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9" r:id="rId8"/>
    <p:sldId id="270" r:id="rId9"/>
    <p:sldId id="262" r:id="rId10"/>
    <p:sldId id="263" r:id="rId11"/>
    <p:sldId id="267" r:id="rId12"/>
    <p:sldId id="27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718F6D0-E4FD-4EED-B006-72752542A2C8}">
          <p14:sldIdLst>
            <p14:sldId id="256"/>
            <p14:sldId id="257"/>
            <p14:sldId id="258"/>
            <p14:sldId id="259"/>
            <p14:sldId id="260"/>
            <p14:sldId id="268"/>
            <p14:sldId id="269"/>
            <p14:sldId id="270"/>
            <p14:sldId id="262"/>
            <p14:sldId id="263"/>
            <p14:sldId id="267"/>
            <p14:sldId id="272"/>
          </p14:sldIdLst>
        </p14:section>
        <p14:section name="Раздел без заголовка" id="{18D7D10B-4E92-4E8E-A2D2-2A2951150471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q=https://rus4-vpr.sdamgia.ru/&amp;sa=D&amp;ust=1581718585481000" TargetMode="External"/><Relationship Id="rId2" Type="http://schemas.openxmlformats.org/officeDocument/2006/relationships/hyperlink" Target="https://www.google.com/url?q=https://ru-vpr.ru&amp;sa=D&amp;ust=1581718585481000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oogle.com/url?q=https://www.eduniko.ru&amp;sa=D&amp;ust=1581718585481000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3954" y="2404534"/>
            <a:ext cx="8660049" cy="1646302"/>
          </a:xfrm>
        </p:spPr>
        <p:txBody>
          <a:bodyPr/>
          <a:lstStyle/>
          <a:p>
            <a:pPr algn="ctr"/>
            <a:r>
              <a:rPr lang="ru-RU" dirty="0" smtClean="0"/>
              <a:t>Система приемов работы с текстом на уроках в начальной школе как средство подготовки ВПР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9633" y="4364342"/>
            <a:ext cx="9444446" cy="1096899"/>
          </a:xfrm>
        </p:spPr>
        <p:txBody>
          <a:bodyPr/>
          <a:lstStyle/>
          <a:p>
            <a:pPr algn="ctr"/>
            <a:r>
              <a:rPr lang="ru-RU" dirty="0" smtClean="0"/>
              <a:t>ПОДГОТОВИЛА УЧИТЕЛЬ НАЧАЛЬНЫХ КЛАССОВ</a:t>
            </a:r>
          </a:p>
          <a:p>
            <a:pPr algn="ctr"/>
            <a:r>
              <a:rPr lang="ru-RU" dirty="0" smtClean="0"/>
              <a:t>КИСЕЛЕВА Т.М.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548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90C226"/>
                </a:solidFill>
              </a:rPr>
              <a:t>Приемы работ с тексом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51138"/>
            <a:ext cx="8596668" cy="3880773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Инфо-карусель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Рассечение вопроса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Мозговой штурм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Ключевые слова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Чтение в кружок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Дерево предсказаний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Чтение с остановками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Ромашка </a:t>
            </a:r>
            <a:r>
              <a:rPr lang="ru-RU" sz="2800" dirty="0" err="1" smtClean="0">
                <a:solidFill>
                  <a:schemeClr val="tx1"/>
                </a:solidFill>
              </a:rPr>
              <a:t>Блума</a:t>
            </a:r>
            <a:endParaRPr lang="ru-RU" sz="2800" dirty="0" smtClean="0">
              <a:solidFill>
                <a:schemeClr val="tx1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060" y="384880"/>
            <a:ext cx="4219525" cy="3271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139" y="3134530"/>
            <a:ext cx="4433684" cy="3379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748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8458" y="535577"/>
            <a:ext cx="8438605" cy="5451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своей практике я использую следующие Интернет ресурсы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Официальный сайт ВПР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СтатГрад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https://ru-vpr.ru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ресурсе в режиме онлайн размещают последние новости, инструкции и примеры тестовых заданий.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айт РЕШУ ВПР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ru-RU" sz="20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https://rus4-vpr.sdamgia.ru/</a:t>
            </a:r>
            <a:r>
              <a:rPr kumimoji="0" lang="ru-RU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ежемесячно составляются варианты для самопроверки. По окончании работы система проверяет ответы, показывает правильные решения и выставляет оценку по пятибалльной или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стобалльной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шкале.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сайт «НИКО» </a:t>
            </a:r>
            <a:r>
              <a:rPr kumimoji="0" lang="ru-RU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(Национальные исследования качества образования)</a:t>
            </a: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https://www.eduniko.ru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 На сайте размещен «Банк заданий» — образцы заданий по всем трем предметам. Потренировавшись, ученик уже будет лучше ориентироваться в форме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3029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5006" y="609600"/>
            <a:ext cx="6778996" cy="91875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61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5528" y="544286"/>
            <a:ext cx="8596668" cy="1320800"/>
          </a:xfrm>
        </p:spPr>
        <p:txBody>
          <a:bodyPr/>
          <a:lstStyle/>
          <a:p>
            <a:pPr algn="ctr"/>
            <a:r>
              <a:rPr lang="ru-RU" sz="4000" dirty="0" smtClean="0"/>
              <a:t>ДИАГНОСТИЧЕСКАЯ</a:t>
            </a:r>
            <a:r>
              <a:rPr lang="ru-RU" dirty="0" smtClean="0"/>
              <a:t> РАБОТА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7700" y="1507446"/>
            <a:ext cx="8596668" cy="388077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dirty="0" smtClean="0"/>
              <a:t>1</a:t>
            </a:r>
            <a:r>
              <a:rPr lang="ru-RU" sz="3200" dirty="0" smtClean="0"/>
              <a:t>. Проверочные работы (ДЕМО версии ВПР) без подготовки;</a:t>
            </a:r>
          </a:p>
          <a:p>
            <a:pPr marL="0" indent="0">
              <a:buNone/>
            </a:pPr>
            <a:r>
              <a:rPr lang="ru-RU" sz="3200" dirty="0" smtClean="0"/>
              <a:t>2. Знакомство обучающихся с системой и критериями оценивания заданий;</a:t>
            </a:r>
          </a:p>
          <a:p>
            <a:pPr marL="0" indent="0">
              <a:buNone/>
            </a:pPr>
            <a:r>
              <a:rPr lang="ru-RU" sz="3200" dirty="0" smtClean="0"/>
              <a:t>3. Составление плана работы к подготовке к ВПР;</a:t>
            </a:r>
          </a:p>
          <a:p>
            <a:pPr marL="0" indent="0">
              <a:buNone/>
            </a:pPr>
            <a:r>
              <a:rPr lang="ru-RU" sz="3200" dirty="0" smtClean="0"/>
              <a:t>4. Привлечение родителей к контролю и проверке подготовки детей к работе.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543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544285"/>
            <a:ext cx="8793237" cy="13208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Затруднения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416006"/>
            <a:ext cx="9250437" cy="4697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Задани</a:t>
            </a:r>
            <a:r>
              <a:rPr lang="ru-RU" sz="2800" dirty="0"/>
              <a:t>я</a:t>
            </a:r>
            <a:r>
              <a:rPr lang="en-US" sz="2800" dirty="0" smtClean="0"/>
              <a:t>,</a:t>
            </a:r>
            <a:r>
              <a:rPr lang="ru-RU" sz="2800" dirty="0" smtClean="0"/>
              <a:t> связанные с работой над текстом:</a:t>
            </a:r>
          </a:p>
          <a:p>
            <a:r>
              <a:rPr lang="ru-RU" sz="2800" dirty="0" smtClean="0"/>
              <a:t>Определить тему и основную мысль текста; (задание 6 ВПР)</a:t>
            </a:r>
          </a:p>
          <a:p>
            <a:r>
              <a:rPr lang="ru-RU" sz="2800" dirty="0" smtClean="0"/>
              <a:t>Разделить текст на смысловые части; составить план текста (задание 7 ВПР)</a:t>
            </a:r>
          </a:p>
          <a:p>
            <a:r>
              <a:rPr lang="ru-RU" sz="2800" dirty="0" smtClean="0"/>
              <a:t>Построение речевого высказывания (задание 7 ВПР)</a:t>
            </a:r>
          </a:p>
        </p:txBody>
      </p:sp>
    </p:spTree>
    <p:extLst>
      <p:ext uri="{BB962C8B-B14F-4D97-AF65-F5344CB8AC3E}">
        <p14:creationId xmlns:p14="http://schemas.microsoft.com/office/powerpoint/2010/main" val="377197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Причины затруднений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64201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Недостаточный уровень владения УУД:</a:t>
            </a:r>
          </a:p>
          <a:p>
            <a:r>
              <a:rPr lang="ru-RU" sz="2800" dirty="0" smtClean="0"/>
              <a:t>Умение верно определять и фиксировать основную мысль в письменной форме</a:t>
            </a:r>
            <a:r>
              <a:rPr lang="en-US" sz="2800" dirty="0" smtClean="0"/>
              <a:t>,</a:t>
            </a:r>
            <a:r>
              <a:rPr lang="ru-RU" sz="2800" dirty="0" smtClean="0"/>
              <a:t> соблюдения нормы построения предложения и словоупотребления;</a:t>
            </a:r>
          </a:p>
          <a:p>
            <a:r>
              <a:rPr lang="ru-RU" sz="2800" dirty="0" smtClean="0"/>
              <a:t>Умение составлять план прочитанного текста в письменной форме.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611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Какие типовые задания следует включать в работу над подготовкой к ВПР?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474097"/>
            <a:ext cx="8596668" cy="3880773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Работа с текстом (необходимо выстроить целую систему последовательной работы с текстом);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Языковые разминки;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Мини-работы (на 5-10 минут);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Проверочные работы.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82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9928" y="248835"/>
            <a:ext cx="8494073" cy="1320800"/>
          </a:xfrm>
        </p:spPr>
        <p:txBody>
          <a:bodyPr/>
          <a:lstStyle/>
          <a:p>
            <a:r>
              <a:rPr lang="ru-RU" dirty="0" smtClean="0"/>
              <a:t>Алгоритм определения основной мысли текста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1" y="1377706"/>
            <a:ext cx="10865223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При чтении текста нужно:      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отмечать ключевые слова, несущие наибольшую смысловую нагрузку (они регулярно повторяются, часто используются их синонимы);                                                                 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следить за делением текста на абзацы (каждый абзац-это смысловой фрагмент);                                                                                                                   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ответить на вопрос : что является главным для автора этого текста? (На что автор обращает особое внимание?)                                                                                         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ответить на вопрос: что автор хотел сказать своим текстом?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(что Я ПОНЯЛ важного после прочтения текста?)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62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учит: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695" y="1389881"/>
            <a:ext cx="6546426" cy="3880773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Определять главное 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Располагать материал в определенной последовательности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Выражать мысли в краткой и точной форме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Устанавливать взаимосвязь между событиями (понимать внутреннюю логику текста)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214" y="3439383"/>
            <a:ext cx="4276566" cy="3383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070" y="172866"/>
            <a:ext cx="4405322" cy="3288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8444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145" y="152400"/>
            <a:ext cx="8596668" cy="1320800"/>
          </a:xfrm>
        </p:spPr>
        <p:txBody>
          <a:bodyPr/>
          <a:lstStyle/>
          <a:p>
            <a:r>
              <a:rPr lang="ru-RU" dirty="0" smtClean="0"/>
              <a:t>Этапы работы над планом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637" y="1330408"/>
            <a:ext cx="8061717" cy="3880773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При чтении текста определить и отметить границы мыслей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Определить </a:t>
            </a:r>
            <a:r>
              <a:rPr lang="ru-RU" sz="2800" dirty="0" err="1" smtClean="0">
                <a:solidFill>
                  <a:schemeClr val="tx1"/>
                </a:solidFill>
              </a:rPr>
              <a:t>микротемы</a:t>
            </a:r>
            <a:r>
              <a:rPr lang="ru-RU" sz="2800" dirty="0" smtClean="0">
                <a:solidFill>
                  <a:schemeClr val="tx1"/>
                </a:solidFill>
              </a:rPr>
              <a:t> (главное) каждой части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Дать каждой части текста заголовок, отражающий </a:t>
            </a:r>
            <a:r>
              <a:rPr lang="ru-RU" sz="2800" dirty="0" err="1" smtClean="0">
                <a:solidFill>
                  <a:schemeClr val="tx1"/>
                </a:solidFill>
              </a:rPr>
              <a:t>микротему</a:t>
            </a:r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Записать заголовки-пункты плана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Все пункты плана  ВСЕГДА пишутся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с заглавной буквы, в конце ставится точка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180" y="3552425"/>
            <a:ext cx="4444820" cy="3317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916" y="0"/>
            <a:ext cx="3745129" cy="3573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973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Приемы работ с тексом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1025" y="1572760"/>
            <a:ext cx="8596668" cy="3880773"/>
          </a:xfrm>
        </p:spPr>
        <p:txBody>
          <a:bodyPr/>
          <a:lstStyle/>
          <a:p>
            <a:r>
              <a:rPr lang="ru-RU" sz="2800" dirty="0" err="1" smtClean="0">
                <a:solidFill>
                  <a:schemeClr val="tx1"/>
                </a:solidFill>
              </a:rPr>
              <a:t>Инсерт</a:t>
            </a:r>
            <a:r>
              <a:rPr lang="ru-RU" sz="2800" dirty="0" smtClean="0">
                <a:solidFill>
                  <a:schemeClr val="tx1"/>
                </a:solidFill>
              </a:rPr>
              <a:t> или чтение с пометками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Верные – неверные утверждения (да-нет)</a:t>
            </a:r>
          </a:p>
          <a:p>
            <a:r>
              <a:rPr lang="ru-RU" sz="2800" dirty="0" err="1" smtClean="0">
                <a:solidFill>
                  <a:schemeClr val="tx1"/>
                </a:solidFill>
              </a:rPr>
              <a:t>Синквейн</a:t>
            </a:r>
            <a:r>
              <a:rPr lang="ru-RU" sz="2800" dirty="0" smtClean="0">
                <a:solidFill>
                  <a:schemeClr val="tx1"/>
                </a:solidFill>
              </a:rPr>
              <a:t> (пять предложений)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Тонкие и толстые вопросы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Знаю – хочу узнать - узнал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Письмо учителю (маме, герою…)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Корзина идей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655" y="3293533"/>
            <a:ext cx="4299656" cy="3224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7423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273</TotalTime>
  <Words>408</Words>
  <Application>Microsoft Office PowerPoint</Application>
  <PresentationFormat>Широкоэкранный</PresentationFormat>
  <Paragraphs>64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Symbol</vt:lpstr>
      <vt:lpstr>Times New Roman</vt:lpstr>
      <vt:lpstr>Trebuchet MS</vt:lpstr>
      <vt:lpstr>Wingdings 3</vt:lpstr>
      <vt:lpstr>Аспект</vt:lpstr>
      <vt:lpstr>Система приемов работы с текстом на уроках в начальной школе как средство подготовки ВПР</vt:lpstr>
      <vt:lpstr>ДИАГНОСТИЧЕСКАЯ РАБОТА</vt:lpstr>
      <vt:lpstr>Затруднения</vt:lpstr>
      <vt:lpstr>Причины затруднений</vt:lpstr>
      <vt:lpstr>Какие типовые задания следует включать в работу над подготовкой к ВПР?</vt:lpstr>
      <vt:lpstr>Алгоритм определения основной мысли текста  </vt:lpstr>
      <vt:lpstr>План учит:</vt:lpstr>
      <vt:lpstr>Этапы работы над планом</vt:lpstr>
      <vt:lpstr>Приемы работ с тексом</vt:lpstr>
      <vt:lpstr>Приемы работ с тексом</vt:lpstr>
      <vt:lpstr>Презентация PowerPoint</vt:lpstr>
      <vt:lpstr>     Спасибо за внимание</vt:lpstr>
    </vt:vector>
  </TitlesOfParts>
  <Company>ZverDVD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приемов работы с тексом на уроках в начальной школе как средство подготовки ВПР</dc:title>
  <dc:creator>Zver</dc:creator>
  <cp:lastModifiedBy>Татьяна Киселева</cp:lastModifiedBy>
  <cp:revision>25</cp:revision>
  <dcterms:created xsi:type="dcterms:W3CDTF">2024-01-25T05:22:49Z</dcterms:created>
  <dcterms:modified xsi:type="dcterms:W3CDTF">2024-01-29T13:33:12Z</dcterms:modified>
</cp:coreProperties>
</file>