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8" r:id="rId3"/>
    <p:sldId id="258" r:id="rId4"/>
    <p:sldId id="265" r:id="rId5"/>
    <p:sldId id="276" r:id="rId6"/>
    <p:sldId id="277" r:id="rId7"/>
    <p:sldId id="280" r:id="rId8"/>
    <p:sldId id="279" r:id="rId9"/>
    <p:sldId id="257" r:id="rId10"/>
    <p:sldId id="282" r:id="rId11"/>
    <p:sldId id="283" r:id="rId12"/>
    <p:sldId id="281" r:id="rId13"/>
    <p:sldId id="289" r:id="rId14"/>
    <p:sldId id="288" r:id="rId15"/>
    <p:sldId id="287" r:id="rId16"/>
    <p:sldId id="290" r:id="rId17"/>
    <p:sldId id="291" r:id="rId18"/>
    <p:sldId id="286" r:id="rId19"/>
    <p:sldId id="292" r:id="rId20"/>
    <p:sldId id="285" r:id="rId21"/>
    <p:sldId id="293" r:id="rId22"/>
    <p:sldId id="284" r:id="rId23"/>
    <p:sldId id="294" r:id="rId24"/>
    <p:sldId id="295" r:id="rId25"/>
    <p:sldId id="262" r:id="rId26"/>
    <p:sldId id="29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07EE0"/>
    <a:srgbClr val="8CF87A"/>
    <a:srgbClr val="00FF00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60"/>
  </p:normalViewPr>
  <p:slideViewPr>
    <p:cSldViewPr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1EE1F9-3472-4197-ADB5-32BAF37CE9F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482E98-D066-4450-A5C2-91FC180EC2C0}">
      <dgm:prSet phldrT="[Текст]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I</a:t>
          </a:r>
          <a:endParaRPr lang="ru-RU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E37280-D2CD-4512-A890-54148ABBF3A2}" type="parTrans" cxnId="{CAFA10CB-7215-44DA-9693-FB67B987F16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3947463-AA12-48C7-B1EE-70F96AFF11B4}" type="sibTrans" cxnId="{CAFA10CB-7215-44DA-9693-FB67B987F16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822B00B-813F-4AA7-A0F8-4A4156489D58}">
      <dgm:prSet phldrT="[Текст]" custT="1"/>
      <dgm:spPr>
        <a:ln>
          <a:solidFill>
            <a:srgbClr val="FF000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Родители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BA38ED9-4150-4508-AE3B-2E5066A9DB0C}" type="parTrans" cxnId="{F9D10A50-E011-4AAF-B0EB-6243164D58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A237683-BB31-489F-9EDE-ABDEE3CD83E4}" type="sibTrans" cxnId="{F9D10A50-E011-4AAF-B0EB-6243164D58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332B9D1-B4C6-455E-85D4-894955183FA1}">
      <dgm:prSet phldrT="[Текст]"/>
      <dgm:spPr>
        <a:solidFill>
          <a:srgbClr val="FF6600"/>
        </a:solidFill>
        <a:ln>
          <a:solidFill>
            <a:srgbClr val="FF6600"/>
          </a:solidFill>
        </a:ln>
      </dgm:spPr>
      <dgm:t>
        <a:bodyPr/>
        <a:lstStyle/>
        <a:p>
          <a:r>
            <a:rPr lang="en-US" b="1" dirty="0" smtClean="0">
              <a:latin typeface="Times New Roman" pitchFamily="18" charset="0"/>
              <a:cs typeface="Times New Roman" pitchFamily="18" charset="0"/>
            </a:rPr>
            <a:t>II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A6DA1DC-4C60-4A30-B5E8-591CB5AFC9E8}" type="parTrans" cxnId="{C79ACB3B-5056-4ADB-8BCB-DF7CBB8EE96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642C2CB-86FA-4382-92CF-ECBBEA763D6A}" type="sibTrans" cxnId="{C79ACB3B-5056-4ADB-8BCB-DF7CBB8EE96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B7406D1-DFE1-4C2A-9912-C3338A2A9B56}">
      <dgm:prSet phldrT="[Текст]" custT="1"/>
      <dgm:spPr>
        <a:ln>
          <a:solidFill>
            <a:srgbClr val="FF660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Педагоги</a:t>
          </a:r>
          <a:endParaRPr lang="ru-RU" sz="1800" b="1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C21B9EE-D6D9-4401-AA49-59D5C74B4D45}" type="parTrans" cxnId="{BD466993-A4F2-4B70-A0D7-103BA3E760D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92575D6-A193-4495-8F37-EA52CB8F6372}" type="sibTrans" cxnId="{BD466993-A4F2-4B70-A0D7-103BA3E760D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C5600A8-FAD2-4A60-853E-465F01398F54}" type="pres">
      <dgm:prSet presAssocID="{8B1EE1F9-3472-4197-ADB5-32BAF37CE9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0310DF-0FC0-4444-A81F-FF0B5E9250B3}" type="pres">
      <dgm:prSet presAssocID="{B0482E98-D066-4450-A5C2-91FC180EC2C0}" presName="composite" presStyleCnt="0"/>
      <dgm:spPr/>
    </dgm:pt>
    <dgm:pt modelId="{3CCB76E4-A1AC-4A3B-BF45-57813818C902}" type="pres">
      <dgm:prSet presAssocID="{B0482E98-D066-4450-A5C2-91FC180EC2C0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7DB9E-891E-48FD-B1A9-5A926D1FEFF9}" type="pres">
      <dgm:prSet presAssocID="{B0482E98-D066-4450-A5C2-91FC180EC2C0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BDE87-B339-414E-BD2A-C36067266A0B}" type="pres">
      <dgm:prSet presAssocID="{B3947463-AA12-48C7-B1EE-70F96AFF11B4}" presName="sp" presStyleCnt="0"/>
      <dgm:spPr/>
    </dgm:pt>
    <dgm:pt modelId="{2CEF6A89-B56A-41D2-9560-8D71125EC76B}" type="pres">
      <dgm:prSet presAssocID="{C332B9D1-B4C6-455E-85D4-894955183FA1}" presName="composite" presStyleCnt="0"/>
      <dgm:spPr/>
    </dgm:pt>
    <dgm:pt modelId="{BBDB9BAE-D832-4377-B3CE-C6BA2B35856B}" type="pres">
      <dgm:prSet presAssocID="{C332B9D1-B4C6-455E-85D4-894955183FA1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E2D34-B9F0-4A29-A356-8C6C1EFEE574}" type="pres">
      <dgm:prSet presAssocID="{C332B9D1-B4C6-455E-85D4-894955183FA1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9F19FF-573C-4CC6-AF6A-D9E2B2598B42}" type="presOf" srcId="{CB7406D1-DFE1-4C2A-9912-C3338A2A9B56}" destId="{DC2E2D34-B9F0-4A29-A356-8C6C1EFEE574}" srcOrd="0" destOrd="0" presId="urn:microsoft.com/office/officeart/2005/8/layout/chevron2"/>
    <dgm:cxn modelId="{D858C805-C337-420A-B598-59BCF27B2F73}" type="presOf" srcId="{8B1EE1F9-3472-4197-ADB5-32BAF37CE9F6}" destId="{0C5600A8-FAD2-4A60-853E-465F01398F54}" srcOrd="0" destOrd="0" presId="urn:microsoft.com/office/officeart/2005/8/layout/chevron2"/>
    <dgm:cxn modelId="{144D69B8-A172-43C4-AE2D-474695065EE7}" type="presOf" srcId="{C332B9D1-B4C6-455E-85D4-894955183FA1}" destId="{BBDB9BAE-D832-4377-B3CE-C6BA2B35856B}" srcOrd="0" destOrd="0" presId="urn:microsoft.com/office/officeart/2005/8/layout/chevron2"/>
    <dgm:cxn modelId="{BD466993-A4F2-4B70-A0D7-103BA3E760D9}" srcId="{C332B9D1-B4C6-455E-85D4-894955183FA1}" destId="{CB7406D1-DFE1-4C2A-9912-C3338A2A9B56}" srcOrd="0" destOrd="0" parTransId="{5C21B9EE-D6D9-4401-AA49-59D5C74B4D45}" sibTransId="{592575D6-A193-4495-8F37-EA52CB8F6372}"/>
    <dgm:cxn modelId="{0E84F0FC-E789-433E-852E-98EC8CEE5BD2}" type="presOf" srcId="{2822B00B-813F-4AA7-A0F8-4A4156489D58}" destId="{95E7DB9E-891E-48FD-B1A9-5A926D1FEFF9}" srcOrd="0" destOrd="0" presId="urn:microsoft.com/office/officeart/2005/8/layout/chevron2"/>
    <dgm:cxn modelId="{B3F041A2-0092-48EA-93F9-E8A7475F5B3C}" type="presOf" srcId="{B0482E98-D066-4450-A5C2-91FC180EC2C0}" destId="{3CCB76E4-A1AC-4A3B-BF45-57813818C902}" srcOrd="0" destOrd="0" presId="urn:microsoft.com/office/officeart/2005/8/layout/chevron2"/>
    <dgm:cxn modelId="{CAFA10CB-7215-44DA-9693-FB67B987F164}" srcId="{8B1EE1F9-3472-4197-ADB5-32BAF37CE9F6}" destId="{B0482E98-D066-4450-A5C2-91FC180EC2C0}" srcOrd="0" destOrd="0" parTransId="{D0E37280-D2CD-4512-A890-54148ABBF3A2}" sibTransId="{B3947463-AA12-48C7-B1EE-70F96AFF11B4}"/>
    <dgm:cxn modelId="{F9D10A50-E011-4AAF-B0EB-6243164D5846}" srcId="{B0482E98-D066-4450-A5C2-91FC180EC2C0}" destId="{2822B00B-813F-4AA7-A0F8-4A4156489D58}" srcOrd="0" destOrd="0" parTransId="{EBA38ED9-4150-4508-AE3B-2E5066A9DB0C}" sibTransId="{9A237683-BB31-489F-9EDE-ABDEE3CD83E4}"/>
    <dgm:cxn modelId="{C79ACB3B-5056-4ADB-8BCB-DF7CBB8EE96E}" srcId="{8B1EE1F9-3472-4197-ADB5-32BAF37CE9F6}" destId="{C332B9D1-B4C6-455E-85D4-894955183FA1}" srcOrd="1" destOrd="0" parTransId="{3A6DA1DC-4C60-4A30-B5E8-591CB5AFC9E8}" sibTransId="{C642C2CB-86FA-4382-92CF-ECBBEA763D6A}"/>
    <dgm:cxn modelId="{4806A501-31C8-4904-B587-58EA1D326678}" type="presParOf" srcId="{0C5600A8-FAD2-4A60-853E-465F01398F54}" destId="{000310DF-0FC0-4444-A81F-FF0B5E9250B3}" srcOrd="0" destOrd="0" presId="urn:microsoft.com/office/officeart/2005/8/layout/chevron2"/>
    <dgm:cxn modelId="{2A3A9C54-741F-41F6-801C-5DA67232E3DB}" type="presParOf" srcId="{000310DF-0FC0-4444-A81F-FF0B5E9250B3}" destId="{3CCB76E4-A1AC-4A3B-BF45-57813818C902}" srcOrd="0" destOrd="0" presId="urn:microsoft.com/office/officeart/2005/8/layout/chevron2"/>
    <dgm:cxn modelId="{EA2D9FC8-6ACF-4547-A70F-ED9EC6E6BD43}" type="presParOf" srcId="{000310DF-0FC0-4444-A81F-FF0B5E9250B3}" destId="{95E7DB9E-891E-48FD-B1A9-5A926D1FEFF9}" srcOrd="1" destOrd="0" presId="urn:microsoft.com/office/officeart/2005/8/layout/chevron2"/>
    <dgm:cxn modelId="{C4C5A07A-FD4D-424C-8FB3-80A714FC2FA9}" type="presParOf" srcId="{0C5600A8-FAD2-4A60-853E-465F01398F54}" destId="{90DBDE87-B339-414E-BD2A-C36067266A0B}" srcOrd="1" destOrd="0" presId="urn:microsoft.com/office/officeart/2005/8/layout/chevron2"/>
    <dgm:cxn modelId="{AC15FBAB-C406-4800-AB1B-55D0D3279747}" type="presParOf" srcId="{0C5600A8-FAD2-4A60-853E-465F01398F54}" destId="{2CEF6A89-B56A-41D2-9560-8D71125EC76B}" srcOrd="2" destOrd="0" presId="urn:microsoft.com/office/officeart/2005/8/layout/chevron2"/>
    <dgm:cxn modelId="{99527BF3-997F-4E4C-A878-4BE601AB20EF}" type="presParOf" srcId="{2CEF6A89-B56A-41D2-9560-8D71125EC76B}" destId="{BBDB9BAE-D832-4377-B3CE-C6BA2B35856B}" srcOrd="0" destOrd="0" presId="urn:microsoft.com/office/officeart/2005/8/layout/chevron2"/>
    <dgm:cxn modelId="{1FBACD1C-F470-452C-B498-B140BEA272BE}" type="presParOf" srcId="{2CEF6A89-B56A-41D2-9560-8D71125EC76B}" destId="{DC2E2D34-B9F0-4A29-A356-8C6C1EFEE57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CB76E4-A1AC-4A3B-BF45-57813818C902}">
      <dsp:nvSpPr>
        <dsp:cNvPr id="0" name=""/>
        <dsp:cNvSpPr/>
      </dsp:nvSpPr>
      <dsp:spPr>
        <a:xfrm rot="5400000">
          <a:off x="-911041" y="914367"/>
          <a:ext cx="3233440" cy="1411356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I</a:t>
          </a:r>
          <a:endParaRPr lang="ru-RU" sz="65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911041" y="914367"/>
        <a:ext cx="3233440" cy="1411356"/>
      </dsp:txXfrm>
    </dsp:sp>
    <dsp:sp modelId="{95E7DB9E-891E-48FD-B1A9-5A926D1FEFF9}">
      <dsp:nvSpPr>
        <dsp:cNvPr id="0" name=""/>
        <dsp:cNvSpPr/>
      </dsp:nvSpPr>
      <dsp:spPr>
        <a:xfrm rot="5400000">
          <a:off x="1205993" y="208688"/>
          <a:ext cx="2527762" cy="21170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Родители</a:t>
          </a:r>
          <a:endParaRPr lang="ru-RU" sz="1800" b="1" kern="12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1205993" y="208688"/>
        <a:ext cx="2527762" cy="2117035"/>
      </dsp:txXfrm>
    </dsp:sp>
    <dsp:sp modelId="{BBDB9BAE-D832-4377-B3CE-C6BA2B35856B}">
      <dsp:nvSpPr>
        <dsp:cNvPr id="0" name=""/>
        <dsp:cNvSpPr/>
      </dsp:nvSpPr>
      <dsp:spPr>
        <a:xfrm rot="5400000">
          <a:off x="-911041" y="3738723"/>
          <a:ext cx="3233440" cy="1411356"/>
        </a:xfrm>
        <a:prstGeom prst="chevron">
          <a:avLst/>
        </a:prstGeom>
        <a:solidFill>
          <a:srgbClr val="FF6600"/>
        </a:solidFill>
        <a:ln w="25400" cap="flat" cmpd="sng" algn="ctr">
          <a:solidFill>
            <a:srgbClr val="FF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latin typeface="Times New Roman" pitchFamily="18" charset="0"/>
              <a:cs typeface="Times New Roman" pitchFamily="18" charset="0"/>
            </a:rPr>
            <a:t>II</a:t>
          </a:r>
          <a:endParaRPr lang="ru-RU" sz="65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-911041" y="3738723"/>
        <a:ext cx="3233440" cy="1411356"/>
      </dsp:txXfrm>
    </dsp:sp>
    <dsp:sp modelId="{DC2E2D34-B9F0-4A29-A356-8C6C1EFEE574}">
      <dsp:nvSpPr>
        <dsp:cNvPr id="0" name=""/>
        <dsp:cNvSpPr/>
      </dsp:nvSpPr>
      <dsp:spPr>
        <a:xfrm rot="5400000">
          <a:off x="1205993" y="3033045"/>
          <a:ext cx="2527762" cy="211703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Педагоги</a:t>
          </a:r>
          <a:endParaRPr lang="ru-RU" sz="1800" b="1" kern="1200" dirty="0">
            <a:solidFill>
              <a:schemeClr val="accent1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1205993" y="3033045"/>
        <a:ext cx="2527762" cy="2117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83071-C798-4401-94D4-DD46E1CA532C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40DD7-927B-4D13-939C-1C14DA1D1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40DD7-927B-4D13-939C-1C14DA1D124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u13.caduk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resize-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819"/>
          </a:xfrm>
          <a:prstGeom prst="rect">
            <a:avLst/>
          </a:prstGeom>
          <a:noFill/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2656"/>
            <a:ext cx="6400800" cy="478904"/>
          </a:xfrm>
        </p:spPr>
        <p:txBody>
          <a:bodyPr>
            <a:normAutofit fontScale="77500" lnSpcReduction="20000"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«Детский сад №13» 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47664" y="5949280"/>
            <a:ext cx="6400800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2018 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148064" y="4221088"/>
            <a:ext cx="359593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Подготовила: воспитатель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Кизенок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Вера Васильевна</a:t>
            </a:r>
            <a:endParaRPr kumimoji="0" lang="ru-RU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4407" y="1988840"/>
            <a:ext cx="697607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«Социальная сеть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как интерактивная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форма взаимодействия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 родителями в ДОУ»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Опрос родителей: «Какие рубрики Вы хотели бы видеть в нашей группе?»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анкетировани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3401" y="1214336"/>
            <a:ext cx="8837980" cy="487896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Результаты опроса: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Содержимое 8" descr="анкет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1" y="980728"/>
            <a:ext cx="8795263" cy="540060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«ВОПРОС-ОТВЕТ»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User\Desktop\социальная сеть\oHhIHxUGwcQ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08720"/>
            <a:ext cx="8687964" cy="52565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«КОНСУЛЬТАЦИЯ»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консультация для родителе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124744"/>
            <a:ext cx="8568952" cy="4896544"/>
          </a:xfrm>
        </p:spPr>
      </p:pic>
      <p:pic>
        <p:nvPicPr>
          <p:cNvPr id="5122" name="Picture 2" descr="C:\Users\User\Downloads\Скриншот 2018-03-11 20_37_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836712"/>
            <a:ext cx="8964488" cy="5667375"/>
          </a:xfrm>
          <a:prstGeom prst="rect">
            <a:avLst/>
          </a:prstGeom>
          <a:noFill/>
        </p:spPr>
      </p:pic>
      <p:pic>
        <p:nvPicPr>
          <p:cNvPr id="5123" name="Picture 3" descr="C:\Users\User\Desktop\социальная сеть\консультац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836712"/>
            <a:ext cx="8964488" cy="56166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«СОВЕТУЕМ ПОВТОРИТЬ И ПРОЧИТАТЬ»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советуем повторить и прочитат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9144000" cy="4896544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«НАШИ БУДНИ»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наши будни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268760"/>
            <a:ext cx="8684529" cy="4752528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«НАШИ БУДНИ»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Содержимое 8" descr="видеозаписи праздников и заняти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24744"/>
            <a:ext cx="8805462" cy="5112568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«НАШИ БУДНИ»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наши выставки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5249" y="1149540"/>
            <a:ext cx="8909494" cy="4824536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«МЫ В КОНКУРСЕ»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мы в конкурс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1052736"/>
            <a:ext cx="9095267" cy="4954169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«МЫ В КОНКУРСЕ»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Содержимое 8" descr="награждаем победителе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1124744"/>
            <a:ext cx="9035482" cy="4968552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«Только вместе с родителями, общими усилиями, педагоги могут дать большое человеческое счастье»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А.А Сухомлинский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YTyRgrNSVs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2204864"/>
            <a:ext cx="6673433" cy="4447217"/>
          </a:xfr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«РАЗВИВАШКИ»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развивашки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124744"/>
            <a:ext cx="8604363" cy="4752528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«РАЗВИВАШКИ»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Содержимое 8" descr="развивашки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24744"/>
            <a:ext cx="9134520" cy="4896544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730770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2474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«МЫ ТАНЦУЕМ И ПОЕМ»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музыка детям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1" y="1412776"/>
            <a:ext cx="8688845" cy="468052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9675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«СОВЕТЫ СПЕЦИАЛИСТОВ»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советы специалистов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12776"/>
            <a:ext cx="9061932" cy="4536504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РУБРИКА «ОБЪЯВЛЕНИЯ»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Содержимое 7" descr="объявлен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1268760"/>
            <a:ext cx="9057257" cy="468052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РЕЗУЛЬТАТЫ: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79512" y="620688"/>
          <a:ext cx="3528392" cy="6064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Нашивка 4"/>
          <p:cNvSpPr/>
          <p:nvPr/>
        </p:nvSpPr>
        <p:spPr>
          <a:xfrm>
            <a:off x="1547664" y="5748709"/>
            <a:ext cx="1039018" cy="44529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kern="120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79912" y="548680"/>
            <a:ext cx="5364088" cy="27363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Проявилась  позиция активных участников и партнеров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образовательного процесса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Сайт дал  родителям возможность оперативного получения информации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Созданная группа позволила показать родителям, открытые мероприятия в детском саду, возможность оставлять комментарии и задавать вопросы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851920" y="3573016"/>
            <a:ext cx="5292080" cy="30963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-Сайт – это создание единого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образовательного пространства в процессе реализации взаимодействия с родителями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Возможность педагога представить свои педагогические находки и опубликовывать плоды своего творчества</a:t>
            </a:r>
          </a:p>
          <a:p>
            <a:pPr marL="342900" indent="-342900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Информация представленная на сайте является мощным фактором стимулирования педагогического творчества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Нашивка 4"/>
          <p:cNvSpPr/>
          <p:nvPr/>
        </p:nvSpPr>
        <p:spPr>
          <a:xfrm>
            <a:off x="1547664" y="5748709"/>
            <a:ext cx="1039018" cy="44529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800" kern="120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КОНТАКТЫ: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Муниципальное бюджетное дошкольное  образовательное учреждение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«Детский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сад</a:t>
            </a:r>
            <a:r>
              <a:rPr lang="ru-RU" b="1" spc="-8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№13»</a:t>
            </a:r>
            <a:b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Нижегородская </a:t>
            </a:r>
            <a:r>
              <a:rPr lang="ru-RU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обл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, г. Балахна,</a:t>
            </a:r>
            <a:r>
              <a:rPr lang="ru-RU" b="1" spc="-114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р.п.Гидроторф, </a:t>
            </a:r>
            <a:b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ул.Больничная</a:t>
            </a:r>
            <a:r>
              <a:rPr lang="ru-RU" b="1" spc="-9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15а.</a:t>
            </a:r>
            <a:b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Тел: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8(831 </a:t>
            </a:r>
            <a:r>
              <a:rPr lang="ru-RU" b="1" spc="5" dirty="0" smtClean="0">
                <a:solidFill>
                  <a:srgbClr val="C00000"/>
                </a:solidFill>
                <a:latin typeface="Times New Roman"/>
                <a:cs typeface="Times New Roman"/>
              </a:rPr>
              <a:t>44)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7-12-53, 8(831 </a:t>
            </a:r>
            <a:r>
              <a:rPr lang="ru-RU" b="1" spc="5" dirty="0" smtClean="0">
                <a:solidFill>
                  <a:srgbClr val="C00000"/>
                </a:solidFill>
                <a:latin typeface="Times New Roman"/>
                <a:cs typeface="Times New Roman"/>
              </a:rPr>
              <a:t>44)</a:t>
            </a:r>
            <a:r>
              <a:rPr lang="ru-RU" b="1" spc="-13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7-12-00</a:t>
            </a:r>
            <a:b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E-mail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: </a:t>
            </a:r>
            <a:r>
              <a:rPr lang="ru-RU" b="1" u="heavy" dirty="0" smtClean="0">
                <a:solidFill>
                  <a:srgbClr val="C00000"/>
                </a:solidFill>
                <a:latin typeface="Times New Roman"/>
                <a:cs typeface="Times New Roman"/>
              </a:rPr>
              <a:t>www.dou13@rambler.ru </a:t>
            </a:r>
            <a:br>
              <a:rPr lang="ru-RU" b="1" u="heavy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Адрес сайта:</a:t>
            </a:r>
            <a:r>
              <a:rPr lang="ru-RU" b="1" spc="-7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u="heavy" dirty="0" smtClean="0">
                <a:solidFill>
                  <a:srgbClr val="C00000"/>
                </a:solidFill>
                <a:latin typeface="Times New Roman"/>
                <a:cs typeface="Times New Roman"/>
                <a:hlinkClick r:id="rId3"/>
              </a:rPr>
              <a:t>www.dou13.caduk.ru</a:t>
            </a:r>
            <a:r>
              <a:rPr lang="ru-RU" sz="24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/>
            </a:r>
            <a:br>
              <a:rPr lang="ru-RU" sz="24600" b="1" dirty="0" smtClean="0">
                <a:solidFill>
                  <a:srgbClr val="C00000"/>
                </a:solidFill>
                <a:latin typeface="Times New Roman"/>
                <a:cs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Актульность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современном обществе родители очень заняты и в связи с недостаточным количеством времени не имеют возможности достаточно полно, эффективно и успешно взаимодействовать с детским садом во благо развития ребенка. </a:t>
            </a:r>
          </a:p>
          <a:p>
            <a:pPr algn="ctr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новых условиях особую актуальность приобретает поиск таких форм взаимодействия семьи и детского сада, которые создают условия для конструктивного взаимодействия педагогов и родителей с детьми, обеспечивают открытость работы детского сада для родителей.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79512" y="2636912"/>
            <a:ext cx="871296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1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14908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5536" y="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 lIns="91440" rIns="91440" bIns="4572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ИКТ</a:t>
            </a:r>
            <a:endParaRPr lang="ru-RU" sz="4000" b="1" dirty="0" smtClean="0">
              <a:solidFill>
                <a:srgbClr val="7030A0"/>
              </a:solidFill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755576" y="908720"/>
            <a:ext cx="8064896" cy="18722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э</a:t>
            </a:r>
            <a:r>
              <a:rPr lang="ru-RU" sz="2800" b="1" i="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одно из современных направлений в дошкольном образовании</a:t>
            </a:r>
            <a:endParaRPr lang="ru-RU" sz="2800" b="1" i="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419872" y="2060848"/>
            <a:ext cx="3960440" cy="1051707"/>
            <a:chOff x="0" y="1674079"/>
            <a:chExt cx="3055468" cy="1249236"/>
          </a:xfrm>
        </p:grpSpPr>
        <p:sp>
          <p:nvSpPr>
            <p:cNvPr id="12" name="Нашивка 11"/>
            <p:cNvSpPr/>
            <p:nvPr/>
          </p:nvSpPr>
          <p:spPr>
            <a:xfrm>
              <a:off x="0" y="1674079"/>
              <a:ext cx="3055468" cy="1222187"/>
            </a:xfrm>
            <a:prstGeom prst="chevron">
              <a:avLst/>
            </a:prstGeom>
            <a:solidFill>
              <a:srgbClr val="FFFFCC"/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Нашивка 4"/>
            <p:cNvSpPr/>
            <p:nvPr/>
          </p:nvSpPr>
          <p:spPr>
            <a:xfrm>
              <a:off x="562849" y="1701128"/>
              <a:ext cx="1833281" cy="12221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15240" rIns="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Разнообразить формы </a:t>
              </a:r>
              <a:r>
                <a:rPr lang="ru-RU" b="1" kern="1200" dirty="0" err="1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поддежки</a:t>
              </a:r>
              <a:r>
                <a:rPr lang="ru-RU" b="1" kern="12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образовательного процесса</a:t>
              </a:r>
              <a:endParaRPr lang="ru-RU" b="1" kern="1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995936" y="3284984"/>
            <a:ext cx="4176464" cy="1071400"/>
            <a:chOff x="2789545" y="1601497"/>
            <a:chExt cx="3079081" cy="1143408"/>
          </a:xfrm>
        </p:grpSpPr>
        <p:sp>
          <p:nvSpPr>
            <p:cNvPr id="15" name="Нашивка 14"/>
            <p:cNvSpPr/>
            <p:nvPr/>
          </p:nvSpPr>
          <p:spPr>
            <a:xfrm>
              <a:off x="2789545" y="1601497"/>
              <a:ext cx="3079081" cy="1143408"/>
            </a:xfrm>
            <a:prstGeom prst="chevron">
              <a:avLst/>
            </a:prstGeom>
            <a:solidFill>
              <a:srgbClr val="FFCCFF">
                <a:alpha val="90000"/>
              </a:srgbClr>
            </a:solidFill>
            <a:ln>
              <a:solidFill>
                <a:srgbClr val="C00000">
                  <a:alpha val="90000"/>
                </a:srgb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Нашивка 4"/>
            <p:cNvSpPr/>
            <p:nvPr/>
          </p:nvSpPr>
          <p:spPr>
            <a:xfrm>
              <a:off x="3465441" y="1601497"/>
              <a:ext cx="1935673" cy="1143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210" tIns="14605" rIns="0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Повысить качество взаимодействия с родителями</a:t>
              </a:r>
              <a:endParaRPr lang="ru-RU" b="1" kern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539552" y="2420888"/>
            <a:ext cx="2808312" cy="316835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ИКТ  помогают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716016" y="4725144"/>
            <a:ext cx="4176464" cy="1071400"/>
            <a:chOff x="2789545" y="1601497"/>
            <a:chExt cx="3079081" cy="1143408"/>
          </a:xfrm>
          <a:solidFill>
            <a:srgbClr val="8CF87A"/>
          </a:solidFill>
        </p:grpSpPr>
        <p:sp>
          <p:nvSpPr>
            <p:cNvPr id="19" name="Нашивка 18"/>
            <p:cNvSpPr/>
            <p:nvPr/>
          </p:nvSpPr>
          <p:spPr>
            <a:xfrm>
              <a:off x="2789545" y="1601497"/>
              <a:ext cx="3079081" cy="1143408"/>
            </a:xfrm>
            <a:prstGeom prst="chevron">
              <a:avLst/>
            </a:prstGeom>
            <a:grpFill/>
            <a:ln>
              <a:solidFill>
                <a:srgbClr val="C00000">
                  <a:alpha val="90000"/>
                </a:srgb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Нашивка 4"/>
            <p:cNvSpPr/>
            <p:nvPr/>
          </p:nvSpPr>
          <p:spPr>
            <a:xfrm>
              <a:off x="3188077" y="1678345"/>
              <a:ext cx="2213037" cy="106656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210" tIns="14605" rIns="0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Популяризовать деятельность педагога группы и ДОУ в целом</a:t>
              </a:r>
              <a:endParaRPr lang="ru-RU" b="1" kern="1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Преимущества использования ИКТ во взаимодействии с родителями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755576" y="1268760"/>
            <a:ext cx="7848872" cy="1008112"/>
          </a:xfrm>
          <a:prstGeom prst="horizontalScroll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Минимизация времени доступа родителей к информации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755576" y="4293096"/>
            <a:ext cx="7848872" cy="1008112"/>
          </a:xfrm>
          <a:prstGeom prst="horizontalScroll">
            <a:avLst/>
          </a:prstGeom>
          <a:solidFill>
            <a:srgbClr val="F07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Рост объема информации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755576" y="2276872"/>
            <a:ext cx="7848872" cy="1008112"/>
          </a:xfrm>
          <a:prstGeom prst="horizontalScroll">
            <a:avLst/>
          </a:prstGeom>
          <a:solidFill>
            <a:srgbClr val="8CF8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Возможность воспитателя продемонстрировать любые документы, фотоматериалы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755576" y="3284984"/>
            <a:ext cx="7848872" cy="1008112"/>
          </a:xfrm>
          <a:prstGeom prst="horizontalScroll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индивидуального подхода к родителям воспитанников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755576" y="5301208"/>
            <a:ext cx="7848872" cy="936104"/>
          </a:xfrm>
          <a:prstGeom prst="horizontalScroll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Оперативное получение информации родителями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-315416"/>
            <a:ext cx="8229600" cy="10801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ОПРОС  РОДИТЕЛЕЙ: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51520" y="404664"/>
            <a:ext cx="8363272" cy="4968552"/>
          </a:xfrm>
        </p:spPr>
        <p:txBody>
          <a:bodyPr>
            <a:normAutofit fontScale="92500" lnSpcReduction="10000"/>
          </a:bodyPr>
          <a:lstStyle/>
          <a:p>
            <a:pPr lvl="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какой социальной сети интернета вы зарегистрированы : «Одноклассники», «В контакте», «Мой мир»,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Фейсбук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Каким способом вы выходите в сеть: через компьютер на работе, через компьютер дома, через телефон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Хотели бы вы получать информацию о своем ребенке и детском саде через социальную сеть?</a:t>
            </a:r>
          </a:p>
          <a:p>
            <a:pP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 descr="C:\Users\User\Desktop\социальная сеть\social-icons-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941168"/>
            <a:ext cx="4283968" cy="19168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Закрытая группа В Контакте 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«Румяные щечки»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главная страниц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196752"/>
            <a:ext cx="9144000" cy="5184576"/>
          </a:xfrm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908720"/>
            <a:ext cx="6804248" cy="403244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развитию конструктивного взаимодействия педагогов и родителей с детьми, обеспечению открытости работы детского сада для родителей.</a:t>
            </a:r>
          </a:p>
          <a:p>
            <a:pPr algn="ctr"/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User\Desktop\социальная сеть\upl_1491859830_115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7914" y="3995936"/>
            <a:ext cx="3816086" cy="2862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textures_oboi_1024x600_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Основные задачи создания  группы  «Румяные щечки»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23528" y="1196752"/>
            <a:ext cx="8435280" cy="4641379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Оказание информационной, консультативной помощи родителям воспитанников.</a:t>
            </a:r>
          </a:p>
          <a:p>
            <a:pPr>
              <a:buNone/>
            </a:pP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Вовлечение родителей в процесс обучения, развития и познания собственного ребенка.</a:t>
            </a:r>
          </a:p>
          <a:p>
            <a:pPr>
              <a:buNone/>
            </a:pP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Создать условия для диалога, обмена опытом, мнением.</a:t>
            </a:r>
          </a:p>
          <a:p>
            <a:pPr>
              <a:buNone/>
            </a:pP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сплочению родительского коллектива группы.</a:t>
            </a:r>
          </a:p>
          <a:p>
            <a:pPr>
              <a:buNone/>
            </a:pPr>
            <a:endParaRPr lang="ru-RU" sz="3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Выработка единых требований к выстраиванию информативной среды дошкольника как основы дальнейшего обучения в школе.</a:t>
            </a: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1560" y="4365104"/>
            <a:ext cx="7772400" cy="1979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User\Desktop\социальная сеть\V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320" y="5362948"/>
            <a:ext cx="2614680" cy="14950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</TotalTime>
  <Words>317</Words>
  <Application>Microsoft Office PowerPoint</Application>
  <PresentationFormat>Экран (4:3)</PresentationFormat>
  <Paragraphs>73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«Только вместе с родителями, общими усилиями, педагоги могут дать большое человеческое счастье»                                             А.А Сухомлинский</vt:lpstr>
      <vt:lpstr>Актульность</vt:lpstr>
      <vt:lpstr>ИКТ</vt:lpstr>
      <vt:lpstr>Преимущества использования ИКТ во взаимодействии с родителями:</vt:lpstr>
      <vt:lpstr>ОПРОС  РОДИТЕЛЕЙ:</vt:lpstr>
      <vt:lpstr>Закрытая группа В Контакте  «Румяные щечки»</vt:lpstr>
      <vt:lpstr>ЦЕЛЬ:</vt:lpstr>
      <vt:lpstr>Основные задачи создания  группы  «Румяные щечки»</vt:lpstr>
      <vt:lpstr>Опрос родителей: «Какие рубрики Вы хотели бы видеть в нашей группе?»</vt:lpstr>
      <vt:lpstr>Результаты опроса:</vt:lpstr>
      <vt:lpstr>РУБРИКА «ВОПРОС-ОТВЕТ»</vt:lpstr>
      <vt:lpstr>РУБРИКА «КОНСУЛЬТАЦИЯ»</vt:lpstr>
      <vt:lpstr>РУБРИКА «СОВЕТУЕМ ПОВТОРИТЬ И ПРОЧИТАТЬ»</vt:lpstr>
      <vt:lpstr>РУБРИКА «НАШИ БУДНИ»</vt:lpstr>
      <vt:lpstr>РУБРИКА «НАШИ БУДНИ»</vt:lpstr>
      <vt:lpstr>РУБРИКА «НАШИ БУДНИ»</vt:lpstr>
      <vt:lpstr>РУБРИКА «МЫ В КОНКУРСЕ»</vt:lpstr>
      <vt:lpstr>РУБРИКА «МЫ В КОНКУРСЕ»</vt:lpstr>
      <vt:lpstr>РУБРИКА «РАЗВИВАШКИ»</vt:lpstr>
      <vt:lpstr>РУБРИКА «РАЗВИВАШКИ»</vt:lpstr>
      <vt:lpstr>РУБРИКА  «МЫ ТАНЦУЕМ И ПОЕМ»</vt:lpstr>
      <vt:lpstr>РУБРИКА «СОВЕТЫ СПЕЦИАЛИСТОВ»</vt:lpstr>
      <vt:lpstr>РУБРИКА «ОБЪЯВЛЕНИЯ»</vt:lpstr>
      <vt:lpstr> РЕЗУЛЬТАТЫ:</vt:lpstr>
      <vt:lpstr>КОНТАКТЫ: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139</cp:revision>
  <dcterms:created xsi:type="dcterms:W3CDTF">2016-01-21T09:39:36Z</dcterms:created>
  <dcterms:modified xsi:type="dcterms:W3CDTF">2018-03-13T06:12:26Z</dcterms:modified>
</cp:coreProperties>
</file>