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  <p:sldId id="271" r:id="rId12"/>
    <p:sldId id="268" r:id="rId13"/>
    <p:sldId id="269" r:id="rId14"/>
    <p:sldId id="270" r:id="rId15"/>
    <p:sldId id="266" r:id="rId16"/>
    <p:sldId id="267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011" autoAdjust="0"/>
  </p:normalViewPr>
  <p:slideViewPr>
    <p:cSldViewPr>
      <p:cViewPr varScale="1">
        <p:scale>
          <a:sx n="22" d="100"/>
          <a:sy n="22" d="100"/>
        </p:scale>
        <p:origin x="-786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 cstate="print">
            <a:alphaModFix am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3/11/2017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73688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3150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834775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491427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84419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001491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590064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703378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56522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50884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17052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57672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88854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03744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33910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04245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45869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alphaModFix am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132407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31108" y="-1186132"/>
            <a:ext cx="10246770" cy="2549414"/>
          </a:xfrm>
        </p:spPr>
        <p:txBody>
          <a:bodyPr/>
          <a:lstStyle/>
          <a:p>
            <a:r>
              <a:rPr lang="en-US" b="1" i="1">
                <a:latin typeface="Book Antiqua" panose="020B0604020202020204" pitchFamily="34" charset="0"/>
                <a:cs typeface="Book Antiqua" panose="020B0604020202020204" pitchFamily="34" charset="0"/>
              </a:rPr>
              <a:t>Каспийское  море</a:t>
            </a:r>
            <a:endParaRPr lang="ru-RU" b="1" i="1">
              <a:latin typeface="Book Antiqua" panose="020B0604020202020204" pitchFamily="34" charset="0"/>
              <a:cs typeface="Book Antiqua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2677" y="4518595"/>
            <a:ext cx="8791575" cy="1655762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Выгнутая влево стрелка 5"/>
          <p:cNvSpPr/>
          <p:nvPr/>
        </p:nvSpPr>
        <p:spPr>
          <a:xfrm>
            <a:off x="298627" y="378731"/>
            <a:ext cx="1210192" cy="2159792"/>
          </a:xfrm>
          <a:prstGeom prst="curvedRight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право стрелка 6"/>
          <p:cNvSpPr/>
          <p:nvPr/>
        </p:nvSpPr>
        <p:spPr>
          <a:xfrm>
            <a:off x="10244587" y="416239"/>
            <a:ext cx="1531626" cy="2122284"/>
          </a:xfrm>
          <a:prstGeom prst="curvedLeft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Рисунок 8" descr="https://fs00.infourok.ru/images/doc/104/123496/img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4968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8542974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0" y="-102625"/>
            <a:ext cx="12496799" cy="71431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655124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0" y="1219200"/>
            <a:ext cx="6018210" cy="990600"/>
          </a:xfrm>
        </p:spPr>
        <p:txBody>
          <a:bodyPr/>
          <a:lstStyle/>
          <a:p>
            <a:r>
              <a:rPr lang="ru-RU" b="1" dirty="0" err="1" smtClean="0"/>
              <a:t>Мелобезия</a:t>
            </a:r>
            <a:r>
              <a:rPr lang="ru-RU" b="1" dirty="0" smtClean="0"/>
              <a:t> </a:t>
            </a:r>
            <a:endParaRPr lang="ru-RU" dirty="0"/>
          </a:p>
        </p:txBody>
      </p:sp>
      <p:pic>
        <p:nvPicPr>
          <p:cNvPr id="4" name="Рисунок 3" descr="Полисифония3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590800"/>
            <a:ext cx="12039600" cy="42672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43000" y="381000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Флора </a:t>
            </a:r>
            <a:r>
              <a:rPr lang="ru-RU" sz="3600" dirty="0" smtClean="0"/>
              <a:t>            Каспия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Эктокарпус стручковатый.jpg"/>
          <p:cNvPicPr/>
          <p:nvPr/>
        </p:nvPicPr>
        <p:blipFill>
          <a:blip r:embed="rId2" cstate="print"/>
          <a:stretch>
            <a:fillRect/>
          </a:stretch>
        </p:blipFill>
        <p:spPr>
          <a:xfrm rot="10800000" flipV="1">
            <a:off x="-3" y="1371600"/>
            <a:ext cx="12192002" cy="54864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4800" y="302569"/>
            <a:ext cx="12192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Саргассовые водоросли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28600" y="-9926"/>
            <a:ext cx="11963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Эктокарпус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пучковатый (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Ectocarpus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fasciculatus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Эктокарпус стручковатый3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752600"/>
            <a:ext cx="12192000" cy="5105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828798" y="304801"/>
            <a:ext cx="9134661" cy="1219199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4000" dirty="0" err="1" smtClean="0"/>
              <a:t>Полисифония</a:t>
            </a:r>
            <a:r>
              <a:rPr lang="ru-RU" sz="4000" dirty="0" smtClean="0"/>
              <a:t> чернеющая</a:t>
            </a:r>
            <a:endParaRPr lang="ru-RU" sz="4000" dirty="0"/>
          </a:p>
        </p:txBody>
      </p:sp>
      <p:pic>
        <p:nvPicPr>
          <p:cNvPr id="4" name="Рисунок 3" descr="Полисифония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4800" y="1752600"/>
            <a:ext cx="11506200" cy="51054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ая прямоугольная выноска 11"/>
          <p:cNvSpPr/>
          <p:nvPr/>
        </p:nvSpPr>
        <p:spPr>
          <a:xfrm>
            <a:off x="3136605" y="3355901"/>
            <a:ext cx="7837708" cy="2791047"/>
          </a:xfrm>
          <a:prstGeom prst="wedgeRoundRectCallout">
            <a:avLst>
              <a:gd name="adj1" fmla="val -20846"/>
              <a:gd name="adj2" fmla="val 73951"/>
              <a:gd name="adj3" fmla="val 16667"/>
            </a:avLst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8315" y="-185570"/>
            <a:ext cx="9905998" cy="1478570"/>
          </a:xfrm>
        </p:spPr>
        <p:txBody>
          <a:bodyPr/>
          <a:lstStyle/>
          <a:p>
            <a:r>
              <a:rPr lang="en-US" sz="4000" b="1" i="1" u="sng"/>
              <a:t>Экологически проблемы Каспия</a:t>
            </a:r>
            <a:r>
              <a:rPr lang="en-US"/>
              <a:t> </a:t>
            </a:r>
            <a:endParaRPr lang="ru-RU"/>
          </a:p>
        </p:txBody>
      </p:sp>
      <p:pic>
        <p:nvPicPr>
          <p:cNvPr id="4" name="Рисунок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927" y="867700"/>
            <a:ext cx="2249678" cy="224002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52800" y="3733800"/>
            <a:ext cx="75438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В настоящее время экологическое положение Каспия находится в очень сложном состоянии. В шельфовой зоне моря ситуация более тяжелая, на этих территориях образовались мертвые зоны. В некоторых местах оценка загрязнителей в 10-20 раз превышает норму. </a:t>
            </a:r>
          </a:p>
        </p:txBody>
      </p:sp>
      <p:pic>
        <p:nvPicPr>
          <p:cNvPr id="8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111" y="928347"/>
            <a:ext cx="2813502" cy="2105437"/>
          </a:xfrm>
          <a:prstGeom prst="rect">
            <a:avLst/>
          </a:prstGeom>
        </p:spPr>
      </p:pic>
      <p:pic>
        <p:nvPicPr>
          <p:cNvPr id="10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050" y="941638"/>
            <a:ext cx="3138219" cy="20921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519450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1214510" y="297905"/>
            <a:ext cx="7019077" cy="1951582"/>
          </a:xfrm>
          <a:prstGeom prst="horizontalScroll">
            <a:avLst/>
          </a:prstGeom>
          <a:solidFill>
            <a:schemeClr val="bg2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0452" y="159312"/>
            <a:ext cx="9905998" cy="1478570"/>
          </a:xfrm>
        </p:spPr>
        <p:txBody>
          <a:bodyPr/>
          <a:lstStyle/>
          <a:p>
            <a:r>
              <a:rPr lang="en-US"/>
              <a:t>Проблемы экологии: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i="1"/>
              <a:t>Вместе с тем, их можно сгруппировать следующим образом:</a:t>
            </a:r>
            <a:endParaRPr lang="en-US" b="1" i="1"/>
          </a:p>
          <a:p>
            <a:r>
              <a:rPr lang="ru-RU" b="1" i="1"/>
              <a:t>1)загрязнители, поступающие вместе с впадающими в Каспий реками; </a:t>
            </a:r>
            <a:endParaRPr lang="en-US" b="1" i="1"/>
          </a:p>
          <a:p>
            <a:r>
              <a:rPr lang="ru-RU" b="1" i="1"/>
              <a:t>2) загрязнение от городов и промышленных объектов, расположенных в прибрежной зоне; </a:t>
            </a:r>
            <a:endParaRPr lang="en-US" b="1" i="1"/>
          </a:p>
          <a:p>
            <a:r>
              <a:rPr lang="ru-RU" b="1" i="1"/>
              <a:t>3) загрязнение в связи с морской нефтедобычей и транспортировкой; </a:t>
            </a:r>
            <a:endParaRPr lang="en-US" b="1" i="1"/>
          </a:p>
          <a:p>
            <a:r>
              <a:rPr lang="ru-RU" b="1" i="1"/>
              <a:t>4) загрязнение от оставшихся под водой источников в прибрежной зоне в результате поднятия уровня Каспийского</a:t>
            </a:r>
          </a:p>
        </p:txBody>
      </p:sp>
    </p:spTree>
    <p:extLst>
      <p:ext uri="{BB962C8B-B14F-4D97-AF65-F5344CB8AC3E}">
        <p14:creationId xmlns="" xmlns:p14="http://schemas.microsoft.com/office/powerpoint/2010/main" val="1874946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7226" y="3316286"/>
            <a:ext cx="9905999" cy="3541714"/>
          </a:xfrm>
        </p:spPr>
        <p:txBody>
          <a:bodyPr/>
          <a:lstStyle/>
          <a:p>
            <a:r>
              <a:rPr lang="ru-RU"/>
              <a:t>Каспийское море - величайшее в мире бессточное озеро, на границе Европы и Азии, названное морем за величину (371 тыс. км2) и солёность воды. Считается, что Каспийское море является остатком процесса схлопывания океана Тетис.   Иногда Каспийское море рассматривают как тыловой бассейн Тетиса. </a:t>
            </a:r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4978474" cy="2964958"/>
          </a:xfrm>
          <a:prstGeom prst="rect">
            <a:avLst/>
          </a:prstGeom>
        </p:spPr>
      </p:pic>
      <p:pic>
        <p:nvPicPr>
          <p:cNvPr id="5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674" y="0"/>
            <a:ext cx="5186326" cy="2917308"/>
          </a:xfrm>
          <a:prstGeom prst="rect">
            <a:avLst/>
          </a:prstGeom>
        </p:spPr>
      </p:pic>
      <p:sp>
        <p:nvSpPr>
          <p:cNvPr id="7" name="Солнце 6"/>
          <p:cNvSpPr/>
          <p:nvPr/>
        </p:nvSpPr>
        <p:spPr>
          <a:xfrm>
            <a:off x="5076086" y="544254"/>
            <a:ext cx="1828800" cy="1828800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4151162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u="sng"/>
              <a:t>Факты:</a:t>
            </a:r>
            <a:endParaRPr lang="ru-RU" b="1" i="1" u="sng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3395" y="2143606"/>
            <a:ext cx="6567192" cy="3541714"/>
          </a:xfrm>
        </p:spPr>
        <p:txBody>
          <a:bodyPr/>
          <a:lstStyle/>
          <a:p>
            <a:r>
              <a:rPr lang="ru-RU" dirty="0"/>
              <a:t>Самое крупное озеро планеты - Каспийское море, располагается на границе двух частей Евроазиатского материка, на широкой материковой депрессии. Одновременно Каспий является самым большим закрытым природным водоемом нашей планеты. </a:t>
            </a:r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587" y="281072"/>
            <a:ext cx="4667196" cy="6414220"/>
          </a:xfrm>
          <a:prstGeom prst="rect">
            <a:avLst/>
          </a:prstGeom>
        </p:spPr>
      </p:pic>
      <p:sp>
        <p:nvSpPr>
          <p:cNvPr id="5" name="Цилиндр 4"/>
          <p:cNvSpPr/>
          <p:nvPr/>
        </p:nvSpPr>
        <p:spPr>
          <a:xfrm>
            <a:off x="5800724" y="5508368"/>
            <a:ext cx="1050631" cy="1136980"/>
          </a:xfrm>
          <a:prstGeom prst="can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5280863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6753261" cy="644098"/>
          </a:xfrm>
        </p:spPr>
        <p:txBody>
          <a:bodyPr/>
          <a:lstStyle/>
          <a:p>
            <a:r>
              <a:rPr lang="en-US"/>
              <a:t>½ %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22035" y="3198074"/>
            <a:ext cx="7916197" cy="3020091"/>
          </a:xfrm>
        </p:spPr>
        <p:txBody>
          <a:bodyPr>
            <a:normAutofit lnSpcReduction="10000"/>
          </a:bodyPr>
          <a:lstStyle/>
          <a:p>
            <a:r>
              <a:rPr lang="ru-RU"/>
              <a:t>На севере вода почти пресная, что объясняется влиянием Волги (1 – 2‰). На юго-востоке вода наиболее солёная (14 ‰). Объём воды в море - 75 тыс. км2. Каспийское море питается водами больших и малых рек: Волги, Урала, Куры, Аракса, Терека, Самура, Сулака и других. 82% воды, стекающей в море приходится на долю Волги.</a:t>
            </a:r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113471" cy="3085103"/>
          </a:xfrm>
          <a:prstGeom prst="rect">
            <a:avLst/>
          </a:prstGeom>
        </p:spPr>
      </p:pic>
      <p:sp>
        <p:nvSpPr>
          <p:cNvPr id="5" name="Цилиндр 4"/>
          <p:cNvSpPr/>
          <p:nvPr/>
        </p:nvSpPr>
        <p:spPr>
          <a:xfrm>
            <a:off x="9980649" y="748029"/>
            <a:ext cx="1678134" cy="2089535"/>
          </a:xfrm>
          <a:prstGeom prst="can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магнитный диск 5"/>
          <p:cNvSpPr/>
          <p:nvPr/>
        </p:nvSpPr>
        <p:spPr>
          <a:xfrm>
            <a:off x="7714586" y="1916293"/>
            <a:ext cx="1828800" cy="1225296"/>
          </a:xfrm>
          <a:prstGeom prst="flowChartMagneticDisk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153177" y="2524716"/>
            <a:ext cx="2711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/>
              <a:t>½ %</a:t>
            </a:r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0363200" y="1731627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/>
              <a:t>14  %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4522799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/>
              <a:t>У</a:t>
            </a:r>
            <a:r>
              <a:rPr lang="ru-RU" dirty="0" smtClean="0"/>
              <a:t>ровень воды Каспия.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70987" y="2209800"/>
            <a:ext cx="9521013" cy="4495800"/>
          </a:xfrm>
        </p:spPr>
        <p:txBody>
          <a:bodyPr>
            <a:normAutofit/>
          </a:bodyPr>
          <a:lstStyle/>
          <a:p>
            <a:r>
              <a:rPr lang="ru-RU" dirty="0"/>
              <a:t>В отличие от других морей уровень воды в Каспийском море часто меняется. Причиной тому является засушливый климат, вызывающий интенсивное испарение, тектоническое опускание в южной части моря, а также сооружение крупных водохранилищ на реках, впадающих в море, широкое использование речных вод, впадающих в Каспийское море, для орошения. Уровень Каспийского моря на 28 м. ниже уровня мирового океана. </a:t>
            </a:r>
          </a:p>
        </p:txBody>
      </p:sp>
      <p:pic>
        <p:nvPicPr>
          <p:cNvPr id="6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33600"/>
            <a:ext cx="2667000" cy="4724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344622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7320" y="3784562"/>
            <a:ext cx="9905999" cy="3541714"/>
          </a:xfrm>
        </p:spPr>
        <p:txBody>
          <a:bodyPr/>
          <a:lstStyle/>
          <a:p>
            <a:r>
              <a:rPr lang="ru-RU"/>
              <a:t>Вода Каспийского моря служит сырьем для химической промышленности и различных технических нужд. Посредством Каспийского моря осуществляются торговые связи России с  Казахстаном, Туркменистаном, Ираном и другими странами посредством Волго-Балтийского и Волго-Донских каналов.</a:t>
            </a:r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91400" cy="36207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5127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ФАУНА КАСПИЙСКОГО МОРЯ.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84091" y="2887440"/>
            <a:ext cx="8600669" cy="3272798"/>
          </a:xfrm>
        </p:spPr>
        <p:txBody>
          <a:bodyPr/>
          <a:lstStyle/>
          <a:p>
            <a:r>
              <a:rPr lang="ru-RU"/>
              <a:t>В геологическом прошлом посредством северных морей и Кума-Манычской впадины существовала связь между Каспийским и Черным морями. В результате этого в Каспии до сих пор сохранились представители фауны Средиземного и Северного морей. Например, из класса рыб встречаются лосось и белуга, из млекопитающих - тюлени. </a:t>
            </a:r>
          </a:p>
        </p:txBody>
      </p:sp>
    </p:spTree>
    <p:extLst>
      <p:ext uri="{BB962C8B-B14F-4D97-AF65-F5344CB8AC3E}">
        <p14:creationId xmlns="" xmlns:p14="http://schemas.microsoft.com/office/powerpoint/2010/main" val="3550804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69511" y="3013648"/>
            <a:ext cx="8442434" cy="3133061"/>
          </a:xfrm>
        </p:spPr>
        <p:txBody>
          <a:bodyPr>
            <a:normAutofit fontScale="92500" lnSpcReduction="20000"/>
          </a:bodyPr>
          <a:lstStyle/>
          <a:p>
            <a:r>
              <a:rPr lang="ru-RU"/>
              <a:t>Разнообразна фауна Каспийского моря. В заливах каспийского побережья зимует множество птиц, а чайки парят здесь круглый год. Из млекопитающих в море водятся тюлени, появляющиеся на берегах и островах Азербайджана в марте-апреле и октябре-ноябре. Пищей для птиц и рыб служат различные водные микроорганизмы, моллюски и ракообразные обитающие в море. Фауна Кумы тесно связана с жизнью Каспия. Некоторые виды рыб во время икрометания переплывают из моря в верховья реки Кумы. </a:t>
            </a:r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0"/>
            <a:ext cx="5791200" cy="2919965"/>
          </a:xfrm>
          <a:prstGeom prst="rect">
            <a:avLst/>
          </a:prstGeom>
        </p:spPr>
      </p:pic>
      <p:pic>
        <p:nvPicPr>
          <p:cNvPr id="6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12" y="-81890"/>
            <a:ext cx="6226212" cy="30955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98262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487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704755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517</Words>
  <Application>Microsoft Office PowerPoint</Application>
  <PresentationFormat>Произвольный</PresentationFormat>
  <Paragraphs>27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Контур</vt:lpstr>
      <vt:lpstr>Каспийское  море</vt:lpstr>
      <vt:lpstr>Слайд 2</vt:lpstr>
      <vt:lpstr>Факты:</vt:lpstr>
      <vt:lpstr>½ %</vt:lpstr>
      <vt:lpstr>Уровень воды Каспия.</vt:lpstr>
      <vt:lpstr>Слайд 6</vt:lpstr>
      <vt:lpstr>ФАУНА КАСПИЙСКОГО МОРЯ.</vt:lpstr>
      <vt:lpstr>Слайд 8</vt:lpstr>
      <vt:lpstr>Слайд 9</vt:lpstr>
      <vt:lpstr>Слайд 10</vt:lpstr>
      <vt:lpstr>Мелобезия </vt:lpstr>
      <vt:lpstr>Слайд 12</vt:lpstr>
      <vt:lpstr>Слайд 13</vt:lpstr>
      <vt:lpstr> Полисифония чернеющая</vt:lpstr>
      <vt:lpstr>Экологически проблемы Каспия </vt:lpstr>
      <vt:lpstr>Проблемы экологии: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Каспийское  море</dc:title>
  <cp:lastModifiedBy>Равганият</cp:lastModifiedBy>
  <cp:revision>11</cp:revision>
  <dcterms:modified xsi:type="dcterms:W3CDTF">2017-03-11T19:02:22Z</dcterms:modified>
</cp:coreProperties>
</file>