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41"/>
  </p:notesMasterIdLst>
  <p:sldIdLst>
    <p:sldId id="256" r:id="rId2"/>
    <p:sldId id="259" r:id="rId3"/>
    <p:sldId id="257" r:id="rId4"/>
    <p:sldId id="261" r:id="rId5"/>
    <p:sldId id="258" r:id="rId6"/>
    <p:sldId id="263" r:id="rId7"/>
    <p:sldId id="264" r:id="rId8"/>
    <p:sldId id="265" r:id="rId9"/>
    <p:sldId id="266" r:id="rId10"/>
    <p:sldId id="268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1" r:id="rId23"/>
    <p:sldId id="279" r:id="rId24"/>
    <p:sldId id="280" r:id="rId25"/>
    <p:sldId id="282" r:id="rId26"/>
    <p:sldId id="283" r:id="rId27"/>
    <p:sldId id="286" r:id="rId28"/>
    <p:sldId id="284" r:id="rId29"/>
    <p:sldId id="285" r:id="rId30"/>
    <p:sldId id="287" r:id="rId31"/>
    <p:sldId id="288" r:id="rId32"/>
    <p:sldId id="289" r:id="rId33"/>
    <p:sldId id="291" r:id="rId34"/>
    <p:sldId id="294" r:id="rId35"/>
    <p:sldId id="292" r:id="rId36"/>
    <p:sldId id="293" r:id="rId37"/>
    <p:sldId id="295" r:id="rId38"/>
    <p:sldId id="296" r:id="rId39"/>
    <p:sldId id="29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E55996-B49D-4D34-AF96-28E7AA9DBAB0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C513D-D229-4E0E-BFF1-AD7E1362C53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9666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C513D-D229-4E0E-BFF1-AD7E1362C532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7170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08E5BD-A16E-4CF2-A2B8-16925ACB626C}" type="datetimeFigureOut">
              <a:rPr lang="ru-RU" smtClean="0"/>
              <a:pPr/>
              <a:t>26.08.2019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7AB5521-9671-4302-A975-2AF13D7C4E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571744"/>
            <a:ext cx="5500694" cy="4125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7529538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i="1" dirty="0" smtClean="0">
                <a:solidFill>
                  <a:srgbClr val="00B050"/>
                </a:solidFill>
              </a:rPr>
              <a:t/>
            </a:r>
            <a:br>
              <a:rPr lang="ru-RU" sz="5300" b="1" i="1" dirty="0" smtClean="0">
                <a:solidFill>
                  <a:srgbClr val="00B050"/>
                </a:solidFill>
              </a:rPr>
            </a:br>
            <a:r>
              <a:rPr lang="ru-RU" sz="5300" b="1" i="1" dirty="0" smtClean="0">
                <a:solidFill>
                  <a:schemeClr val="tx1"/>
                </a:solidFill>
              </a:rPr>
              <a:t>«</a:t>
            </a:r>
            <a:r>
              <a:rPr lang="ru-RU" sz="5300" b="1" i="1" dirty="0">
                <a:solidFill>
                  <a:schemeClr val="tx1"/>
                </a:solidFill>
              </a:rPr>
              <a:t>Диалектные слова нашего края»</a:t>
            </a:r>
            <a:r>
              <a:rPr lang="ru-RU" sz="5300" dirty="0">
                <a:solidFill>
                  <a:schemeClr val="tx1"/>
                </a:solidFill>
              </a:rPr>
              <a:t/>
            </a:r>
            <a:br>
              <a:rPr lang="ru-RU" sz="5300" dirty="0">
                <a:solidFill>
                  <a:schemeClr val="tx1"/>
                </a:solidFill>
              </a:rPr>
            </a:br>
            <a:r>
              <a:rPr lang="ru-RU" sz="5300" b="1" i="1" dirty="0">
                <a:solidFill>
                  <a:srgbClr val="00B050"/>
                </a:solidFill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357826"/>
            <a:ext cx="6400800" cy="1752600"/>
          </a:xfrm>
        </p:spPr>
        <p:txBody>
          <a:bodyPr>
            <a:normAutofit/>
          </a:bodyPr>
          <a:lstStyle/>
          <a:p>
            <a:r>
              <a:rPr lang="ru-RU" b="1" dirty="0"/>
              <a:t>Руководитель проекта: Лищинская Елена Олеговна</a:t>
            </a:r>
            <a:endParaRPr lang="ru-RU" dirty="0"/>
          </a:p>
          <a:p>
            <a:r>
              <a:rPr lang="ru-RU" b="1" dirty="0"/>
              <a:t>Участники проекта учащиеся 7 класса:</a:t>
            </a:r>
            <a:endParaRPr lang="ru-RU" dirty="0"/>
          </a:p>
          <a:p>
            <a:r>
              <a:rPr lang="ru-RU" b="1" dirty="0"/>
              <a:t>  Шарафеева  Анастасия и Хлыстова Дана.</a:t>
            </a:r>
            <a:endParaRPr lang="ru-RU" dirty="0"/>
          </a:p>
          <a:p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868" y="285728"/>
            <a:ext cx="17940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Проект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09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Куржак (иней)</a:t>
            </a:r>
            <a:endParaRPr lang="ru-RU" dirty="0"/>
          </a:p>
        </p:txBody>
      </p:sp>
      <p:pic>
        <p:nvPicPr>
          <p:cNvPr id="37890" name="Picture 2" descr="C:\Documents and Settings\Каб. директора\Рабочий стол\Проект диалектные слова\Изображение 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427796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Ровдуга</a:t>
            </a:r>
            <a:endParaRPr lang="ru-RU" dirty="0"/>
          </a:p>
        </p:txBody>
      </p:sp>
      <p:pic>
        <p:nvPicPr>
          <p:cNvPr id="38914" name="Picture 2" descr="C:\Documents and Settings\Каб. директора\Рабочий стол\Проект диалектные слова\Изображение 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5214974" cy="4332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Поняжка</a:t>
            </a:r>
            <a:endParaRPr lang="ru-RU" dirty="0"/>
          </a:p>
        </p:txBody>
      </p:sp>
      <p:pic>
        <p:nvPicPr>
          <p:cNvPr id="39938" name="Picture 2" descr="C:\Documents and Settings\Каб. директора\Рабочий стол\Проект диалектные слова\Изображение 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71612"/>
            <a:ext cx="364428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Рундук</a:t>
            </a:r>
            <a:endParaRPr lang="ru-RU" dirty="0"/>
          </a:p>
        </p:txBody>
      </p:sp>
      <p:pic>
        <p:nvPicPr>
          <p:cNvPr id="40962" name="Picture 2" descr="C:\Documents and Settings\Каб. директора\Рабочий стол\Проект диалектные слова\Изображение 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43050"/>
            <a:ext cx="3883766" cy="4525963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>
            <a:off x="1428728" y="4500570"/>
            <a:ext cx="714380" cy="35719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Лыва</a:t>
            </a:r>
            <a:endParaRPr lang="ru-RU" dirty="0"/>
          </a:p>
        </p:txBody>
      </p:sp>
      <p:pic>
        <p:nvPicPr>
          <p:cNvPr id="41986" name="Picture 2" descr="C:\Documents and Settings\Каб. директора\Рабочий стол\Проект диалектные слова\Изображение 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43050"/>
            <a:ext cx="5280290" cy="4525963"/>
          </a:xfrm>
          <a:prstGeom prst="rect">
            <a:avLst/>
          </a:prstGeom>
          <a:noFill/>
        </p:spPr>
      </p:pic>
      <p:pic>
        <p:nvPicPr>
          <p:cNvPr id="4" name="Picture 2" descr="C:\Documents and Settings\Каб. директора\Рабочий стол\Проект диалектные слова\Изображение 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5280290" cy="4525963"/>
          </a:xfrm>
          <a:prstGeom prst="rect">
            <a:avLst/>
          </a:prstGeom>
          <a:noFill/>
        </p:spPr>
      </p:pic>
      <p:pic>
        <p:nvPicPr>
          <p:cNvPr id="5" name="Picture 2" descr="C:\Documents and Settings\Каб. директора\Рабочий стол\Проект диалектные слова\Изображение 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43049"/>
            <a:ext cx="528029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Горновик</a:t>
            </a:r>
            <a:endParaRPr lang="ru-RU" dirty="0"/>
          </a:p>
        </p:txBody>
      </p:sp>
      <p:pic>
        <p:nvPicPr>
          <p:cNvPr id="43010" name="Picture 2" descr="C:\Documents and Settings\Каб. директора\Рабочий стол\Проект диалектные слова\Изображение 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43050"/>
            <a:ext cx="5550709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Вачиги</a:t>
            </a:r>
            <a:endParaRPr lang="ru-RU" dirty="0"/>
          </a:p>
        </p:txBody>
      </p:sp>
      <p:pic>
        <p:nvPicPr>
          <p:cNvPr id="44034" name="Picture 2" descr="C:\Documents and Settings\Каб. директора\Рабочий стол\Проект диалектные слова\Изображение 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5002380" cy="4525963"/>
          </a:xfrm>
          <a:prstGeom prst="rect">
            <a:avLst/>
          </a:prstGeom>
          <a:noFill/>
        </p:spPr>
      </p:pic>
      <p:pic>
        <p:nvPicPr>
          <p:cNvPr id="4" name="Picture 2" descr="C:\Documents and Settings\Каб. директора\Рабочий стол\Проект диалектные слова\Изображение 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552" y="1643049"/>
            <a:ext cx="5002380" cy="4525963"/>
          </a:xfrm>
          <a:prstGeom prst="rect">
            <a:avLst/>
          </a:prstGeom>
          <a:noFill/>
        </p:spPr>
      </p:pic>
      <p:pic>
        <p:nvPicPr>
          <p:cNvPr id="5" name="Picture 2" descr="C:\Documents and Settings\Каб. директора\Рабочий стол\Проект диалектные слова\Изображение 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49"/>
            <a:ext cx="500238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Запон</a:t>
            </a:r>
            <a:endParaRPr lang="ru-RU" dirty="0"/>
          </a:p>
        </p:txBody>
      </p:sp>
      <p:pic>
        <p:nvPicPr>
          <p:cNvPr id="45058" name="Picture 2" descr="C:\Documents and Settings\Каб. директора\Рабочий стол\Проект диалектные слова\Изображение 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643050"/>
            <a:ext cx="3377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Шкеры</a:t>
            </a:r>
            <a:endParaRPr lang="ru-RU" dirty="0"/>
          </a:p>
        </p:txBody>
      </p:sp>
      <p:pic>
        <p:nvPicPr>
          <p:cNvPr id="46082" name="Picture 2" descr="C:\Documents and Settings\Каб. директора\Рабочий стол\Проект диалектные слова\Изображение 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43050"/>
            <a:ext cx="3889499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Катанки</a:t>
            </a:r>
            <a:endParaRPr lang="ru-RU" dirty="0"/>
          </a:p>
        </p:txBody>
      </p:sp>
      <p:pic>
        <p:nvPicPr>
          <p:cNvPr id="47106" name="Picture 2" descr="C:\Documents and Settings\Каб. директора\Рабочий стол\Проект диалектные слова\Изображение 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71612"/>
            <a:ext cx="4310441" cy="4525963"/>
          </a:xfrm>
          <a:prstGeom prst="rect">
            <a:avLst/>
          </a:prstGeom>
          <a:noFill/>
        </p:spPr>
      </p:pic>
      <p:pic>
        <p:nvPicPr>
          <p:cNvPr id="6" name="Picture 2" descr="C:\Documents and Settings\Каб. директора\Рабочий стол\Проект диалектные слова\Изображение 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4310441" cy="4525963"/>
          </a:xfrm>
          <a:prstGeom prst="rect">
            <a:avLst/>
          </a:prstGeom>
          <a:noFill/>
        </p:spPr>
      </p:pic>
      <p:pic>
        <p:nvPicPr>
          <p:cNvPr id="7" name="Picture 2" descr="C:\Documents and Settings\Каб. директора\Рабочий стол\Проект диалектные слова\Изображение 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606" y="1557536"/>
            <a:ext cx="431044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Проект является: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58204" cy="47688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/>
              <a:t>П</a:t>
            </a:r>
            <a:r>
              <a:rPr lang="ru-RU" sz="2800" dirty="0" smtClean="0"/>
              <a:t>о </a:t>
            </a:r>
            <a:r>
              <a:rPr lang="ru-RU" sz="2800" dirty="0"/>
              <a:t>содержанию: межпредметным (русский язык, краеведение, изобразительное искусство.)</a:t>
            </a:r>
          </a:p>
          <a:p>
            <a:pPr>
              <a:buNone/>
            </a:pPr>
            <a:r>
              <a:rPr lang="ru-RU" sz="2800" dirty="0"/>
              <a:t>по назначению: </a:t>
            </a:r>
            <a:r>
              <a:rPr lang="ru-RU" sz="2800" dirty="0" smtClean="0"/>
              <a:t>учебным</a:t>
            </a:r>
            <a:endParaRPr lang="ru-RU" sz="2800" dirty="0"/>
          </a:p>
          <a:p>
            <a:pPr>
              <a:buNone/>
            </a:pPr>
            <a:r>
              <a:rPr lang="ru-RU" sz="2800" dirty="0"/>
              <a:t>по количеству участников: </a:t>
            </a:r>
            <a:r>
              <a:rPr lang="ru-RU" sz="2800" dirty="0" smtClean="0"/>
              <a:t>парный (</a:t>
            </a:r>
            <a:r>
              <a:rPr lang="ru-RU" sz="2800" dirty="0"/>
              <a:t>2ученицы)</a:t>
            </a:r>
          </a:p>
          <a:p>
            <a:pPr>
              <a:buNone/>
            </a:pPr>
            <a:r>
              <a:rPr lang="ru-RU" sz="2800" dirty="0" smtClean="0"/>
              <a:t>по продолжительности: краткосрочным</a:t>
            </a:r>
          </a:p>
          <a:p>
            <a:pPr>
              <a:buNone/>
            </a:pPr>
            <a:r>
              <a:rPr lang="ru-RU" sz="2800" dirty="0" smtClean="0"/>
              <a:t>участники</a:t>
            </a:r>
            <a:r>
              <a:rPr lang="ru-RU" sz="2800" dirty="0"/>
              <a:t>: учащиеся 7 класса</a:t>
            </a:r>
          </a:p>
          <a:p>
            <a:pPr>
              <a:buNone/>
            </a:pPr>
            <a:r>
              <a:rPr lang="ru-RU" sz="2800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Тарочка</a:t>
            </a:r>
            <a:endParaRPr lang="ru-RU" dirty="0"/>
          </a:p>
        </p:txBody>
      </p:sp>
      <p:pic>
        <p:nvPicPr>
          <p:cNvPr id="48130" name="Picture 2" descr="C:\Documents and Settings\Каб. директора\Рабочий стол\Проект диалектные слова\Изображение 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41931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Отяг</a:t>
            </a:r>
            <a:endParaRPr lang="ru-RU" dirty="0"/>
          </a:p>
        </p:txBody>
      </p:sp>
      <p:pic>
        <p:nvPicPr>
          <p:cNvPr id="49154" name="Picture 2" descr="C:\Documents and Settings\Каб. директора\Рабочий стол\Проект диалектные слова\Изображение 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71612"/>
            <a:ext cx="421382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Шалман</a:t>
            </a:r>
            <a:endParaRPr lang="ru-RU" dirty="0"/>
          </a:p>
        </p:txBody>
      </p:sp>
      <p:pic>
        <p:nvPicPr>
          <p:cNvPr id="50178" name="Picture 2" descr="C:\Documents and Settings\Каб. директора\Рабочий стол\Проект диалектные слова\Изображение 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397736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Чипизняк</a:t>
            </a:r>
            <a:endParaRPr lang="ru-RU" dirty="0"/>
          </a:p>
        </p:txBody>
      </p:sp>
      <p:pic>
        <p:nvPicPr>
          <p:cNvPr id="51202" name="Picture 2" descr="C:\Documents and Settings\Каб. директора\Рабочий стол\Проект диалектные слова\Изображение 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71612"/>
            <a:ext cx="407974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Куряшка</a:t>
            </a:r>
            <a:endParaRPr lang="ru-RU" dirty="0"/>
          </a:p>
        </p:txBody>
      </p:sp>
      <p:pic>
        <p:nvPicPr>
          <p:cNvPr id="52226" name="Picture 2" descr="C:\Documents and Settings\Каб. директора\Рабочий стол\Проект диалектные слова\Изображение 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591146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Утерник</a:t>
            </a:r>
            <a:endParaRPr lang="ru-RU" dirty="0"/>
          </a:p>
        </p:txBody>
      </p:sp>
      <p:pic>
        <p:nvPicPr>
          <p:cNvPr id="53250" name="Picture 2" descr="C:\Documents and Settings\Каб. директора\Рабочий стол\Проект диалектные слова\Изображение 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459896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Хруньё</a:t>
            </a:r>
            <a:endParaRPr lang="ru-RU" dirty="0"/>
          </a:p>
        </p:txBody>
      </p:sp>
      <p:pic>
        <p:nvPicPr>
          <p:cNvPr id="54274" name="Picture 2" descr="C:\Documents and Settings\Каб. директора\Рабочий стол\Проект диалектные слова\Изображение 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6144768" cy="4194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Чижи</a:t>
            </a:r>
            <a:endParaRPr lang="ru-RU" dirty="0"/>
          </a:p>
        </p:txBody>
      </p:sp>
      <p:pic>
        <p:nvPicPr>
          <p:cNvPr id="55298" name="Picture 2" descr="C:\Documents and Settings\Каб. директора\Рабочий стол\Проект диалектные слова\Изображение 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509170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 избицу</a:t>
            </a:r>
            <a:endParaRPr lang="ru-RU" dirty="0"/>
          </a:p>
        </p:txBody>
      </p:sp>
      <p:pic>
        <p:nvPicPr>
          <p:cNvPr id="56322" name="Picture 2" descr="C:\Documents and Settings\Каб. директора\Рабочий стол\Проект диалектные слова\Изображение 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4334725" cy="4525963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>
            <a:off x="857224" y="1785926"/>
            <a:ext cx="928694" cy="71438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Завозня</a:t>
            </a:r>
            <a:endParaRPr lang="ru-RU" dirty="0"/>
          </a:p>
        </p:txBody>
      </p:sp>
      <p:pic>
        <p:nvPicPr>
          <p:cNvPr id="57346" name="Picture 2" descr="C:\Documents and Settings\Каб. директора\Рабочий стол\Проект диалектные слова\Изображение 0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3854566" cy="4525963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 rot="5400000">
            <a:off x="3607587" y="2393149"/>
            <a:ext cx="1214446" cy="42862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Задача исследования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None/>
            </a:pPr>
            <a:r>
              <a:rPr lang="ru-RU" sz="2800" dirty="0"/>
              <a:t>1. Изучение диалектных слов, применяемых в речи жителями нашего села.</a:t>
            </a:r>
          </a:p>
          <a:p>
            <a:pPr>
              <a:buNone/>
            </a:pPr>
            <a:r>
              <a:rPr lang="ru-RU" sz="2800" b="1" dirty="0"/>
              <a:t>Объект исследования</a:t>
            </a:r>
            <a:r>
              <a:rPr lang="ru-RU" sz="2800" dirty="0"/>
              <a:t>: </a:t>
            </a:r>
          </a:p>
          <a:p>
            <a:pPr>
              <a:buNone/>
            </a:pPr>
            <a:r>
              <a:rPr lang="ru-RU" sz="2800" dirty="0"/>
              <a:t>Диалектные слова и выражения, которые ещё встречаются в речи наших односельчан.</a:t>
            </a:r>
          </a:p>
          <a:p>
            <a:pPr>
              <a:buNone/>
            </a:pPr>
            <a:r>
              <a:rPr lang="ru-RU" sz="2800" b="1" dirty="0"/>
              <a:t>Предмет исследования</a:t>
            </a:r>
            <a:r>
              <a:rPr lang="ru-RU" sz="2800" dirty="0"/>
              <a:t>: </a:t>
            </a:r>
          </a:p>
          <a:p>
            <a:pPr>
              <a:buNone/>
            </a:pPr>
            <a:r>
              <a:rPr lang="ru-RU" sz="2800" dirty="0"/>
              <a:t>Диалект, диалектные слова и выражения.</a:t>
            </a:r>
          </a:p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285728"/>
            <a:ext cx="857252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Цель исследования: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выявить самые устойчивые диалектизмы, имеющие место в лексике жителей нашего села, соотнося с теми известными фактами, которыми располагают словари.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Ярушник</a:t>
            </a:r>
            <a:endParaRPr lang="ru-RU" dirty="0"/>
          </a:p>
        </p:txBody>
      </p:sp>
      <p:pic>
        <p:nvPicPr>
          <p:cNvPr id="1026" name="Picture 2" descr="C:\Documents and Settings\Каб. директора\Рабочий стол\Проект диалектные слова\Изображение 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71612"/>
            <a:ext cx="401599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Качеканок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2050" name="Picture 2" descr="C:\Documents and Settings\Каб. директора\Рабочий стол\Проект диалектные слова\Изображение 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467196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Куть</a:t>
            </a:r>
            <a:endParaRPr lang="ru-RU" dirty="0"/>
          </a:p>
        </p:txBody>
      </p:sp>
      <p:pic>
        <p:nvPicPr>
          <p:cNvPr id="3074" name="Picture 2" descr="C:\Documents and Settings\Каб. директора\Рабочий стол\Проект диалектные слова\Изображение 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604274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7467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 Наша работа над   диалектными словами нашей местности дала нам возможность узнать много слов, которые  не закреплены ни в каких словарях, не являются литературными, но они раньше активно употреблялись жителями нашего села и жителями соседних сёл нашего района.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7467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 </a:t>
            </a:r>
            <a:r>
              <a:rPr lang="ru-RU" sz="2800" b="1" dirty="0" smtClean="0"/>
              <a:t> В настоящее время носителями диалектных слов в нашем селе являются только взрослые, старшее поколение.  Школьники  практически не знают диалектных слов.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 С одной стороны, это радует, потому что говорит о культурном уровне, но с другой стороны, жаль, что то, что связывает нас с нашими предками, уходит и может исчезнуть безвозвратно.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7467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Большую помощь нам оказали наши </a:t>
            </a:r>
            <a:r>
              <a:rPr lang="ru-RU" dirty="0" smtClean="0"/>
              <a:t>бабушки и родные. 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</a:t>
            </a:r>
            <a:r>
              <a:rPr lang="ru-RU" dirty="0" smtClean="0"/>
              <a:t>Они</a:t>
            </a:r>
            <a:r>
              <a:rPr lang="ru-RU" dirty="0" smtClean="0"/>
              <a:t> </a:t>
            </a:r>
            <a:r>
              <a:rPr lang="ru-RU" dirty="0" smtClean="0"/>
              <a:t>помогли собрать нам диалектные слова, которые мы записали в словарь. Этот словарь  можно использовать при изучении темы «Диалектные слова» и  брать из него  материал для внеклассных  мероприятий.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7467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 Для себя мы нашли ответ на вопрос: </a:t>
            </a:r>
            <a:r>
              <a:rPr lang="ru-RU" sz="2800" b="1" dirty="0" smtClean="0"/>
              <a:t>зачем нужно знать диалектные слова?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Их нужно знать хотя бы потому, что они – это часть истории нашего края.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43106" y="214290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7467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3300" dirty="0" smtClean="0"/>
              <a:t>1. Необходимо сохранить традиции и нормы речи предков, чтобы знать о тех словах и выражениях, которыми они пользовались.</a:t>
            </a:r>
          </a:p>
          <a:p>
            <a:pPr>
              <a:buNone/>
            </a:pPr>
            <a:r>
              <a:rPr lang="ru-RU" sz="3300" dirty="0" smtClean="0"/>
              <a:t>2. Необходимо изучать диалектизмы той местности, с которой тебя связывает память о твоих предках, твоих корнях.</a:t>
            </a:r>
          </a:p>
          <a:p>
            <a:pPr>
              <a:buNone/>
            </a:pPr>
            <a:r>
              <a:rPr lang="ru-RU" sz="3300" dirty="0" smtClean="0"/>
              <a:t>3. Несомненно то, что мы обязаны передавать диалектизмы и их изучение последующим поколениям, чтобы не остановилось знание и исследование наследия, переданное нам от дедушек и прадедушек.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7467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</a:t>
            </a:r>
            <a:r>
              <a:rPr lang="ru-RU" sz="2800" b="1" dirty="0" smtClean="0"/>
              <a:t>Используя диалектизмы в речи, надо помнить слова К.Паустовского: «Местное слово может обогатить язык, если оно образно, благозвучно и понятно».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214554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5400" b="1" i="1" dirty="0" smtClean="0">
                <a:solidFill>
                  <a:schemeClr val="bg1">
                    <a:lumMod val="40000"/>
                    <a:lumOff val="60000"/>
                  </a:schemeClr>
                </a:solidFill>
              </a:rPr>
              <a:t>Спасибо за внимание!</a:t>
            </a:r>
            <a:endParaRPr lang="ru-RU" sz="5400" b="1" i="1" dirty="0">
              <a:solidFill>
                <a:schemeClr val="bg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443914" cy="1000124"/>
          </a:xfrm>
        </p:spPr>
        <p:txBody>
          <a:bodyPr>
            <a:normAutofit fontScale="90000"/>
          </a:bodyPr>
          <a:lstStyle/>
          <a:p>
            <a:r>
              <a:rPr lang="ru-RU" dirty="0"/>
              <a:t>В  ходе проекта мы ответили на вопросы: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543956" cy="535782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600" dirty="0"/>
              <a:t> </a:t>
            </a:r>
          </a:p>
          <a:p>
            <a:pPr>
              <a:buNone/>
            </a:pPr>
            <a:r>
              <a:rPr lang="ru-RU" sz="4400" dirty="0"/>
              <a:t>-</a:t>
            </a:r>
            <a:r>
              <a:rPr lang="ru-RU" sz="4400" b="1" dirty="0"/>
              <a:t>Почему люди, живущие разных географических условиях , используют разные диалектные сло</a:t>
            </a:r>
            <a:r>
              <a:rPr lang="ru-RU" sz="4400" dirty="0"/>
              <a:t>ва?</a:t>
            </a:r>
          </a:p>
          <a:p>
            <a:pPr>
              <a:buNone/>
            </a:pPr>
            <a:r>
              <a:rPr lang="ru-RU" sz="4400" dirty="0"/>
              <a:t> </a:t>
            </a:r>
          </a:p>
          <a:p>
            <a:pPr>
              <a:buNone/>
            </a:pPr>
            <a:r>
              <a:rPr lang="ru-RU" sz="4400" dirty="0"/>
              <a:t>(Разные условия жизни, </a:t>
            </a:r>
            <a:r>
              <a:rPr lang="ru-RU" sz="4400" dirty="0" smtClean="0"/>
              <a:t>быта </a:t>
            </a:r>
            <a:r>
              <a:rPr lang="ru-RU" sz="4400" dirty="0"/>
              <a:t>накладывают отпечаток на речь людей.)</a:t>
            </a:r>
          </a:p>
          <a:p>
            <a:pPr>
              <a:buNone/>
            </a:pPr>
            <a:r>
              <a:rPr lang="ru-RU" sz="4400" dirty="0"/>
              <a:t> </a:t>
            </a:r>
          </a:p>
          <a:p>
            <a:pPr>
              <a:buNone/>
            </a:pPr>
            <a:r>
              <a:rPr lang="ru-RU" sz="4400" dirty="0"/>
              <a:t>-</a:t>
            </a:r>
            <a:r>
              <a:rPr lang="ru-RU" sz="4400" b="1" dirty="0"/>
              <a:t>Есть ли единое мнение у лингвистов о том, что такое диалектизмы?</a:t>
            </a:r>
            <a:endParaRPr lang="ru-RU" sz="4400" dirty="0"/>
          </a:p>
          <a:p>
            <a:pPr>
              <a:buNone/>
            </a:pPr>
            <a:r>
              <a:rPr lang="ru-RU" sz="4400" dirty="0"/>
              <a:t> </a:t>
            </a:r>
          </a:p>
          <a:p>
            <a:pPr>
              <a:buNone/>
            </a:pPr>
            <a:r>
              <a:rPr lang="ru-RU" sz="4400" dirty="0"/>
              <a:t>(У лингвистов нет единого мнения о том, что такое диалектизмы: это факты современного языка, находящиеся на его периферии, или же факты, ушедшие за границы языка, и, следовательно, выпавшие из лексической системы.)</a:t>
            </a:r>
          </a:p>
          <a:p>
            <a:pPr>
              <a:buNone/>
            </a:pPr>
            <a:r>
              <a:rPr lang="ru-RU" sz="4400" dirty="0"/>
              <a:t> 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19340" cy="98903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        </a:t>
            </a:r>
            <a:r>
              <a:rPr lang="ru-RU" b="1" dirty="0" smtClean="0"/>
              <a:t>Презентация словаря</a:t>
            </a:r>
            <a:br>
              <a:rPr lang="ru-RU" b="1" dirty="0" smtClean="0"/>
            </a:br>
            <a:r>
              <a:rPr lang="ru-RU" b="1" dirty="0" smtClean="0"/>
              <a:t>«Диалектные слова нашего края»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7933588" cy="4891102"/>
          </a:xfrm>
        </p:spPr>
        <p:txBody>
          <a:bodyPr>
            <a:normAutofit/>
          </a:bodyPr>
          <a:lstStyle/>
          <a:p>
            <a:pPr marL="596646" indent="-514350">
              <a:buNone/>
            </a:pPr>
            <a:r>
              <a:rPr lang="ru-RU" sz="2800" dirty="0" smtClean="0"/>
              <a:t>Эпиграфом к  нашему словарю являются</a:t>
            </a:r>
            <a:r>
              <a:rPr lang="en-US" sz="2800" dirty="0" smtClean="0"/>
              <a:t> </a:t>
            </a:r>
            <a:r>
              <a:rPr lang="ru-RU" sz="2800" dirty="0" smtClean="0"/>
              <a:t>слова А.С.Пушкина: </a:t>
            </a:r>
            <a:r>
              <a:rPr lang="ru-RU" sz="2800" b="1" dirty="0" smtClean="0"/>
              <a:t>«Уважение к минувшему – вот черта, отличающая образованность от дикости».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Наше уважительное отношение к прошлому, минувшему мы выразили, создав словарь диалектных слов нашего края.</a:t>
            </a:r>
          </a:p>
          <a:p>
            <a:pPr>
              <a:buNone/>
            </a:pPr>
            <a:r>
              <a:rPr lang="ru-RU" sz="2800" dirty="0" smtClean="0"/>
              <a:t>В нашем словаре 134  слова, которые употребляются в нашей местности.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Чумашик</a:t>
            </a:r>
            <a:endParaRPr lang="ru-RU" dirty="0"/>
          </a:p>
        </p:txBody>
      </p:sp>
      <p:pic>
        <p:nvPicPr>
          <p:cNvPr id="33794" name="Picture 2" descr="C:\Documents and Settings\Каб. директора\Рабочий стол\Проект диалектные слова\Изображ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357298"/>
            <a:ext cx="5047250" cy="4836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Погонка</a:t>
            </a:r>
            <a:endParaRPr lang="ru-RU" dirty="0"/>
          </a:p>
        </p:txBody>
      </p:sp>
      <p:pic>
        <p:nvPicPr>
          <p:cNvPr id="34818" name="Picture 2" descr="C:\Documents and Settings\Каб. директора\Рабочий стол\Проект диалектные слова\Изображение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591146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Ушкан</a:t>
            </a:r>
            <a:endParaRPr lang="ru-RU" dirty="0"/>
          </a:p>
        </p:txBody>
      </p:sp>
      <p:pic>
        <p:nvPicPr>
          <p:cNvPr id="35842" name="Picture 2" descr="C:\Documents and Settings\Каб. директора\Рабочий стол\Проект диалектные слова\Изображение 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525335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Отымалка</a:t>
            </a:r>
            <a:endParaRPr lang="ru-RU" dirty="0"/>
          </a:p>
        </p:txBody>
      </p:sp>
      <p:pic>
        <p:nvPicPr>
          <p:cNvPr id="36866" name="Picture 2" descr="C:\Documents and Settings\Каб. директора\Рабочий стол\Проект диалектные слова\Изображение 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377905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Другая 3">
      <a:dk1>
        <a:srgbClr val="00C1BA"/>
      </a:dk1>
      <a:lt1>
        <a:sysClr val="window" lastClr="FFFFFF"/>
      </a:lt1>
      <a:dk2>
        <a:srgbClr val="7810A7"/>
      </a:dk2>
      <a:lt2>
        <a:srgbClr val="F6DE55"/>
      </a:lt2>
      <a:accent1>
        <a:srgbClr val="6EA0B0"/>
      </a:accent1>
      <a:accent2>
        <a:srgbClr val="CCAF0A"/>
      </a:accent2>
      <a:accent3>
        <a:srgbClr val="A116E0"/>
      </a:accent3>
      <a:accent4>
        <a:srgbClr val="748560"/>
      </a:accent4>
      <a:accent5>
        <a:srgbClr val="9E9273"/>
      </a:accent5>
      <a:accent6>
        <a:srgbClr val="45FFFA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763</TotalTime>
  <Words>430</Words>
  <Application>Microsoft Office PowerPoint</Application>
  <PresentationFormat>Экран (4:3)</PresentationFormat>
  <Paragraphs>75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Техническая</vt:lpstr>
      <vt:lpstr> «Диалектные слова нашего края»   </vt:lpstr>
      <vt:lpstr>Проект является: </vt:lpstr>
      <vt:lpstr>Слайд 3</vt:lpstr>
      <vt:lpstr>В  ходе проекта мы ответили на вопросы: </vt:lpstr>
      <vt:lpstr>        Презентация словаря «Диалектные слова нашего края» </vt:lpstr>
      <vt:lpstr>Чумашик</vt:lpstr>
      <vt:lpstr>Погонка</vt:lpstr>
      <vt:lpstr>Ушкан</vt:lpstr>
      <vt:lpstr>Отымалка</vt:lpstr>
      <vt:lpstr>Куржак (иней)</vt:lpstr>
      <vt:lpstr>Ровдуга</vt:lpstr>
      <vt:lpstr>Поняжка</vt:lpstr>
      <vt:lpstr>Рундук</vt:lpstr>
      <vt:lpstr>Лыва</vt:lpstr>
      <vt:lpstr>Горновик</vt:lpstr>
      <vt:lpstr>Вачиги</vt:lpstr>
      <vt:lpstr>Запон</vt:lpstr>
      <vt:lpstr>Шкеры</vt:lpstr>
      <vt:lpstr>Катанки</vt:lpstr>
      <vt:lpstr>Тарочка</vt:lpstr>
      <vt:lpstr>Отяг</vt:lpstr>
      <vt:lpstr>Шалман</vt:lpstr>
      <vt:lpstr>Чипизняк</vt:lpstr>
      <vt:lpstr>Куряшка</vt:lpstr>
      <vt:lpstr>Утерник</vt:lpstr>
      <vt:lpstr>Хруньё</vt:lpstr>
      <vt:lpstr>Чижи</vt:lpstr>
      <vt:lpstr>Под избицу</vt:lpstr>
      <vt:lpstr>Завозня</vt:lpstr>
      <vt:lpstr>Ярушник</vt:lpstr>
      <vt:lpstr>Качеканок </vt:lpstr>
      <vt:lpstr>Куть</vt:lpstr>
      <vt:lpstr>Слайд 33</vt:lpstr>
      <vt:lpstr>Слайд 34</vt:lpstr>
      <vt:lpstr>Слайд 35</vt:lpstr>
      <vt:lpstr>Слайд 36</vt:lpstr>
      <vt:lpstr>Выводы:</vt:lpstr>
      <vt:lpstr>Слайд 38</vt:lpstr>
      <vt:lpstr>Спасибо за внимание!</vt:lpstr>
    </vt:vector>
  </TitlesOfParts>
  <Company>МКОУ СОШ с.Преображенка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«Диалектные слова нашего края»   </dc:title>
  <dc:creator>Каб.директора</dc:creator>
  <cp:lastModifiedBy>ПК</cp:lastModifiedBy>
  <cp:revision>80</cp:revision>
  <dcterms:created xsi:type="dcterms:W3CDTF">2015-04-09T05:09:34Z</dcterms:created>
  <dcterms:modified xsi:type="dcterms:W3CDTF">2019-08-26T03:44:56Z</dcterms:modified>
</cp:coreProperties>
</file>