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1" r:id="rId3"/>
    <p:sldId id="260" r:id="rId4"/>
    <p:sldId id="273" r:id="rId5"/>
    <p:sldId id="265" r:id="rId6"/>
    <p:sldId id="275" r:id="rId7"/>
    <p:sldId id="264" r:id="rId8"/>
    <p:sldId id="269" r:id="rId9"/>
    <p:sldId id="268" r:id="rId10"/>
    <p:sldId id="272" r:id="rId11"/>
    <p:sldId id="274" r:id="rId12"/>
    <p:sldId id="257" r:id="rId13"/>
    <p:sldId id="25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>
      <p:cViewPr varScale="1">
        <p:scale>
          <a:sx n="69" d="100"/>
          <a:sy n="69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C5B407-5376-46A4-B528-78E7C031A39C}" type="datetimeFigureOut">
              <a:rPr lang="ru-RU" smtClean="0"/>
              <a:t>24.03.2019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5A6F7C-E24F-4C5C-9647-26CE6CDF14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959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A6F7C-E24F-4C5C-9647-26CE6CDF146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491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3F92F-F738-4A9C-9508-940D22FDE305}" type="datetimeFigureOut">
              <a:rPr lang="ru-RU" smtClean="0"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383BB-1754-43E4-B03E-C33756C37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670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3F92F-F738-4A9C-9508-940D22FDE305}" type="datetimeFigureOut">
              <a:rPr lang="ru-RU" smtClean="0"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383BB-1754-43E4-B03E-C33756C37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220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3F92F-F738-4A9C-9508-940D22FDE305}" type="datetimeFigureOut">
              <a:rPr lang="ru-RU" smtClean="0"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383BB-1754-43E4-B03E-C33756C37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60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3F92F-F738-4A9C-9508-940D22FDE305}" type="datetimeFigureOut">
              <a:rPr lang="ru-RU" smtClean="0"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383BB-1754-43E4-B03E-C33756C37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494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3F92F-F738-4A9C-9508-940D22FDE305}" type="datetimeFigureOut">
              <a:rPr lang="ru-RU" smtClean="0"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383BB-1754-43E4-B03E-C33756C37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50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3F92F-F738-4A9C-9508-940D22FDE305}" type="datetimeFigureOut">
              <a:rPr lang="ru-RU" smtClean="0"/>
              <a:t>24.03.2019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383BB-1754-43E4-B03E-C33756C37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445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3F92F-F738-4A9C-9508-940D22FDE305}" type="datetimeFigureOut">
              <a:rPr lang="ru-RU" smtClean="0"/>
              <a:t>24.03.2019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383BB-1754-43E4-B03E-C33756C37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595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3F92F-F738-4A9C-9508-940D22FDE305}" type="datetimeFigureOut">
              <a:rPr lang="ru-RU" smtClean="0"/>
              <a:t>24.03.2019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383BB-1754-43E4-B03E-C33756C37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75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3F92F-F738-4A9C-9508-940D22FDE305}" type="datetimeFigureOut">
              <a:rPr lang="ru-RU" smtClean="0"/>
              <a:t>24.03.2019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383BB-1754-43E4-B03E-C33756C37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033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3F92F-F738-4A9C-9508-940D22FDE305}" type="datetimeFigureOut">
              <a:rPr lang="ru-RU" smtClean="0"/>
              <a:t>24.03.2019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383BB-1754-43E4-B03E-C33756C37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966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3F92F-F738-4A9C-9508-940D22FDE305}" type="datetimeFigureOut">
              <a:rPr lang="ru-RU" smtClean="0"/>
              <a:t>24.03.2019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383BB-1754-43E4-B03E-C33756C37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053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3F92F-F738-4A9C-9508-940D22FDE305}" type="datetimeFigureOut">
              <a:rPr lang="ru-RU" smtClean="0"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383BB-1754-43E4-B03E-C33756C37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756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dic.academic.ru/dic.nsf/ogegova/8666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package" Target="../embeddings/Microsoft_PowerPoint_Slide1.sldx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2.infourok.ru/uploads/ex/06ca/00064859-eec4ad8b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55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268760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666666"/>
                </a:solidFill>
                <a:effectLst/>
                <a:latin typeface="Verdana"/>
              </a:rPr>
              <a:t>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1520786"/>
            <a:ext cx="72728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на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ветк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лист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новый.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Нынче он совсем как новый!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Весь румяный, з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той.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 куда, листок? Постой!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en-US" sz="4000" dirty="0" smtClean="0"/>
              <a:t>                      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Берестов В.Д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30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.artfile.me/wallpaper/18-09-2014/1920x1080/raznoe-kompyuternyj-dizajn-leaves-autumn-8679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413338"/>
            <a:ext cx="903649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ctr"/>
            <a:endParaRPr lang="ru-RU" sz="4000" dirty="0" smtClean="0">
              <a:solidFill>
                <a:prstClr val="black"/>
              </a:solidFill>
              <a:latin typeface="Calibri" panose="020F0502020204030204" pitchFamily="34" charset="0"/>
              <a:ea typeface="Times New Roman"/>
            </a:endParaRPr>
          </a:p>
          <a:p>
            <a:pPr lvl="0" indent="450215" algn="ctr"/>
            <a:r>
              <a:rPr lang="ru-RU" sz="48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АОБАОУАОДАОЬАОТАОЕ</a:t>
            </a:r>
          </a:p>
          <a:p>
            <a:pPr lvl="0" indent="450215" algn="ctr"/>
            <a:r>
              <a:rPr lang="ru-RU" sz="48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ЗУДЗУОЗУБЗУРЗУЫЗУМЗУИ! </a:t>
            </a:r>
            <a:endParaRPr lang="ru-RU" sz="4800" b="1" i="1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4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s03.infourok.ru/uploads/ex/0a89/0005ea70-93d4b50e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" y="-2"/>
            <a:ext cx="9253314" cy="702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82080" y="534825"/>
            <a:ext cx="4282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u="sng" dirty="0" smtClean="0">
                <a:latin typeface="Monotype Corsiva" panose="03010101010201010101" pitchFamily="66" charset="0"/>
              </a:rPr>
              <a:t>Как вы сегодня работали?</a:t>
            </a:r>
            <a:endParaRPr lang="ru-RU" sz="3200" u="sng" dirty="0">
              <a:latin typeface="Monotype Corsiva" panose="03010101010201010101" pitchFamily="66" charset="0"/>
            </a:endParaRPr>
          </a:p>
        </p:txBody>
      </p:sp>
      <p:sp>
        <p:nvSpPr>
          <p:cNvPr id="9" name="Капля 8"/>
          <p:cNvSpPr/>
          <p:nvPr/>
        </p:nvSpPr>
        <p:spPr>
          <a:xfrm>
            <a:off x="2051720" y="1196752"/>
            <a:ext cx="1872208" cy="1458297"/>
          </a:xfrm>
          <a:prstGeom prst="teardrop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 поте лица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268" y="2764029"/>
            <a:ext cx="1991763" cy="1838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6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673" y="3533804"/>
            <a:ext cx="2402820" cy="1368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7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755" y="5171453"/>
            <a:ext cx="2672680" cy="1672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8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606" y="1196752"/>
            <a:ext cx="2184080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9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012725"/>
            <a:ext cx="1656184" cy="1640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10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830" y="4910979"/>
            <a:ext cx="2238889" cy="1519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619672" y="5301208"/>
            <a:ext cx="20415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Не покладая рук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3333750"/>
            <a:ext cx="13500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Тяп да ляп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64088" y="1734061"/>
            <a:ext cx="18763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З</a:t>
            </a:r>
            <a:r>
              <a:rPr lang="ru-RU" sz="2000" b="1" dirty="0" smtClean="0"/>
              <a:t>асучив рукава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723606" y="5670540"/>
            <a:ext cx="24400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 шатко ни валко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42794" y="3861048"/>
            <a:ext cx="22736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Через пень колоду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915816" y="3518416"/>
            <a:ext cx="1587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Рука об руку</a:t>
            </a:r>
            <a:endParaRPr lang="ru-RU" sz="2000" b="1" dirty="0"/>
          </a:p>
        </p:txBody>
      </p:sp>
      <p:sp>
        <p:nvSpPr>
          <p:cNvPr id="17" name="Капля 16"/>
          <p:cNvSpPr/>
          <p:nvPr/>
        </p:nvSpPr>
        <p:spPr>
          <a:xfrm>
            <a:off x="7461814" y="388775"/>
            <a:ext cx="1682186" cy="1761598"/>
          </a:xfrm>
          <a:prstGeom prst="teardrop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Хлопали ушами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99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g2.goodfon.ru/original/1920x1275/2/1a/larisa-koshkina-priroda-17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96482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1166843"/>
            <a:ext cx="660648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b="1" u="sng" dirty="0" smtClean="0">
                <a:solidFill>
                  <a:prstClr val="black"/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Домашнее </a:t>
            </a:r>
            <a:r>
              <a:rPr lang="ru-RU" sz="4800" b="1" u="sng" dirty="0">
                <a:solidFill>
                  <a:prstClr val="black"/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задание</a:t>
            </a:r>
            <a:r>
              <a:rPr lang="ru-RU" sz="4800" u="sng" dirty="0">
                <a:solidFill>
                  <a:prstClr val="black"/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:</a:t>
            </a:r>
            <a:r>
              <a:rPr lang="ru-RU" sz="4800" dirty="0">
                <a:solidFill>
                  <a:prstClr val="black"/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 </a:t>
            </a:r>
            <a:endParaRPr lang="ru-RU" sz="4800" dirty="0" smtClean="0">
              <a:solidFill>
                <a:prstClr val="black"/>
              </a:solidFill>
              <a:latin typeface="Monotype Corsiva" panose="03010101010201010101" pitchFamily="66" charset="0"/>
              <a:ea typeface="Times New Roman"/>
              <a:cs typeface="Times New Roman"/>
            </a:endParaRPr>
          </a:p>
          <a:p>
            <a:pPr lvl="0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выучить 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правило на стр. 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59,</a:t>
            </a:r>
          </a:p>
          <a:p>
            <a:pPr lvl="0"/>
            <a:r>
              <a:rPr lang="ru-RU" sz="2000" b="1" u="sng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Times New Roman"/>
                <a:cs typeface="Times New Roman"/>
              </a:rPr>
              <a:t>УПРАЖНЕНИЕ НА ВЫБОР:</a:t>
            </a:r>
          </a:p>
          <a:p>
            <a:pPr lvl="0"/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а) № </a:t>
            </a: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145, </a:t>
            </a:r>
            <a:endParaRPr lang="ru-RU" sz="4800" dirty="0" smtClean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  <a:ea typeface="Times New Roman"/>
              <a:cs typeface="Times New Roman"/>
            </a:endParaRPr>
          </a:p>
          <a:p>
            <a:pPr lvl="0"/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б) №146 </a:t>
            </a:r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, </a:t>
            </a:r>
            <a:endParaRPr lang="ru-RU" sz="4800" dirty="0" smtClean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  <a:ea typeface="Times New Roman"/>
              <a:cs typeface="Times New Roman"/>
            </a:endParaRPr>
          </a:p>
          <a:p>
            <a:pPr lvl="0"/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  <a:ea typeface="Times New Roman"/>
                <a:cs typeface="Times New Roman"/>
              </a:rPr>
              <a:t>в) № 144.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84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-171400"/>
            <a:ext cx="9252520" cy="7044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91680" y="1351508"/>
            <a:ext cx="51663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8800" b="1" dirty="0" smtClean="0">
                <a:solidFill>
                  <a:srgbClr val="EEECE1">
                    <a:lumMod val="10000"/>
                  </a:srgbClr>
                </a:solidFill>
                <a:latin typeface="Monotype Corsiva" panose="03010101010201010101" pitchFamily="66" charset="0"/>
              </a:rPr>
              <a:t>Спасибо </a:t>
            </a:r>
            <a:r>
              <a:rPr lang="ru-RU" sz="8800" b="1" dirty="0">
                <a:solidFill>
                  <a:srgbClr val="EEECE1">
                    <a:lumMod val="10000"/>
                  </a:srgbClr>
                </a:solidFill>
                <a:latin typeface="Monotype Corsiva" panose="03010101010201010101" pitchFamily="66" charset="0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05651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g1.goodfon.ru/original/1024x600/0/b5/osen-listya-zheltye-klenovy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1628800"/>
            <a:ext cx="741682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u="sng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Чем отличаются предложения?</a:t>
            </a:r>
          </a:p>
          <a:p>
            <a:pPr>
              <a:lnSpc>
                <a:spcPct val="150000"/>
              </a:lnSpc>
            </a:pPr>
            <a:r>
              <a:rPr lang="ru-RU" sz="4000" dirty="0">
                <a:latin typeface="Calibri" panose="020F0502020204030204" pitchFamily="34" charset="0"/>
                <a:cs typeface="Times New Roman" panose="02020603050405020304" pitchFamily="18" charset="0"/>
              </a:rPr>
              <a:t>Я нашла </a:t>
            </a:r>
            <a:r>
              <a:rPr lang="ru-RU" sz="4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багряный </a:t>
            </a:r>
            <a:r>
              <a:rPr lang="ru-RU" sz="4000" dirty="0">
                <a:latin typeface="Calibri" panose="020F0502020204030204" pitchFamily="34" charset="0"/>
                <a:cs typeface="Times New Roman" panose="02020603050405020304" pitchFamily="18" charset="0"/>
              </a:rPr>
              <a:t>лист клена.</a:t>
            </a:r>
          </a:p>
          <a:p>
            <a:pPr>
              <a:lnSpc>
                <a:spcPct val="200000"/>
              </a:lnSpc>
            </a:pPr>
            <a:r>
              <a:rPr lang="ru-RU" sz="4000" dirty="0">
                <a:latin typeface="Calibri" panose="020F0502020204030204" pitchFamily="34" charset="0"/>
                <a:cs typeface="Times New Roman" panose="02020603050405020304" pitchFamily="18" charset="0"/>
              </a:rPr>
              <a:t>Ты нашёл </a:t>
            </a:r>
            <a:r>
              <a:rPr lang="ru-RU" sz="4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багряный </a:t>
            </a:r>
            <a:r>
              <a:rPr lang="ru-RU" sz="4000" dirty="0">
                <a:latin typeface="Calibri" panose="020F0502020204030204" pitchFamily="34" charset="0"/>
                <a:cs typeface="Times New Roman" panose="02020603050405020304" pitchFamily="18" charset="0"/>
              </a:rPr>
              <a:t>лист клёна?</a:t>
            </a:r>
          </a:p>
          <a:p>
            <a:pPr>
              <a:lnSpc>
                <a:spcPct val="200000"/>
              </a:lnSpc>
            </a:pPr>
            <a:r>
              <a:rPr lang="ru-RU" sz="4000" dirty="0">
                <a:latin typeface="Calibri" panose="020F0502020204030204" pitchFamily="34" charset="0"/>
                <a:cs typeface="Times New Roman" panose="02020603050405020304" pitchFamily="18" charset="0"/>
              </a:rPr>
              <a:t>Найди </a:t>
            </a:r>
            <a:r>
              <a:rPr lang="ru-RU" sz="4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багряный </a:t>
            </a:r>
            <a:r>
              <a:rPr lang="ru-RU" sz="4000" dirty="0">
                <a:latin typeface="Calibri" panose="020F0502020204030204" pitchFamily="34" charset="0"/>
                <a:cs typeface="Times New Roman" panose="02020603050405020304" pitchFamily="18" charset="0"/>
              </a:rPr>
              <a:t>лист клена!</a:t>
            </a:r>
          </a:p>
        </p:txBody>
      </p:sp>
    </p:spTree>
    <p:extLst>
      <p:ext uri="{BB962C8B-B14F-4D97-AF65-F5344CB8AC3E}">
        <p14:creationId xmlns:p14="http://schemas.microsoft.com/office/powerpoint/2010/main" val="348491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52736"/>
            <a:ext cx="4140462" cy="433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2996952"/>
            <a:ext cx="410445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u="sng" dirty="0">
              <a:solidFill>
                <a:srgbClr val="0070C0"/>
              </a:solidFill>
              <a:hlinkClick r:id="rId5"/>
            </a:endParaRPr>
          </a:p>
          <a:p>
            <a:r>
              <a:rPr lang="ru-RU" sz="2800" b="1" u="sng" dirty="0" smtClean="0">
                <a:solidFill>
                  <a:srgbClr val="0070C0"/>
                </a:solidFill>
                <a:hlinkClick r:id="rId5"/>
              </a:rPr>
              <a:t>БАГРОВЫЙ</a:t>
            </a:r>
            <a:r>
              <a:rPr lang="ru-RU" sz="2800" dirty="0"/>
              <a:t> — БАГРОВЫЙ, </a:t>
            </a:r>
            <a:r>
              <a:rPr lang="ru-RU" sz="2800" dirty="0" err="1"/>
              <a:t>ая</a:t>
            </a:r>
            <a:r>
              <a:rPr lang="ru-RU" sz="2800" dirty="0"/>
              <a:t>, </a:t>
            </a:r>
            <a:r>
              <a:rPr lang="ru-RU" sz="2800" dirty="0" err="1"/>
              <a:t>ое</a:t>
            </a:r>
            <a:r>
              <a:rPr lang="ru-RU" sz="2800" dirty="0"/>
              <a:t>; </a:t>
            </a:r>
            <a:r>
              <a:rPr lang="ru-RU" sz="2800" dirty="0" err="1"/>
              <a:t>ов</a:t>
            </a:r>
            <a:r>
              <a:rPr lang="ru-RU" sz="2800" dirty="0"/>
              <a:t>. Красный густого, тёмного оттенка. Багровое лицо.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76672"/>
            <a:ext cx="42484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sz="3200" u="sng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БАГРЯ́НЫЙ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-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(книжн.). То же, что багровый.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-276999"/>
            <a:ext cx="65" cy="55399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1274" y="2996952"/>
            <a:ext cx="828922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ru-RU" sz="1000" dirty="0" smtClean="0">
              <a:solidFill>
                <a:srgbClr val="8B4513"/>
              </a:solidFill>
              <a:latin typeface="Helvetica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ru-RU" sz="1000" dirty="0">
              <a:solidFill>
                <a:srgbClr val="8B4513"/>
              </a:solidFill>
              <a:latin typeface="Helvetica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ru-RU" sz="1000" dirty="0" smtClean="0">
              <a:solidFill>
                <a:srgbClr val="8B4513"/>
              </a:solidFill>
              <a:latin typeface="Helvetica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ru-RU" sz="1000" dirty="0">
              <a:solidFill>
                <a:srgbClr val="8B4513"/>
              </a:solidFill>
              <a:latin typeface="Helvetica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ru-RU" sz="1000" dirty="0" smtClean="0">
              <a:solidFill>
                <a:srgbClr val="8B4513"/>
              </a:solidFill>
              <a:latin typeface="Helvetica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ru-RU" sz="1000" dirty="0">
              <a:solidFill>
                <a:srgbClr val="8B45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ru-RU" sz="1000" dirty="0" smtClean="0">
              <a:solidFill>
                <a:srgbClr val="8B45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ru-RU" sz="1000" dirty="0">
              <a:solidFill>
                <a:srgbClr val="8B45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ru-RU" sz="1000" dirty="0" smtClean="0">
              <a:solidFill>
                <a:srgbClr val="8B45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ru-RU" sz="1000" dirty="0">
              <a:solidFill>
                <a:srgbClr val="8B45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ru-RU" sz="1000" dirty="0" smtClean="0">
              <a:solidFill>
                <a:srgbClr val="8B45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ru-RU" sz="1000" dirty="0">
              <a:solidFill>
                <a:srgbClr val="8B45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ru-RU" sz="1000" dirty="0" smtClean="0">
              <a:solidFill>
                <a:srgbClr val="8B45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ru-RU" sz="1000" dirty="0">
              <a:solidFill>
                <a:srgbClr val="8B45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ru-RU" sz="1000" dirty="0" smtClean="0">
              <a:solidFill>
                <a:srgbClr val="8B45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ru-RU" sz="1000" dirty="0">
              <a:solidFill>
                <a:srgbClr val="8B451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БОРДО́</a:t>
            </a:r>
            <a:r>
              <a:rPr lang="ru-RU" altLang="ru-RU" sz="32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неизм. и БОРДО́ВЫЙ</a:t>
            </a:r>
            <a:r>
              <a:rPr lang="ru-RU" alt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ru-RU" altLang="ru-RU" sz="3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ая,ое</a:t>
            </a:r>
            <a:r>
              <a:rPr lang="ru-RU" alt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en-US" altLang="ru-RU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Тёмно-красный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583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s3.pixers.pics/pixers/700/FO/54/83/61/56/700_FO54836156_29774d20135fa0e47a0151cdfbfac2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88" y="0"/>
            <a:ext cx="91722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-772150"/>
            <a:ext cx="828092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6000" b="1" dirty="0" smtClean="0">
              <a:solidFill>
                <a:prstClr val="black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lvl="0"/>
            <a:endParaRPr lang="ru-RU" sz="6000" b="1" dirty="0">
              <a:solidFill>
                <a:prstClr val="black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lvl="0"/>
            <a:endParaRPr lang="ru-RU" sz="6000" b="1" dirty="0" smtClean="0">
              <a:solidFill>
                <a:prstClr val="black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lvl="0"/>
            <a:endParaRPr lang="ru-RU" sz="6000" b="1" dirty="0" smtClean="0">
              <a:solidFill>
                <a:prstClr val="black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lvl="0"/>
            <a:endParaRPr lang="ru-RU" sz="4400" b="1" dirty="0" smtClean="0">
              <a:solidFill>
                <a:prstClr val="black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lvl="0"/>
            <a:endParaRPr lang="ru-RU" sz="4400" b="1" dirty="0">
              <a:solidFill>
                <a:prstClr val="black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lvl="0"/>
            <a:r>
              <a:rPr lang="ru-RU" sz="4400" b="1" dirty="0" smtClean="0">
                <a:solidFill>
                  <a:prstClr val="black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Виды предложений по цели высказывания</a:t>
            </a:r>
            <a:endParaRPr lang="ru-RU" sz="4400" b="1" dirty="0">
              <a:solidFill>
                <a:prstClr val="black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lvl="0" algn="r"/>
            <a:endParaRPr lang="ru-RU" sz="2400" b="1" dirty="0">
              <a:solidFill>
                <a:prstClr val="black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22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ww.firestock.ru/wp-content/uploads/2013/07/shutterstock_34923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sp>
        <p:nvSpPr>
          <p:cNvPr id="2" name="TextBox 1"/>
          <p:cNvSpPr txBox="1"/>
          <p:nvPr/>
        </p:nvSpPr>
        <p:spPr>
          <a:xfrm>
            <a:off x="323528" y="1700808"/>
            <a:ext cx="864096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u="sng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урока: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Знать виды предложений по цели                                       высказывания.</a:t>
            </a:r>
          </a:p>
          <a:p>
            <a:pPr>
              <a:lnSpc>
                <a:spcPct val="150000"/>
              </a:lnSpc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Уметь распознавать предложения по цели высказывания;</a:t>
            </a:r>
          </a:p>
          <a:p>
            <a:pPr>
              <a:lnSpc>
                <a:spcPct val="150000"/>
              </a:lnSpc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нтонационно правильно произносить повествовательные, </a:t>
            </a:r>
          </a:p>
          <a:p>
            <a:pPr>
              <a:lnSpc>
                <a:spcPct val="150000"/>
              </a:lnSpc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побудительные и вопросительные предложения. 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35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069266"/>
              </p:ext>
            </p:extLst>
          </p:nvPr>
        </p:nvGraphicFramePr>
        <p:xfrm>
          <a:off x="0" y="0"/>
          <a:ext cx="912495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Слайд" r:id="rId4" imgW="4568937" imgH="3426093" progId="PowerPoint.Slide.12">
                  <p:embed/>
                </p:oleObj>
              </mc:Choice>
              <mc:Fallback>
                <p:oleObj name="Слайд" r:id="rId4" imgW="4568937" imgH="342609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24950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 descr="https://storage.googleapis.com/wzukusers/user-14356682/images/5834c6a59c065HdyJNoo%2FRedLeaf_LOGO_d800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1069340" cy="932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storage.googleapis.com/wzukusers/user-14356682/images/5834c6a59c065HdyJNoo%2FRedLeaf_LOGO_d800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04664"/>
            <a:ext cx="1069340" cy="932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storage.googleapis.com/wzukusers/user-14356682/images/5834c6a59c065HdyJNoo%2FRedLeaf_LOGO_d800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733256"/>
            <a:ext cx="1069340" cy="932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storage.googleapis.com/wzukusers/user-14356682/images/5834c6a59c065HdyJNoo%2FRedLeaf_LOGO_d800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733256"/>
            <a:ext cx="1069340" cy="932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500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08279" y="2924943"/>
            <a:ext cx="2429660" cy="2914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4)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Сходи в лес.</a:t>
            </a:r>
            <a:endParaRPr lang="ru-RU" sz="2400" dirty="0">
              <a:solidFill>
                <a:schemeClr val="bg2">
                  <a:lumMod val="10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46006" y="5661248"/>
            <a:ext cx="2304256" cy="71511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8)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Ты любишь осень?</a:t>
            </a:r>
            <a:endParaRPr lang="ru-RU" sz="2400" dirty="0">
              <a:solidFill>
                <a:schemeClr val="bg2">
                  <a:lumMod val="10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585" y="3056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latin typeface="Monotype Corsiva" panose="03010101010201010101" pitchFamily="66" charset="0"/>
              </a:rPr>
              <a:t>Повествовательное</a:t>
            </a:r>
            <a:endParaRPr lang="ru-RU" sz="2800" b="1" i="1" u="sng" dirty="0">
              <a:latin typeface="Monotype Corsiva" panose="03010101010201010101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13111" y="1142381"/>
            <a:ext cx="2552925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2)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А. С. Пушкину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нравилась осень.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32436" y="4843280"/>
            <a:ext cx="2632898" cy="8179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7)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Вы уже собрали урожай?</a:t>
            </a:r>
            <a:endParaRPr lang="ru-RU" sz="2400" dirty="0">
              <a:solidFill>
                <a:schemeClr val="bg2">
                  <a:lumMod val="10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29807" y="3271726"/>
            <a:ext cx="3386603" cy="77686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5)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Некоторые животные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засыпают.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688050" y="1862460"/>
            <a:ext cx="3470119" cy="106248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3)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Заяц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поздней осенью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меняет серую шубку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на белую.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018952" y="4102580"/>
            <a:ext cx="2808312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6)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Грачи уже улетели на юг?</a:t>
            </a:r>
            <a:endParaRPr lang="ru-RU" sz="2400" dirty="0">
              <a:solidFill>
                <a:schemeClr val="bg2">
                  <a:lumMod val="10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13410" y="404664"/>
            <a:ext cx="2952328" cy="73771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1</a:t>
            </a: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)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Набери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, пожалуйста, желудей.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90962" y="2730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latin typeface="Monotype Corsiva" panose="03010101010201010101" pitchFamily="66" charset="0"/>
              </a:rPr>
              <a:t>Вопросительное</a:t>
            </a:r>
            <a:endParaRPr lang="ru-RU" sz="2800" b="1" i="1" u="sng" dirty="0">
              <a:latin typeface="Monotype Corsiva" panose="03010101010201010101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57680" y="30560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latin typeface="Monotype Corsiva" panose="03010101010201010101" pitchFamily="66" charset="0"/>
              </a:rPr>
              <a:t>Побудительное</a:t>
            </a:r>
            <a:endParaRPr lang="ru-RU" sz="2800" b="1" i="1" u="sng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68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18 0.0125 L 0.32518 0.01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993 -0.00347 L -0.33993 -0.0034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-0.29931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51 -0.00371 L 0.32951 -0.0037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8403 -0.0039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01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1044 L 0.00625 -0.4865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" y="-29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0.11412 L -0.00226 -0.4863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30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0.07639 L 0.00174 -0.4511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2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" y="-92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40756" y="1052736"/>
            <a:ext cx="56921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/>
              <a:t>Найди «третий лишний».</a:t>
            </a:r>
            <a:endParaRPr lang="ru-RU" sz="4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0645" y="1628800"/>
            <a:ext cx="3888433" cy="5099044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tx1"/>
                </a:solidFill>
              </a:rPr>
              <a:t>а) Осень – прекрасное время года!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б) Под ногами шуршат листья.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в) Ты любишь гулять в парке осенью?</a:t>
            </a:r>
          </a:p>
          <a:p>
            <a:endParaRPr lang="ru-RU" sz="2400" dirty="0">
              <a:solidFill>
                <a:schemeClr val="tx1"/>
              </a:solidFill>
            </a:endParaRPr>
          </a:p>
          <a:p>
            <a:pPr marL="342900" indent="-342900">
              <a:buAutoNum type="arabicPeriod" startAt="2"/>
            </a:pPr>
            <a:r>
              <a:rPr lang="ru-RU" sz="2400" dirty="0" smtClean="0">
                <a:solidFill>
                  <a:schemeClr val="tx1"/>
                </a:solidFill>
              </a:rPr>
              <a:t>а) Сделай букет из осенних цветов.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б)  Скоро пойдут осенние дожди?</a:t>
            </a:r>
          </a:p>
          <a:p>
            <a:r>
              <a:rPr lang="ru-RU" sz="2400" dirty="0">
                <a:solidFill>
                  <a:schemeClr val="tx1"/>
                </a:solidFill>
              </a:rPr>
              <a:t>в</a:t>
            </a:r>
            <a:r>
              <a:rPr lang="ru-RU" sz="2400" dirty="0" smtClean="0">
                <a:solidFill>
                  <a:schemeClr val="tx1"/>
                </a:solidFill>
              </a:rPr>
              <a:t>) Бабье лето уже закончилось?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47917" y="1628800"/>
            <a:ext cx="3600400" cy="5099043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 startAt="3"/>
            </a:pPr>
            <a:r>
              <a:rPr lang="ru-RU" sz="2400" dirty="0" smtClean="0">
                <a:solidFill>
                  <a:schemeClr val="tx1"/>
                </a:solidFill>
              </a:rPr>
              <a:t>а) Принеси каштаны для поделок.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б) </a:t>
            </a:r>
            <a:r>
              <a:rPr lang="ru-RU" sz="2400" dirty="0">
                <a:solidFill>
                  <a:schemeClr val="tx1"/>
                </a:solidFill>
                <a:ea typeface="Times New Roman"/>
              </a:rPr>
              <a:t>В первый день осени мы пошли в </a:t>
            </a:r>
            <a:r>
              <a:rPr lang="ru-RU" sz="2400" dirty="0" smtClean="0">
                <a:solidFill>
                  <a:schemeClr val="tx1"/>
                </a:solidFill>
                <a:ea typeface="Times New Roman"/>
              </a:rPr>
              <a:t>школу.</a:t>
            </a:r>
          </a:p>
          <a:p>
            <a:r>
              <a:rPr lang="ru-RU" sz="2400" dirty="0" smtClean="0">
                <a:solidFill>
                  <a:schemeClr val="tx1"/>
                </a:solidFill>
                <a:ea typeface="Times New Roman"/>
              </a:rPr>
              <a:t> в) Убери сухие листья во дворе.</a:t>
            </a:r>
          </a:p>
          <a:p>
            <a:endParaRPr lang="ru-RU" sz="2400" dirty="0">
              <a:solidFill>
                <a:schemeClr val="tx1"/>
              </a:solidFill>
            </a:endParaRPr>
          </a:p>
          <a:p>
            <a:pPr marL="342900" indent="-342900">
              <a:buAutoNum type="arabicPeriod" startAt="4"/>
            </a:pPr>
            <a:r>
              <a:rPr lang="ru-RU" sz="2400" dirty="0" smtClean="0">
                <a:solidFill>
                  <a:schemeClr val="tx1"/>
                </a:solidFill>
              </a:rPr>
              <a:t>а) </a:t>
            </a:r>
            <a:r>
              <a:rPr lang="ru-RU" sz="2400" dirty="0">
                <a:solidFill>
                  <a:schemeClr val="tx1"/>
                </a:solidFill>
              </a:rPr>
              <a:t>На кустах спеют ягоды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б) Часто </a:t>
            </a:r>
            <a:r>
              <a:rPr lang="ru-RU" sz="2400" dirty="0">
                <a:solidFill>
                  <a:schemeClr val="tx1"/>
                </a:solidFill>
              </a:rPr>
              <a:t>дует сильный </a:t>
            </a:r>
            <a:r>
              <a:rPr lang="ru-RU" sz="2400" dirty="0" smtClean="0">
                <a:solidFill>
                  <a:schemeClr val="tx1"/>
                </a:solidFill>
              </a:rPr>
              <a:t>ветер.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в) Чувствуешь        прохладу?</a:t>
            </a:r>
          </a:p>
        </p:txBody>
      </p:sp>
    </p:spTree>
    <p:extLst>
      <p:ext uri="{BB962C8B-B14F-4D97-AF65-F5344CB8AC3E}">
        <p14:creationId xmlns:p14="http://schemas.microsoft.com/office/powerpoint/2010/main" val="145246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1.culture.ru/c/551570/1.%20%D0%9B%D0%B5%D0%B2%D0%B8%D1%82%D0%B0%D0%BD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4860" y="-392430"/>
            <a:ext cx="10713720" cy="7642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_I_CHajkovskij_-_Vremena_goda_Osennyaya_pesnya_Oktyab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25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9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315</Words>
  <Application>Microsoft Office PowerPoint</Application>
  <PresentationFormat>Экран (4:3)</PresentationFormat>
  <Paragraphs>89</Paragraphs>
  <Slides>13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48</cp:revision>
  <dcterms:created xsi:type="dcterms:W3CDTF">2018-10-19T19:08:17Z</dcterms:created>
  <dcterms:modified xsi:type="dcterms:W3CDTF">2019-03-24T17:31:53Z</dcterms:modified>
</cp:coreProperties>
</file>