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sldIdLst>
    <p:sldId id="277" r:id="rId2"/>
    <p:sldId id="258" r:id="rId3"/>
    <p:sldId id="278" r:id="rId4"/>
    <p:sldId id="292" r:id="rId5"/>
    <p:sldId id="279" r:id="rId6"/>
    <p:sldId id="281" r:id="rId7"/>
    <p:sldId id="280" r:id="rId8"/>
    <p:sldId id="293" r:id="rId9"/>
    <p:sldId id="289" r:id="rId10"/>
    <p:sldId id="284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272" r:id="rId24"/>
    <p:sldId id="287" r:id="rId25"/>
    <p:sldId id="288" r:id="rId26"/>
    <p:sldId id="275" r:id="rId27"/>
    <p:sldId id="276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7" Type="http://schemas.openxmlformats.org/officeDocument/2006/relationships/image" Target="../media/image11.emf"/><Relationship Id="rId2" Type="http://schemas.openxmlformats.org/officeDocument/2006/relationships/image" Target="../media/image6.wmf"/><Relationship Id="rId1" Type="http://schemas.openxmlformats.org/officeDocument/2006/relationships/image" Target="../media/image5.emf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2" Type="http://schemas.openxmlformats.org/officeDocument/2006/relationships/image" Target="../media/image19.emf"/><Relationship Id="rId1" Type="http://schemas.openxmlformats.org/officeDocument/2006/relationships/image" Target="../media/image18.png"/><Relationship Id="rId6" Type="http://schemas.openxmlformats.org/officeDocument/2006/relationships/image" Target="../media/image23.emf"/><Relationship Id="rId5" Type="http://schemas.openxmlformats.org/officeDocument/2006/relationships/image" Target="../media/image22.emf"/><Relationship Id="rId4" Type="http://schemas.openxmlformats.org/officeDocument/2006/relationships/image" Target="../media/image2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3" Type="http://schemas.openxmlformats.org/officeDocument/2006/relationships/image" Target="../media/image32.emf"/><Relationship Id="rId7" Type="http://schemas.openxmlformats.org/officeDocument/2006/relationships/image" Target="../media/image36.emf"/><Relationship Id="rId2" Type="http://schemas.openxmlformats.org/officeDocument/2006/relationships/image" Target="../media/image31.emf"/><Relationship Id="rId1" Type="http://schemas.openxmlformats.org/officeDocument/2006/relationships/image" Target="../media/image30.emf"/><Relationship Id="rId6" Type="http://schemas.openxmlformats.org/officeDocument/2006/relationships/image" Target="../media/image35.emf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72.emf"/><Relationship Id="rId3" Type="http://schemas.openxmlformats.org/officeDocument/2006/relationships/image" Target="../media/image67.emf"/><Relationship Id="rId7" Type="http://schemas.openxmlformats.org/officeDocument/2006/relationships/image" Target="../media/image71.emf"/><Relationship Id="rId2" Type="http://schemas.openxmlformats.org/officeDocument/2006/relationships/image" Target="../media/image66.emf"/><Relationship Id="rId1" Type="http://schemas.openxmlformats.org/officeDocument/2006/relationships/image" Target="../media/image65.emf"/><Relationship Id="rId6" Type="http://schemas.openxmlformats.org/officeDocument/2006/relationships/image" Target="../media/image70.emf"/><Relationship Id="rId5" Type="http://schemas.openxmlformats.org/officeDocument/2006/relationships/image" Target="../media/image69.emf"/><Relationship Id="rId4" Type="http://schemas.openxmlformats.org/officeDocument/2006/relationships/image" Target="../media/image68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75.emf"/><Relationship Id="rId2" Type="http://schemas.openxmlformats.org/officeDocument/2006/relationships/image" Target="../media/image74.emf"/><Relationship Id="rId1" Type="http://schemas.openxmlformats.org/officeDocument/2006/relationships/image" Target="../media/image73.emf"/><Relationship Id="rId6" Type="http://schemas.openxmlformats.org/officeDocument/2006/relationships/image" Target="../media/image78.emf"/><Relationship Id="rId5" Type="http://schemas.openxmlformats.org/officeDocument/2006/relationships/image" Target="../media/image77.emf"/><Relationship Id="rId4" Type="http://schemas.openxmlformats.org/officeDocument/2006/relationships/image" Target="../media/image7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ED99C-97E9-4C9E-92E5-CF627FE1B428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4B349-96C8-448A-9A98-E9A801FDA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ED99C-97E9-4C9E-92E5-CF627FE1B428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4B349-96C8-448A-9A98-E9A801FDA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ED99C-97E9-4C9E-92E5-CF627FE1B428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4B349-96C8-448A-9A98-E9A801FDA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3DD90-D6BD-4D18-9768-C099779A86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32693-FA84-4732-9DDB-2B17639182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2E153-4CCE-43E4-A702-638350A22C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5DA61-85AA-4FD4-9194-D94FEF0730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ED99C-97E9-4C9E-92E5-CF627FE1B428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4B349-96C8-448A-9A98-E9A801FDA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ED99C-97E9-4C9E-92E5-CF627FE1B428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4B349-96C8-448A-9A98-E9A801FDA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ED99C-97E9-4C9E-92E5-CF627FE1B428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4B349-96C8-448A-9A98-E9A801FDA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ED99C-97E9-4C9E-92E5-CF627FE1B428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4B349-96C8-448A-9A98-E9A801FDA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ED99C-97E9-4C9E-92E5-CF627FE1B428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4B349-96C8-448A-9A98-E9A801FDA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ED99C-97E9-4C9E-92E5-CF627FE1B428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4B349-96C8-448A-9A98-E9A801FDA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ED99C-97E9-4C9E-92E5-CF627FE1B428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4B349-96C8-448A-9A98-E9A801FDA0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ED99C-97E9-4C9E-92E5-CF627FE1B428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454B349-96C8-448A-9A98-E9A801FDA01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2CED99C-97E9-4C9E-92E5-CF627FE1B428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54B349-96C8-448A-9A98-E9A801FDA01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4" r:id="rId13"/>
    <p:sldLayoutId id="2147483715" r:id="rId14"/>
    <p:sldLayoutId id="2147483716" r:id="rId15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7" Type="http://schemas.openxmlformats.org/officeDocument/2006/relationships/hyperlink" Target="&#1057;&#1091;&#1087;&#1077;&#1088;%20&#1092;&#1080;&#1079;&#1082;&#1091;&#1083;&#1100;&#1090;&#1084;&#1080;&#1085;&#1091;&#1090;&#1082;&#1072;.exe" TargetMode="Externa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50.e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4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emf"/><Relationship Id="rId13" Type="http://schemas.openxmlformats.org/officeDocument/2006/relationships/oleObject" Target="../embeddings/oleObject39.bin"/><Relationship Id="rId18" Type="http://schemas.openxmlformats.org/officeDocument/2006/relationships/image" Target="../media/image72.emf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6.bin"/><Relationship Id="rId12" Type="http://schemas.openxmlformats.org/officeDocument/2006/relationships/image" Target="../media/image69.emf"/><Relationship Id="rId17" Type="http://schemas.openxmlformats.org/officeDocument/2006/relationships/oleObject" Target="../embeddings/oleObject41.bin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71.e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66.emf"/><Relationship Id="rId11" Type="http://schemas.openxmlformats.org/officeDocument/2006/relationships/oleObject" Target="../embeddings/oleObject38.bin"/><Relationship Id="rId5" Type="http://schemas.openxmlformats.org/officeDocument/2006/relationships/oleObject" Target="../embeddings/oleObject35.bin"/><Relationship Id="rId15" Type="http://schemas.openxmlformats.org/officeDocument/2006/relationships/oleObject" Target="../embeddings/oleObject40.bin"/><Relationship Id="rId10" Type="http://schemas.openxmlformats.org/officeDocument/2006/relationships/image" Target="../media/image68.emf"/><Relationship Id="rId4" Type="http://schemas.openxmlformats.org/officeDocument/2006/relationships/image" Target="../media/image65.emf"/><Relationship Id="rId9" Type="http://schemas.openxmlformats.org/officeDocument/2006/relationships/oleObject" Target="../embeddings/oleObject37.bin"/><Relationship Id="rId14" Type="http://schemas.openxmlformats.org/officeDocument/2006/relationships/image" Target="../media/image70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emf"/><Relationship Id="rId13" Type="http://schemas.openxmlformats.org/officeDocument/2006/relationships/oleObject" Target="../embeddings/oleObject47.bin"/><Relationship Id="rId3" Type="http://schemas.openxmlformats.org/officeDocument/2006/relationships/oleObject" Target="../embeddings/oleObject42.bin"/><Relationship Id="rId7" Type="http://schemas.openxmlformats.org/officeDocument/2006/relationships/oleObject" Target="../embeddings/oleObject44.bin"/><Relationship Id="rId12" Type="http://schemas.openxmlformats.org/officeDocument/2006/relationships/image" Target="../media/image77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74.emf"/><Relationship Id="rId11" Type="http://schemas.openxmlformats.org/officeDocument/2006/relationships/oleObject" Target="../embeddings/oleObject46.bin"/><Relationship Id="rId5" Type="http://schemas.openxmlformats.org/officeDocument/2006/relationships/oleObject" Target="../embeddings/oleObject43.bin"/><Relationship Id="rId10" Type="http://schemas.openxmlformats.org/officeDocument/2006/relationships/image" Target="../media/image76.emf"/><Relationship Id="rId4" Type="http://schemas.openxmlformats.org/officeDocument/2006/relationships/image" Target="../media/image73.emf"/><Relationship Id="rId9" Type="http://schemas.openxmlformats.org/officeDocument/2006/relationships/oleObject" Target="../embeddings/oleObject45.bin"/><Relationship Id="rId14" Type="http://schemas.openxmlformats.org/officeDocument/2006/relationships/image" Target="../media/image78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9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1.e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8.emf"/><Relationship Id="rId4" Type="http://schemas.openxmlformats.org/officeDocument/2006/relationships/image" Target="../media/image5.e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13" Type="http://schemas.openxmlformats.org/officeDocument/2006/relationships/oleObject" Target="../embeddings/oleObject13.bin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16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e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5" Type="http://schemas.openxmlformats.org/officeDocument/2006/relationships/image" Target="../media/image2.png"/><Relationship Id="rId10" Type="http://schemas.openxmlformats.org/officeDocument/2006/relationships/image" Target="../media/image15.wmf"/><Relationship Id="rId4" Type="http://schemas.openxmlformats.org/officeDocument/2006/relationships/image" Target="../media/image12.emf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17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oleObject" Target="../embeddings/oleObject19.bin"/><Relationship Id="rId18" Type="http://schemas.openxmlformats.org/officeDocument/2006/relationships/image" Target="../media/image25.png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22.emf"/><Relationship Id="rId17" Type="http://schemas.openxmlformats.org/officeDocument/2006/relationships/slide" Target="slide7.xml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24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9.e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5" Type="http://schemas.openxmlformats.org/officeDocument/2006/relationships/oleObject" Target="../embeddings/oleObject20.bin"/><Relationship Id="rId10" Type="http://schemas.openxmlformats.org/officeDocument/2006/relationships/image" Target="../media/image21.wmf"/><Relationship Id="rId4" Type="http://schemas.openxmlformats.org/officeDocument/2006/relationships/image" Target="../media/image18.png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23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6.wmf"/><Relationship Id="rId9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34.emf"/><Relationship Id="rId18" Type="http://schemas.openxmlformats.org/officeDocument/2006/relationships/oleObject" Target="../embeddings/oleObject31.bin"/><Relationship Id="rId3" Type="http://schemas.openxmlformats.org/officeDocument/2006/relationships/oleObject" Target="../embeddings/oleObject24.bin"/><Relationship Id="rId7" Type="http://schemas.openxmlformats.org/officeDocument/2006/relationships/image" Target="../media/image31.emf"/><Relationship Id="rId12" Type="http://schemas.openxmlformats.org/officeDocument/2006/relationships/oleObject" Target="../embeddings/oleObject28.bin"/><Relationship Id="rId17" Type="http://schemas.openxmlformats.org/officeDocument/2006/relationships/image" Target="../media/image36.emf"/><Relationship Id="rId2" Type="http://schemas.openxmlformats.org/officeDocument/2006/relationships/slideLayout" Target="../slideLayouts/slideLayout12.xml"/><Relationship Id="rId16" Type="http://schemas.openxmlformats.org/officeDocument/2006/relationships/oleObject" Target="../embeddings/oleObject30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33.emf"/><Relationship Id="rId5" Type="http://schemas.openxmlformats.org/officeDocument/2006/relationships/image" Target="../media/image38.wmf"/><Relationship Id="rId15" Type="http://schemas.openxmlformats.org/officeDocument/2006/relationships/image" Target="../media/image35.emf"/><Relationship Id="rId10" Type="http://schemas.openxmlformats.org/officeDocument/2006/relationships/oleObject" Target="../embeddings/oleObject27.bin"/><Relationship Id="rId19" Type="http://schemas.openxmlformats.org/officeDocument/2006/relationships/image" Target="../media/image37.emf"/><Relationship Id="rId4" Type="http://schemas.openxmlformats.org/officeDocument/2006/relationships/image" Target="../media/image30.emf"/><Relationship Id="rId9" Type="http://schemas.openxmlformats.org/officeDocument/2006/relationships/image" Target="../media/image32.emf"/><Relationship Id="rId14" Type="http://schemas.openxmlformats.org/officeDocument/2006/relationships/oleObject" Target="../embeddings/oleObject29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png"/><Relationship Id="rId7" Type="http://schemas.openxmlformats.org/officeDocument/2006/relationships/image" Target="../media/image44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Прямоугольник 5"/>
          <p:cNvSpPr>
            <a:spLocks noChangeArrowheads="1"/>
          </p:cNvSpPr>
          <p:nvPr/>
        </p:nvSpPr>
        <p:spPr bwMode="auto">
          <a:xfrm>
            <a:off x="2143125" y="2714621"/>
            <a:ext cx="6357965" cy="2911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</a:rPr>
              <a:t>Сложение и вычитание</a:t>
            </a:r>
          </a:p>
          <a:p>
            <a:pPr algn="r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</a:rPr>
              <a:t>дробей</a:t>
            </a:r>
          </a:p>
          <a:p>
            <a:pPr algn="r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</a:rPr>
              <a:t>с одинаковыми </a:t>
            </a: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</a:rPr>
              <a:t>знаменателями</a:t>
            </a:r>
          </a:p>
          <a:p>
            <a:pPr algn="r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</a:pPr>
            <a:endParaRPr lang="ru-RU" sz="32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r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1200" b="1" i="1" dirty="0" smtClean="0">
                <a:solidFill>
                  <a:schemeClr val="tx2">
                    <a:lumMod val="75000"/>
                  </a:schemeClr>
                </a:solidFill>
              </a:rPr>
              <a:t>Учитель математики </a:t>
            </a:r>
          </a:p>
          <a:p>
            <a:pPr algn="r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1200" b="1" i="1" dirty="0" err="1" smtClean="0">
                <a:solidFill>
                  <a:schemeClr val="tx2">
                    <a:lumMod val="75000"/>
                  </a:schemeClr>
                </a:solidFill>
              </a:rPr>
              <a:t>Лесничая</a:t>
            </a:r>
            <a:r>
              <a:rPr lang="ru-RU" sz="1200" b="1" i="1" dirty="0" smtClean="0">
                <a:solidFill>
                  <a:schemeClr val="tx2">
                    <a:lumMod val="75000"/>
                  </a:schemeClr>
                </a:solidFill>
              </a:rPr>
              <a:t> А.В.</a:t>
            </a:r>
          </a:p>
          <a:p>
            <a:pPr algn="r">
              <a:lnSpc>
                <a:spcPct val="80000"/>
              </a:lnSpc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1200" b="1" i="1" dirty="0" smtClean="0">
                <a:solidFill>
                  <a:schemeClr val="tx2">
                    <a:lumMod val="75000"/>
                  </a:schemeClr>
                </a:solidFill>
              </a:rPr>
              <a:t>МАОУ </a:t>
            </a:r>
            <a:r>
              <a:rPr lang="ru-RU" sz="1200" b="1" i="1" dirty="0" err="1" smtClean="0">
                <a:solidFill>
                  <a:schemeClr val="tx2">
                    <a:lumMod val="75000"/>
                  </a:schemeClr>
                </a:solidFill>
              </a:rPr>
              <a:t>Алабинская</a:t>
            </a:r>
            <a:r>
              <a:rPr lang="ru-RU" sz="1200" b="1" i="1" dirty="0" smtClean="0">
                <a:solidFill>
                  <a:schemeClr val="tx2">
                    <a:lumMod val="75000"/>
                  </a:schemeClr>
                </a:solidFill>
              </a:rPr>
              <a:t> СОШ</a:t>
            </a:r>
            <a:endParaRPr lang="ru-RU" sz="12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71604" y="1000108"/>
            <a:ext cx="6433684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Урок математики в </a:t>
            </a:r>
          </a:p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 классе</a:t>
            </a: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14686"/>
            <a:ext cx="5071590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906963" cy="4530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800" b="1" dirty="0" smtClean="0"/>
              <a:t>Всего- 79 000 га</a:t>
            </a:r>
          </a:p>
          <a:p>
            <a:pPr eaLnBrk="1" hangingPunct="1">
              <a:buFont typeface="Wingdings" pitchFamily="2" charset="2"/>
              <a:buNone/>
            </a:pPr>
            <a:endParaRPr lang="ru-RU" sz="2800" b="1" dirty="0" smtClean="0"/>
          </a:p>
          <a:p>
            <a:pPr eaLnBrk="1" hangingPunct="1">
              <a:buFont typeface="Wingdings" pitchFamily="2" charset="2"/>
              <a:buNone/>
            </a:pPr>
            <a:r>
              <a:rPr lang="ru-RU" sz="2800" b="1" dirty="0" smtClean="0"/>
              <a:t>Ель -        территории</a:t>
            </a:r>
          </a:p>
          <a:p>
            <a:pPr eaLnBrk="1" hangingPunct="1">
              <a:buFont typeface="Wingdings" pitchFamily="2" charset="2"/>
              <a:buNone/>
            </a:pPr>
            <a:endParaRPr lang="ru-RU" sz="2800" b="1" dirty="0" smtClean="0"/>
          </a:p>
          <a:p>
            <a:pPr eaLnBrk="1" hangingPunct="1">
              <a:buFont typeface="Wingdings" pitchFamily="2" charset="2"/>
              <a:buNone/>
            </a:pPr>
            <a:r>
              <a:rPr lang="ru-RU" sz="2800" b="1" dirty="0" smtClean="0"/>
              <a:t>Сосна -       территории</a:t>
            </a:r>
          </a:p>
        </p:txBody>
      </p:sp>
      <p:graphicFrame>
        <p:nvGraphicFramePr>
          <p:cNvPr id="5120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495425" y="2492375"/>
          <a:ext cx="461963" cy="893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0" name="Формула" r:id="rId3" imgW="6496200" imgH="12588840" progId="Equation.3">
                  <p:embed/>
                </p:oleObj>
              </mc:Choice>
              <mc:Fallback>
                <p:oleObj name="Формула" r:id="rId3" imgW="6496200" imgH="12588840" progId="Equation.3">
                  <p:embed/>
                  <p:pic>
                    <p:nvPicPr>
                      <p:cNvPr id="0" name="Picture 1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5425" y="2492375"/>
                        <a:ext cx="461963" cy="893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6" name="Object 6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773238" y="3429000"/>
          <a:ext cx="484187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21" name="Формула" r:id="rId5" imgW="6496200" imgH="12588840" progId="Equation.3">
                  <p:embed/>
                </p:oleObj>
              </mc:Choice>
              <mc:Fallback>
                <p:oleObj name="Формула" r:id="rId5" imgW="6496200" imgH="12588840" progId="Equation.3">
                  <p:embed/>
                  <p:pic>
                    <p:nvPicPr>
                      <p:cNvPr id="0" name="Picture 1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3238" y="3429000"/>
                        <a:ext cx="484187" cy="936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09" name="AutoShape 9"/>
          <p:cNvSpPr>
            <a:spLocks/>
          </p:cNvSpPr>
          <p:nvPr/>
        </p:nvSpPr>
        <p:spPr bwMode="auto">
          <a:xfrm>
            <a:off x="4284663" y="2565400"/>
            <a:ext cx="647700" cy="1727200"/>
          </a:xfrm>
          <a:prstGeom prst="rightBrace">
            <a:avLst>
              <a:gd name="adj1" fmla="val 22222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10" name="Text Box 10"/>
          <p:cNvSpPr txBox="1">
            <a:spLocks noChangeArrowheads="1"/>
          </p:cNvSpPr>
          <p:nvPr/>
        </p:nvSpPr>
        <p:spPr bwMode="auto">
          <a:xfrm>
            <a:off x="5200650" y="3100388"/>
            <a:ext cx="9525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Verdana" pitchFamily="34" charset="0"/>
              </a:rPr>
              <a:t>? га</a:t>
            </a:r>
          </a:p>
        </p:txBody>
      </p:sp>
      <p:sp>
        <p:nvSpPr>
          <p:cNvPr id="51212" name="Text Box 12"/>
          <p:cNvSpPr txBox="1">
            <a:spLocks noChangeArrowheads="1"/>
          </p:cNvSpPr>
          <p:nvPr/>
        </p:nvSpPr>
        <p:spPr bwMode="auto">
          <a:xfrm>
            <a:off x="1455738" y="5405438"/>
            <a:ext cx="37064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 dirty="0">
                <a:latin typeface="Verdana" pitchFamily="34" charset="0"/>
              </a:rPr>
              <a:t>Ответ: </a:t>
            </a:r>
            <a:r>
              <a:rPr lang="ru-RU" sz="2800" b="1" i="1" dirty="0" smtClean="0">
                <a:latin typeface="Verdana" pitchFamily="34" charset="0"/>
              </a:rPr>
              <a:t>55 300 </a:t>
            </a:r>
            <a:r>
              <a:rPr lang="ru-RU" sz="2800" b="1" i="1" dirty="0">
                <a:latin typeface="Verdana" pitchFamily="34" charset="0"/>
              </a:rPr>
              <a:t>га.</a:t>
            </a:r>
          </a:p>
        </p:txBody>
      </p:sp>
      <p:sp>
        <p:nvSpPr>
          <p:cNvPr id="51213" name="Tree"/>
          <p:cNvSpPr>
            <a:spLocks noEditPoints="1" noChangeArrowheads="1"/>
          </p:cNvSpPr>
          <p:nvPr/>
        </p:nvSpPr>
        <p:spPr bwMode="auto">
          <a:xfrm>
            <a:off x="7000875" y="1214438"/>
            <a:ext cx="1809750" cy="1809750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181" name="Text Box 17"/>
          <p:cNvSpPr txBox="1">
            <a:spLocks noChangeArrowheads="1"/>
          </p:cNvSpPr>
          <p:nvPr/>
        </p:nvSpPr>
        <p:spPr bwMode="auto">
          <a:xfrm>
            <a:off x="6711950" y="32273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Verdana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936623" y="214290"/>
            <a:ext cx="512165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Решить 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задачу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4" name="Tree"/>
          <p:cNvSpPr>
            <a:spLocks noEditPoints="1" noChangeArrowheads="1"/>
          </p:cNvSpPr>
          <p:nvPr/>
        </p:nvSpPr>
        <p:spPr bwMode="auto">
          <a:xfrm>
            <a:off x="7026980" y="3227388"/>
            <a:ext cx="1809750" cy="1809750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Tree">
            <a:hlinkClick r:id="rId7" action="ppaction://hlinkfile"/>
          </p:cNvPr>
          <p:cNvSpPr>
            <a:spLocks noEditPoints="1" noChangeArrowheads="1"/>
          </p:cNvSpPr>
          <p:nvPr/>
        </p:nvSpPr>
        <p:spPr bwMode="auto">
          <a:xfrm>
            <a:off x="5508104" y="4653136"/>
            <a:ext cx="1809750" cy="1809750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hlinkHover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99FF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Text Box 93"/>
          <p:cNvSpPr txBox="1">
            <a:spLocks noChangeArrowheads="1"/>
          </p:cNvSpPr>
          <p:nvPr/>
        </p:nvSpPr>
        <p:spPr bwMode="auto">
          <a:xfrm>
            <a:off x="0" y="0"/>
            <a:ext cx="9144000" cy="579438"/>
          </a:xfrm>
          <a:prstGeom prst="rect">
            <a:avLst/>
          </a:prstGeom>
          <a:solidFill>
            <a:srgbClr val="AEA582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10000"/>
              </a:spcBef>
            </a:pPr>
            <a:r>
              <a:rPr lang="ru-RU" sz="3200" b="1">
                <a:solidFill>
                  <a:schemeClr val="bg1"/>
                </a:solidFill>
              </a:rPr>
              <a:t>Расшифруйте название усадьбы</a:t>
            </a:r>
            <a:endParaRPr lang="ru-RU" sz="3200" b="1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2053" name="Oval 9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28625" y="2786063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4" name="Oval 9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28625" y="642938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5" name="Oval 9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786688" y="3000375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6" name="Oval 9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714500" y="571500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9"/>
          <p:cNvGrpSpPr>
            <a:grpSpLocks/>
          </p:cNvGrpSpPr>
          <p:nvPr/>
        </p:nvGrpSpPr>
        <p:grpSpPr bwMode="auto">
          <a:xfrm>
            <a:off x="5286375" y="500063"/>
            <a:ext cx="3714750" cy="965200"/>
            <a:chOff x="2662239" y="2743200"/>
            <a:chExt cx="3714776" cy="965200"/>
          </a:xfrm>
        </p:grpSpPr>
        <p:sp>
          <p:nvSpPr>
            <p:cNvPr id="2074" name="AutoShape 50"/>
            <p:cNvSpPr>
              <a:spLocks noChangeArrowheads="1"/>
            </p:cNvSpPr>
            <p:nvPr/>
          </p:nvSpPr>
          <p:spPr bwMode="auto">
            <a:xfrm>
              <a:off x="2662239" y="2743200"/>
              <a:ext cx="3714776" cy="965200"/>
            </a:xfrm>
            <a:prstGeom prst="roundRect">
              <a:avLst>
                <a:gd name="adj" fmla="val 16667"/>
              </a:avLst>
            </a:prstGeom>
            <a:solidFill>
              <a:srgbClr val="F6F5F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2819400" y="2819400"/>
              <a:ext cx="812800" cy="812800"/>
              <a:chOff x="1776" y="1776"/>
              <a:chExt cx="512" cy="512"/>
            </a:xfrm>
          </p:grpSpPr>
          <p:sp>
            <p:nvSpPr>
              <p:cNvPr id="2086" name="Text Box 52"/>
              <p:cNvSpPr txBox="1">
                <a:spLocks noChangeArrowheads="1"/>
              </p:cNvSpPr>
              <p:nvPr/>
            </p:nvSpPr>
            <p:spPr bwMode="auto">
              <a:xfrm>
                <a:off x="1776" y="1776"/>
                <a:ext cx="512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 dirty="0" smtClean="0"/>
                  <a:t>9</a:t>
                </a:r>
                <a:endParaRPr lang="ru-RU" b="1" dirty="0"/>
              </a:p>
            </p:txBody>
          </p:sp>
          <p:sp>
            <p:nvSpPr>
              <p:cNvPr id="2087" name="Text Box 53"/>
              <p:cNvSpPr txBox="1">
                <a:spLocks noChangeArrowheads="1"/>
              </p:cNvSpPr>
              <p:nvPr/>
            </p:nvSpPr>
            <p:spPr bwMode="auto">
              <a:xfrm>
                <a:off x="1801" y="2000"/>
                <a:ext cx="46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185</a:t>
                </a:r>
              </a:p>
            </p:txBody>
          </p:sp>
          <p:sp>
            <p:nvSpPr>
              <p:cNvPr id="2088" name="Line 54"/>
              <p:cNvSpPr>
                <a:spLocks noChangeShapeType="1"/>
              </p:cNvSpPr>
              <p:nvPr/>
            </p:nvSpPr>
            <p:spPr bwMode="auto">
              <a:xfrm>
                <a:off x="1858" y="2052"/>
                <a:ext cx="352" cy="0"/>
              </a:xfrm>
              <a:prstGeom prst="line">
                <a:avLst/>
              </a:prstGeom>
              <a:noFill/>
              <a:ln w="28575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6" name="Line 56"/>
            <p:cNvSpPr>
              <a:spLocks noChangeShapeType="1"/>
            </p:cNvSpPr>
            <p:nvPr/>
          </p:nvSpPr>
          <p:spPr bwMode="auto">
            <a:xfrm>
              <a:off x="3733800" y="3263900"/>
              <a:ext cx="330200" cy="0"/>
            </a:xfrm>
            <a:prstGeom prst="line">
              <a:avLst/>
            </a:prstGeom>
            <a:noFill/>
            <a:ln w="28575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58"/>
            <p:cNvGrpSpPr>
              <a:grpSpLocks/>
            </p:cNvGrpSpPr>
            <p:nvPr/>
          </p:nvGrpSpPr>
          <p:grpSpPr bwMode="auto">
            <a:xfrm>
              <a:off x="4191000" y="2819400"/>
              <a:ext cx="812800" cy="812800"/>
              <a:chOff x="2640" y="1776"/>
              <a:chExt cx="512" cy="512"/>
            </a:xfrm>
          </p:grpSpPr>
          <p:sp>
            <p:nvSpPr>
              <p:cNvPr id="2083" name="Text Box 59"/>
              <p:cNvSpPr txBox="1">
                <a:spLocks noChangeArrowheads="1"/>
              </p:cNvSpPr>
              <p:nvPr/>
            </p:nvSpPr>
            <p:spPr bwMode="auto">
              <a:xfrm>
                <a:off x="2640" y="1776"/>
                <a:ext cx="512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 dirty="0" smtClean="0">
                    <a:solidFill>
                      <a:srgbClr val="000066"/>
                    </a:solidFill>
                  </a:rPr>
                  <a:t>3</a:t>
                </a:r>
                <a:endParaRPr lang="ru-RU" b="1" dirty="0">
                  <a:solidFill>
                    <a:srgbClr val="000066"/>
                  </a:solidFill>
                </a:endParaRPr>
              </a:p>
            </p:txBody>
          </p:sp>
          <p:sp>
            <p:nvSpPr>
              <p:cNvPr id="2084" name="Text Box 60"/>
              <p:cNvSpPr txBox="1">
                <a:spLocks noChangeArrowheads="1"/>
              </p:cNvSpPr>
              <p:nvPr/>
            </p:nvSpPr>
            <p:spPr bwMode="auto">
              <a:xfrm>
                <a:off x="2665" y="2000"/>
                <a:ext cx="46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185</a:t>
                </a:r>
              </a:p>
            </p:txBody>
          </p:sp>
          <p:sp>
            <p:nvSpPr>
              <p:cNvPr id="2085" name="Line 61"/>
              <p:cNvSpPr>
                <a:spLocks noChangeShapeType="1"/>
              </p:cNvSpPr>
              <p:nvPr/>
            </p:nvSpPr>
            <p:spPr bwMode="auto">
              <a:xfrm>
                <a:off x="2722" y="2052"/>
                <a:ext cx="352" cy="0"/>
              </a:xfrm>
              <a:prstGeom prst="line">
                <a:avLst/>
              </a:prstGeom>
              <a:noFill/>
              <a:ln w="28575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78" name="Line 87"/>
            <p:cNvSpPr>
              <a:spLocks noChangeShapeType="1"/>
            </p:cNvSpPr>
            <p:nvPr/>
          </p:nvSpPr>
          <p:spPr bwMode="auto">
            <a:xfrm>
              <a:off x="5105400" y="3276600"/>
              <a:ext cx="330200" cy="0"/>
            </a:xfrm>
            <a:prstGeom prst="line">
              <a:avLst/>
            </a:prstGeom>
            <a:noFill/>
            <a:ln w="28575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5" name="Group 88"/>
            <p:cNvGrpSpPr>
              <a:grpSpLocks/>
            </p:cNvGrpSpPr>
            <p:nvPr/>
          </p:nvGrpSpPr>
          <p:grpSpPr bwMode="auto">
            <a:xfrm>
              <a:off x="5562600" y="2819400"/>
              <a:ext cx="812800" cy="812800"/>
              <a:chOff x="3504" y="1776"/>
              <a:chExt cx="512" cy="512"/>
            </a:xfrm>
          </p:grpSpPr>
          <p:sp>
            <p:nvSpPr>
              <p:cNvPr id="2080" name="Text Box 89"/>
              <p:cNvSpPr txBox="1">
                <a:spLocks noChangeArrowheads="1"/>
              </p:cNvSpPr>
              <p:nvPr/>
            </p:nvSpPr>
            <p:spPr bwMode="auto">
              <a:xfrm>
                <a:off x="3504" y="1776"/>
                <a:ext cx="512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 dirty="0" smtClean="0">
                    <a:solidFill>
                      <a:srgbClr val="000066"/>
                    </a:solidFill>
                  </a:rPr>
                  <a:t>1</a:t>
                </a:r>
                <a:endParaRPr lang="ru-RU" b="1" dirty="0">
                  <a:solidFill>
                    <a:srgbClr val="000066"/>
                  </a:solidFill>
                </a:endParaRPr>
              </a:p>
            </p:txBody>
          </p:sp>
          <p:sp>
            <p:nvSpPr>
              <p:cNvPr id="2081" name="Text Box 90"/>
              <p:cNvSpPr txBox="1">
                <a:spLocks noChangeArrowheads="1"/>
              </p:cNvSpPr>
              <p:nvPr/>
            </p:nvSpPr>
            <p:spPr bwMode="auto">
              <a:xfrm>
                <a:off x="3529" y="2000"/>
                <a:ext cx="46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185</a:t>
                </a:r>
              </a:p>
            </p:txBody>
          </p:sp>
          <p:sp>
            <p:nvSpPr>
              <p:cNvPr id="2082" name="Line 91"/>
              <p:cNvSpPr>
                <a:spLocks noChangeShapeType="1"/>
              </p:cNvSpPr>
              <p:nvPr/>
            </p:nvSpPr>
            <p:spPr bwMode="auto">
              <a:xfrm>
                <a:off x="3586" y="2052"/>
                <a:ext cx="352" cy="0"/>
              </a:xfrm>
              <a:prstGeom prst="line">
                <a:avLst/>
              </a:prstGeom>
              <a:noFill/>
              <a:ln w="28575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6" name="Group 83"/>
          <p:cNvGrpSpPr>
            <a:grpSpLocks/>
          </p:cNvGrpSpPr>
          <p:nvPr/>
        </p:nvGrpSpPr>
        <p:grpSpPr bwMode="auto">
          <a:xfrm>
            <a:off x="500063" y="1143000"/>
            <a:ext cx="812800" cy="812800"/>
            <a:chOff x="3186" y="685"/>
            <a:chExt cx="512" cy="512"/>
          </a:xfrm>
        </p:grpSpPr>
        <p:sp>
          <p:nvSpPr>
            <p:cNvPr id="2071" name="Text Box 84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 dirty="0">
                  <a:solidFill>
                    <a:schemeClr val="bg1"/>
                  </a:solidFill>
                </a:rPr>
                <a:t>5</a:t>
              </a:r>
            </a:p>
          </p:txBody>
        </p:sp>
        <p:sp>
          <p:nvSpPr>
            <p:cNvPr id="2072" name="Text Box 85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185</a:t>
              </a:r>
            </a:p>
          </p:txBody>
        </p:sp>
        <p:sp>
          <p:nvSpPr>
            <p:cNvPr id="2073" name="Line 86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83"/>
          <p:cNvGrpSpPr>
            <a:grpSpLocks/>
          </p:cNvGrpSpPr>
          <p:nvPr/>
        </p:nvGrpSpPr>
        <p:grpSpPr bwMode="auto">
          <a:xfrm>
            <a:off x="1785938" y="1000125"/>
            <a:ext cx="812800" cy="812800"/>
            <a:chOff x="3186" y="685"/>
            <a:chExt cx="512" cy="512"/>
          </a:xfrm>
        </p:grpSpPr>
        <p:sp>
          <p:nvSpPr>
            <p:cNvPr id="2068" name="Text Box 84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 dirty="0" smtClean="0">
                  <a:solidFill>
                    <a:schemeClr val="bg1"/>
                  </a:solidFill>
                </a:rPr>
                <a:t>7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2069" name="Text Box 85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185</a:t>
              </a:r>
            </a:p>
          </p:txBody>
        </p:sp>
        <p:sp>
          <p:nvSpPr>
            <p:cNvPr id="2070" name="Line 86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" name="Group 83"/>
          <p:cNvGrpSpPr>
            <a:grpSpLocks/>
          </p:cNvGrpSpPr>
          <p:nvPr/>
        </p:nvGrpSpPr>
        <p:grpSpPr bwMode="auto">
          <a:xfrm>
            <a:off x="500063" y="3286125"/>
            <a:ext cx="812800" cy="812800"/>
            <a:chOff x="3186" y="685"/>
            <a:chExt cx="512" cy="512"/>
          </a:xfrm>
        </p:grpSpPr>
        <p:sp>
          <p:nvSpPr>
            <p:cNvPr id="2065" name="Text Box 84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 dirty="0" smtClean="0">
                  <a:solidFill>
                    <a:schemeClr val="bg1"/>
                  </a:solidFill>
                </a:rPr>
                <a:t>14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2066" name="Text Box 85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185</a:t>
              </a:r>
            </a:p>
          </p:txBody>
        </p:sp>
        <p:sp>
          <p:nvSpPr>
            <p:cNvPr id="2067" name="Line 86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" name="Group 83"/>
          <p:cNvGrpSpPr>
            <a:grpSpLocks/>
          </p:cNvGrpSpPr>
          <p:nvPr/>
        </p:nvGrpSpPr>
        <p:grpSpPr bwMode="auto">
          <a:xfrm>
            <a:off x="7858125" y="3500438"/>
            <a:ext cx="842963" cy="741362"/>
            <a:chOff x="3141" y="730"/>
            <a:chExt cx="531" cy="467"/>
          </a:xfrm>
        </p:grpSpPr>
        <p:sp>
          <p:nvSpPr>
            <p:cNvPr id="2062" name="Text Box 84"/>
            <p:cNvSpPr txBox="1">
              <a:spLocks noChangeArrowheads="1"/>
            </p:cNvSpPr>
            <p:nvPr/>
          </p:nvSpPr>
          <p:spPr bwMode="auto">
            <a:xfrm>
              <a:off x="3141" y="730"/>
              <a:ext cx="512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 dirty="0" smtClean="0">
                  <a:solidFill>
                    <a:schemeClr val="bg1"/>
                  </a:solidFill>
                </a:rPr>
                <a:t>13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2063" name="Text Box 85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185</a:t>
              </a:r>
            </a:p>
          </p:txBody>
        </p:sp>
        <p:sp>
          <p:nvSpPr>
            <p:cNvPr id="2064" name="Line 86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 Box 107"/>
          <p:cNvSpPr txBox="1">
            <a:spLocks noChangeArrowheads="1"/>
          </p:cNvSpPr>
          <p:nvPr/>
        </p:nvSpPr>
        <p:spPr bwMode="auto">
          <a:xfrm>
            <a:off x="0" y="0"/>
            <a:ext cx="9144000" cy="584200"/>
          </a:xfrm>
          <a:prstGeom prst="rect">
            <a:avLst/>
          </a:prstGeom>
          <a:solidFill>
            <a:srgbClr val="AEA582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10000"/>
              </a:spcBef>
            </a:pPr>
            <a:r>
              <a:rPr lang="ru-RU" sz="3200" b="1">
                <a:solidFill>
                  <a:schemeClr val="bg1"/>
                </a:solidFill>
              </a:rPr>
              <a:t>Расшифруйте название усадьбы</a:t>
            </a:r>
            <a:r>
              <a:rPr lang="ru-RU" sz="3200" b="1">
                <a:solidFill>
                  <a:schemeClr val="bg1"/>
                </a:solidFill>
                <a:cs typeface="Times New Roman" pitchFamily="18" charset="0"/>
              </a:rPr>
              <a:t> </a:t>
            </a:r>
          </a:p>
        </p:txBody>
      </p:sp>
      <p:sp>
        <p:nvSpPr>
          <p:cNvPr id="3076" name="Oval 9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42875" y="5000625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7" name="Oval 9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42875" y="2714625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8" name="Oval 9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42875" y="642938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9" name="Oval 9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072438" y="4143375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9"/>
          <p:cNvGrpSpPr>
            <a:grpSpLocks/>
          </p:cNvGrpSpPr>
          <p:nvPr/>
        </p:nvGrpSpPr>
        <p:grpSpPr bwMode="auto">
          <a:xfrm>
            <a:off x="5429250" y="571500"/>
            <a:ext cx="3714750" cy="965200"/>
            <a:chOff x="2662239" y="2743200"/>
            <a:chExt cx="3714776" cy="965200"/>
          </a:xfrm>
        </p:grpSpPr>
        <p:sp>
          <p:nvSpPr>
            <p:cNvPr id="3104" name="AutoShape 50"/>
            <p:cNvSpPr>
              <a:spLocks noChangeArrowheads="1"/>
            </p:cNvSpPr>
            <p:nvPr/>
          </p:nvSpPr>
          <p:spPr bwMode="auto">
            <a:xfrm>
              <a:off x="2662239" y="2743200"/>
              <a:ext cx="3714776" cy="965200"/>
            </a:xfrm>
            <a:prstGeom prst="roundRect">
              <a:avLst>
                <a:gd name="adj" fmla="val 16667"/>
              </a:avLst>
            </a:prstGeom>
            <a:solidFill>
              <a:srgbClr val="F6F5F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2819400" y="2819400"/>
              <a:ext cx="812800" cy="812800"/>
              <a:chOff x="1776" y="1776"/>
              <a:chExt cx="512" cy="512"/>
            </a:xfrm>
          </p:grpSpPr>
          <p:sp>
            <p:nvSpPr>
              <p:cNvPr id="23" name="Text Box 52"/>
              <p:cNvSpPr txBox="1">
                <a:spLocks noChangeArrowheads="1"/>
              </p:cNvSpPr>
              <p:nvPr/>
            </p:nvSpPr>
            <p:spPr bwMode="auto">
              <a:xfrm>
                <a:off x="1776" y="1776"/>
                <a:ext cx="512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  <a:defRPr/>
                </a:pPr>
                <a:r>
                  <a:rPr lang="ru-RU" b="1" dirty="0">
                    <a:solidFill>
                      <a:schemeClr val="accent1">
                        <a:lumMod val="50000"/>
                      </a:schemeClr>
                    </a:solidFill>
                  </a:rPr>
                  <a:t>57</a:t>
                </a:r>
              </a:p>
            </p:txBody>
          </p:sp>
          <p:sp>
            <p:nvSpPr>
              <p:cNvPr id="3117" name="Text Box 53"/>
              <p:cNvSpPr txBox="1">
                <a:spLocks noChangeArrowheads="1"/>
              </p:cNvSpPr>
              <p:nvPr/>
            </p:nvSpPr>
            <p:spPr bwMode="auto">
              <a:xfrm>
                <a:off x="1801" y="2000"/>
                <a:ext cx="46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85</a:t>
                </a:r>
              </a:p>
            </p:txBody>
          </p:sp>
          <p:sp>
            <p:nvSpPr>
              <p:cNvPr id="3118" name="Line 54"/>
              <p:cNvSpPr>
                <a:spLocks noChangeShapeType="1"/>
              </p:cNvSpPr>
              <p:nvPr/>
            </p:nvSpPr>
            <p:spPr bwMode="auto">
              <a:xfrm>
                <a:off x="1858" y="2052"/>
                <a:ext cx="352" cy="0"/>
              </a:xfrm>
              <a:prstGeom prst="line">
                <a:avLst/>
              </a:prstGeom>
              <a:noFill/>
              <a:ln w="28575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106" name="Line 56"/>
            <p:cNvSpPr>
              <a:spLocks noChangeShapeType="1"/>
            </p:cNvSpPr>
            <p:nvPr/>
          </p:nvSpPr>
          <p:spPr bwMode="auto">
            <a:xfrm>
              <a:off x="3733800" y="3263900"/>
              <a:ext cx="330200" cy="0"/>
            </a:xfrm>
            <a:prstGeom prst="line">
              <a:avLst/>
            </a:prstGeom>
            <a:noFill/>
            <a:ln w="28575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58"/>
            <p:cNvGrpSpPr>
              <a:grpSpLocks/>
            </p:cNvGrpSpPr>
            <p:nvPr/>
          </p:nvGrpSpPr>
          <p:grpSpPr bwMode="auto">
            <a:xfrm>
              <a:off x="4191000" y="2819400"/>
              <a:ext cx="812800" cy="812800"/>
              <a:chOff x="2640" y="1776"/>
              <a:chExt cx="512" cy="512"/>
            </a:xfrm>
          </p:grpSpPr>
          <p:sp>
            <p:nvSpPr>
              <p:cNvPr id="3113" name="Text Box 59"/>
              <p:cNvSpPr txBox="1">
                <a:spLocks noChangeArrowheads="1"/>
              </p:cNvSpPr>
              <p:nvPr/>
            </p:nvSpPr>
            <p:spPr bwMode="auto">
              <a:xfrm>
                <a:off x="2640" y="1776"/>
                <a:ext cx="51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23</a:t>
                </a:r>
              </a:p>
            </p:txBody>
          </p:sp>
          <p:sp>
            <p:nvSpPr>
              <p:cNvPr id="3114" name="Text Box 60"/>
              <p:cNvSpPr txBox="1">
                <a:spLocks noChangeArrowheads="1"/>
              </p:cNvSpPr>
              <p:nvPr/>
            </p:nvSpPr>
            <p:spPr bwMode="auto">
              <a:xfrm>
                <a:off x="2665" y="2000"/>
                <a:ext cx="46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85</a:t>
                </a:r>
              </a:p>
            </p:txBody>
          </p:sp>
          <p:sp>
            <p:nvSpPr>
              <p:cNvPr id="3115" name="Line 61"/>
              <p:cNvSpPr>
                <a:spLocks noChangeShapeType="1"/>
              </p:cNvSpPr>
              <p:nvPr/>
            </p:nvSpPr>
            <p:spPr bwMode="auto">
              <a:xfrm>
                <a:off x="2722" y="2052"/>
                <a:ext cx="352" cy="0"/>
              </a:xfrm>
              <a:prstGeom prst="line">
                <a:avLst/>
              </a:prstGeom>
              <a:noFill/>
              <a:ln w="28575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108" name="Line 87"/>
            <p:cNvSpPr>
              <a:spLocks noChangeShapeType="1"/>
            </p:cNvSpPr>
            <p:nvPr/>
          </p:nvSpPr>
          <p:spPr bwMode="auto">
            <a:xfrm>
              <a:off x="5105400" y="3276600"/>
              <a:ext cx="330200" cy="0"/>
            </a:xfrm>
            <a:prstGeom prst="line">
              <a:avLst/>
            </a:prstGeom>
            <a:noFill/>
            <a:ln w="28575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5" name="Group 88"/>
            <p:cNvGrpSpPr>
              <a:grpSpLocks/>
            </p:cNvGrpSpPr>
            <p:nvPr/>
          </p:nvGrpSpPr>
          <p:grpSpPr bwMode="auto">
            <a:xfrm>
              <a:off x="5562600" y="2819400"/>
              <a:ext cx="812800" cy="812800"/>
              <a:chOff x="3504" y="1776"/>
              <a:chExt cx="512" cy="512"/>
            </a:xfrm>
          </p:grpSpPr>
          <p:sp>
            <p:nvSpPr>
              <p:cNvPr id="3110" name="Text Box 89"/>
              <p:cNvSpPr txBox="1">
                <a:spLocks noChangeArrowheads="1"/>
              </p:cNvSpPr>
              <p:nvPr/>
            </p:nvSpPr>
            <p:spPr bwMode="auto">
              <a:xfrm>
                <a:off x="3504" y="1776"/>
                <a:ext cx="51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14</a:t>
                </a:r>
              </a:p>
            </p:txBody>
          </p:sp>
          <p:sp>
            <p:nvSpPr>
              <p:cNvPr id="3111" name="Text Box 90"/>
              <p:cNvSpPr txBox="1">
                <a:spLocks noChangeArrowheads="1"/>
              </p:cNvSpPr>
              <p:nvPr/>
            </p:nvSpPr>
            <p:spPr bwMode="auto">
              <a:xfrm>
                <a:off x="3529" y="2000"/>
                <a:ext cx="46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85</a:t>
                </a:r>
              </a:p>
            </p:txBody>
          </p:sp>
          <p:sp>
            <p:nvSpPr>
              <p:cNvPr id="3112" name="Line 91"/>
              <p:cNvSpPr>
                <a:spLocks noChangeShapeType="1"/>
              </p:cNvSpPr>
              <p:nvPr/>
            </p:nvSpPr>
            <p:spPr bwMode="auto">
              <a:xfrm>
                <a:off x="3586" y="2052"/>
                <a:ext cx="352" cy="0"/>
              </a:xfrm>
              <a:prstGeom prst="line">
                <a:avLst/>
              </a:prstGeom>
              <a:noFill/>
              <a:ln w="28575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3081" name="Line 56"/>
          <p:cNvSpPr>
            <a:spLocks noChangeShapeType="1"/>
          </p:cNvSpPr>
          <p:nvPr/>
        </p:nvSpPr>
        <p:spPr bwMode="auto">
          <a:xfrm flipV="1">
            <a:off x="6643688" y="928688"/>
            <a:ext cx="0" cy="28575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2" name="Line 56"/>
          <p:cNvSpPr>
            <a:spLocks noChangeShapeType="1"/>
          </p:cNvSpPr>
          <p:nvPr/>
        </p:nvSpPr>
        <p:spPr bwMode="auto">
          <a:xfrm flipH="1" flipV="1">
            <a:off x="8072438" y="928688"/>
            <a:ext cx="0" cy="28575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6" name="Group 83"/>
          <p:cNvGrpSpPr>
            <a:grpSpLocks/>
          </p:cNvGrpSpPr>
          <p:nvPr/>
        </p:nvGrpSpPr>
        <p:grpSpPr bwMode="auto">
          <a:xfrm>
            <a:off x="214313" y="1071563"/>
            <a:ext cx="812800" cy="812800"/>
            <a:chOff x="3186" y="685"/>
            <a:chExt cx="512" cy="512"/>
          </a:xfrm>
        </p:grpSpPr>
        <p:sp>
          <p:nvSpPr>
            <p:cNvPr id="3101" name="Text Box 84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99</a:t>
              </a:r>
            </a:p>
          </p:txBody>
        </p:sp>
        <p:sp>
          <p:nvSpPr>
            <p:cNvPr id="3102" name="Text Box 85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85</a:t>
              </a:r>
            </a:p>
          </p:txBody>
        </p:sp>
        <p:sp>
          <p:nvSpPr>
            <p:cNvPr id="3103" name="Line 86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83"/>
          <p:cNvGrpSpPr>
            <a:grpSpLocks/>
          </p:cNvGrpSpPr>
          <p:nvPr/>
        </p:nvGrpSpPr>
        <p:grpSpPr bwMode="auto">
          <a:xfrm>
            <a:off x="214313" y="5429250"/>
            <a:ext cx="812800" cy="812800"/>
            <a:chOff x="3186" y="685"/>
            <a:chExt cx="512" cy="512"/>
          </a:xfrm>
        </p:grpSpPr>
        <p:sp>
          <p:nvSpPr>
            <p:cNvPr id="3098" name="Text Box 84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84</a:t>
              </a:r>
            </a:p>
          </p:txBody>
        </p:sp>
        <p:sp>
          <p:nvSpPr>
            <p:cNvPr id="3099" name="Text Box 85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85</a:t>
              </a:r>
            </a:p>
          </p:txBody>
        </p:sp>
        <p:sp>
          <p:nvSpPr>
            <p:cNvPr id="3100" name="Line 86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" name="Group 83"/>
          <p:cNvGrpSpPr>
            <a:grpSpLocks/>
          </p:cNvGrpSpPr>
          <p:nvPr/>
        </p:nvGrpSpPr>
        <p:grpSpPr bwMode="auto">
          <a:xfrm>
            <a:off x="214313" y="3214688"/>
            <a:ext cx="812800" cy="812800"/>
            <a:chOff x="3186" y="685"/>
            <a:chExt cx="512" cy="512"/>
          </a:xfrm>
        </p:grpSpPr>
        <p:sp>
          <p:nvSpPr>
            <p:cNvPr id="3095" name="Text Box 84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94</a:t>
              </a:r>
            </a:p>
          </p:txBody>
        </p:sp>
        <p:sp>
          <p:nvSpPr>
            <p:cNvPr id="3096" name="Text Box 85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85</a:t>
              </a:r>
            </a:p>
          </p:txBody>
        </p:sp>
        <p:sp>
          <p:nvSpPr>
            <p:cNvPr id="3097" name="Line 86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" name="Group 83"/>
          <p:cNvGrpSpPr>
            <a:grpSpLocks/>
          </p:cNvGrpSpPr>
          <p:nvPr/>
        </p:nvGrpSpPr>
        <p:grpSpPr bwMode="auto">
          <a:xfrm>
            <a:off x="8215313" y="4643438"/>
            <a:ext cx="812800" cy="817562"/>
            <a:chOff x="3186" y="685"/>
            <a:chExt cx="512" cy="515"/>
          </a:xfrm>
        </p:grpSpPr>
        <p:sp>
          <p:nvSpPr>
            <p:cNvPr id="3092" name="Text Box 84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94</a:t>
              </a:r>
            </a:p>
          </p:txBody>
        </p:sp>
        <p:sp>
          <p:nvSpPr>
            <p:cNvPr id="3093" name="Text Box 85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255</a:t>
              </a:r>
            </a:p>
          </p:txBody>
        </p:sp>
        <p:sp>
          <p:nvSpPr>
            <p:cNvPr id="3094" name="Line 86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" name="Group 47"/>
          <p:cNvGrpSpPr>
            <a:grpSpLocks/>
          </p:cNvGrpSpPr>
          <p:nvPr/>
        </p:nvGrpSpPr>
        <p:grpSpPr bwMode="auto">
          <a:xfrm>
            <a:off x="714375" y="5715000"/>
            <a:ext cx="1185863" cy="1143000"/>
            <a:chOff x="1893" y="2154"/>
            <a:chExt cx="747" cy="720"/>
          </a:xfrm>
        </p:grpSpPr>
        <p:sp>
          <p:nvSpPr>
            <p:cNvPr id="3088" name="AutoShape 48"/>
            <p:cNvSpPr>
              <a:spLocks noChangeArrowheads="1"/>
            </p:cNvSpPr>
            <p:nvPr/>
          </p:nvSpPr>
          <p:spPr bwMode="auto">
            <a:xfrm>
              <a:off x="1893" y="2154"/>
              <a:ext cx="672" cy="720"/>
            </a:xfrm>
            <a:prstGeom prst="irregularSeal1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CCECFF"/>
                </a:gs>
              </a:gsLst>
              <a:path path="shape">
                <a:fillToRect l="50000" t="50000" r="50000" b="50000"/>
              </a:path>
            </a:gradFill>
            <a:ln w="6350">
              <a:solidFill>
                <a:srgbClr val="CCEC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1" name="Group 49"/>
            <p:cNvGrpSpPr>
              <a:grpSpLocks/>
            </p:cNvGrpSpPr>
            <p:nvPr/>
          </p:nvGrpSpPr>
          <p:grpSpPr bwMode="auto">
            <a:xfrm>
              <a:off x="2028" y="2208"/>
              <a:ext cx="612" cy="443"/>
              <a:chOff x="2028" y="2208"/>
              <a:chExt cx="612" cy="443"/>
            </a:xfrm>
          </p:grpSpPr>
          <p:sp>
            <p:nvSpPr>
              <p:cNvPr id="3090" name="Text Box 50"/>
              <p:cNvSpPr txBox="1">
                <a:spLocks noChangeArrowheads="1"/>
              </p:cNvSpPr>
              <p:nvPr/>
            </p:nvSpPr>
            <p:spPr bwMode="auto">
              <a:xfrm>
                <a:off x="2448" y="2208"/>
                <a:ext cx="192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endParaRPr lang="ru-RU" sz="3600">
                  <a:solidFill>
                    <a:schemeClr val="bg2"/>
                  </a:solidFill>
                  <a:latin typeface="Tahoma" pitchFamily="34" charset="0"/>
                </a:endParaRPr>
              </a:p>
            </p:txBody>
          </p:sp>
          <p:sp>
            <p:nvSpPr>
              <p:cNvPr id="66" name="Text Box 51"/>
              <p:cNvSpPr txBox="1">
                <a:spLocks noChangeArrowheads="1"/>
              </p:cNvSpPr>
              <p:nvPr/>
            </p:nvSpPr>
            <p:spPr bwMode="auto">
              <a:xfrm>
                <a:off x="2028" y="2244"/>
                <a:ext cx="405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ru-RU" sz="3600" b="1" dirty="0" err="1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rPr>
                  <a:t>н</a:t>
                </a:r>
                <a:endParaRPr lang="ru-RU" sz="36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hlinkHover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99FF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93"/>
          <p:cNvSpPr txBox="1">
            <a:spLocks noChangeArrowheads="1"/>
          </p:cNvSpPr>
          <p:nvPr/>
        </p:nvSpPr>
        <p:spPr bwMode="auto">
          <a:xfrm>
            <a:off x="0" y="0"/>
            <a:ext cx="9144000" cy="579438"/>
          </a:xfrm>
          <a:prstGeom prst="rect">
            <a:avLst/>
          </a:prstGeom>
          <a:solidFill>
            <a:srgbClr val="AEA582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10000"/>
              </a:spcBef>
            </a:pPr>
            <a:r>
              <a:rPr lang="ru-RU" sz="3200" b="1">
                <a:solidFill>
                  <a:schemeClr val="bg1"/>
                </a:solidFill>
              </a:rPr>
              <a:t>Расшифруйте название усадьбы</a:t>
            </a:r>
            <a:endParaRPr lang="ru-RU" sz="3200" b="1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4101" name="Oval 9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857750" y="714375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02" name="Oval 9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286500" y="1143000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03" name="Oval 9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00063" y="1928813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04" name="Oval 9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786688" y="571500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9"/>
          <p:cNvGrpSpPr>
            <a:grpSpLocks/>
          </p:cNvGrpSpPr>
          <p:nvPr/>
        </p:nvGrpSpPr>
        <p:grpSpPr bwMode="auto">
          <a:xfrm>
            <a:off x="142875" y="642938"/>
            <a:ext cx="3714750" cy="965200"/>
            <a:chOff x="2662239" y="2743200"/>
            <a:chExt cx="3714776" cy="965200"/>
          </a:xfrm>
        </p:grpSpPr>
        <p:sp>
          <p:nvSpPr>
            <p:cNvPr id="4132" name="AutoShape 50"/>
            <p:cNvSpPr>
              <a:spLocks noChangeArrowheads="1"/>
            </p:cNvSpPr>
            <p:nvPr/>
          </p:nvSpPr>
          <p:spPr bwMode="auto">
            <a:xfrm>
              <a:off x="2662239" y="2743200"/>
              <a:ext cx="3714776" cy="965200"/>
            </a:xfrm>
            <a:prstGeom prst="roundRect">
              <a:avLst>
                <a:gd name="adj" fmla="val 16667"/>
              </a:avLst>
            </a:prstGeom>
            <a:solidFill>
              <a:srgbClr val="F6F5F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" name="Group 51"/>
            <p:cNvGrpSpPr>
              <a:grpSpLocks/>
            </p:cNvGrpSpPr>
            <p:nvPr/>
          </p:nvGrpSpPr>
          <p:grpSpPr bwMode="auto">
            <a:xfrm>
              <a:off x="2819400" y="2819400"/>
              <a:ext cx="812800" cy="812800"/>
              <a:chOff x="1776" y="1776"/>
              <a:chExt cx="512" cy="512"/>
            </a:xfrm>
          </p:grpSpPr>
          <p:sp>
            <p:nvSpPr>
              <p:cNvPr id="23" name="Text Box 52"/>
              <p:cNvSpPr txBox="1">
                <a:spLocks noChangeArrowheads="1"/>
              </p:cNvSpPr>
              <p:nvPr/>
            </p:nvSpPr>
            <p:spPr bwMode="auto">
              <a:xfrm>
                <a:off x="1776" y="1776"/>
                <a:ext cx="512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  <a:defRPr/>
                </a:pPr>
                <a:r>
                  <a:rPr lang="ru-RU" b="1" dirty="0">
                    <a:solidFill>
                      <a:srgbClr val="002060"/>
                    </a:solidFill>
                  </a:rPr>
                  <a:t>157</a:t>
                </a:r>
              </a:p>
            </p:txBody>
          </p:sp>
          <p:sp>
            <p:nvSpPr>
              <p:cNvPr id="4145" name="Text Box 53"/>
              <p:cNvSpPr txBox="1">
                <a:spLocks noChangeArrowheads="1"/>
              </p:cNvSpPr>
              <p:nvPr/>
            </p:nvSpPr>
            <p:spPr bwMode="auto">
              <a:xfrm>
                <a:off x="1801" y="2000"/>
                <a:ext cx="46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98</a:t>
                </a:r>
              </a:p>
            </p:txBody>
          </p:sp>
          <p:sp>
            <p:nvSpPr>
              <p:cNvPr id="4146" name="Line 54"/>
              <p:cNvSpPr>
                <a:spLocks noChangeShapeType="1"/>
              </p:cNvSpPr>
              <p:nvPr/>
            </p:nvSpPr>
            <p:spPr bwMode="auto">
              <a:xfrm>
                <a:off x="1858" y="2052"/>
                <a:ext cx="352" cy="0"/>
              </a:xfrm>
              <a:prstGeom prst="line">
                <a:avLst/>
              </a:prstGeom>
              <a:noFill/>
              <a:ln w="28575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4134" name="Line 56"/>
            <p:cNvSpPr>
              <a:spLocks noChangeShapeType="1"/>
            </p:cNvSpPr>
            <p:nvPr/>
          </p:nvSpPr>
          <p:spPr bwMode="auto">
            <a:xfrm>
              <a:off x="3733800" y="3263900"/>
              <a:ext cx="330200" cy="0"/>
            </a:xfrm>
            <a:prstGeom prst="line">
              <a:avLst/>
            </a:prstGeom>
            <a:noFill/>
            <a:ln w="28575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58"/>
            <p:cNvGrpSpPr>
              <a:grpSpLocks/>
            </p:cNvGrpSpPr>
            <p:nvPr/>
          </p:nvGrpSpPr>
          <p:grpSpPr bwMode="auto">
            <a:xfrm>
              <a:off x="4191000" y="2819400"/>
              <a:ext cx="812800" cy="812800"/>
              <a:chOff x="2640" y="1776"/>
              <a:chExt cx="512" cy="512"/>
            </a:xfrm>
          </p:grpSpPr>
          <p:sp>
            <p:nvSpPr>
              <p:cNvPr id="4141" name="Text Box 59"/>
              <p:cNvSpPr txBox="1">
                <a:spLocks noChangeArrowheads="1"/>
              </p:cNvSpPr>
              <p:nvPr/>
            </p:nvSpPr>
            <p:spPr bwMode="auto">
              <a:xfrm>
                <a:off x="2640" y="1776"/>
                <a:ext cx="51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46</a:t>
                </a:r>
              </a:p>
            </p:txBody>
          </p:sp>
          <p:sp>
            <p:nvSpPr>
              <p:cNvPr id="4142" name="Text Box 60"/>
              <p:cNvSpPr txBox="1">
                <a:spLocks noChangeArrowheads="1"/>
              </p:cNvSpPr>
              <p:nvPr/>
            </p:nvSpPr>
            <p:spPr bwMode="auto">
              <a:xfrm>
                <a:off x="2665" y="2000"/>
                <a:ext cx="46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98</a:t>
                </a:r>
              </a:p>
            </p:txBody>
          </p:sp>
          <p:sp>
            <p:nvSpPr>
              <p:cNvPr id="4143" name="Line 61"/>
              <p:cNvSpPr>
                <a:spLocks noChangeShapeType="1"/>
              </p:cNvSpPr>
              <p:nvPr/>
            </p:nvSpPr>
            <p:spPr bwMode="auto">
              <a:xfrm>
                <a:off x="2722" y="2052"/>
                <a:ext cx="352" cy="0"/>
              </a:xfrm>
              <a:prstGeom prst="line">
                <a:avLst/>
              </a:prstGeom>
              <a:noFill/>
              <a:ln w="28575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4136" name="Line 87"/>
            <p:cNvSpPr>
              <a:spLocks noChangeShapeType="1"/>
            </p:cNvSpPr>
            <p:nvPr/>
          </p:nvSpPr>
          <p:spPr bwMode="auto">
            <a:xfrm>
              <a:off x="5105400" y="3276600"/>
              <a:ext cx="330200" cy="0"/>
            </a:xfrm>
            <a:prstGeom prst="line">
              <a:avLst/>
            </a:prstGeom>
            <a:noFill/>
            <a:ln w="28575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5" name="Group 88"/>
            <p:cNvGrpSpPr>
              <a:grpSpLocks/>
            </p:cNvGrpSpPr>
            <p:nvPr/>
          </p:nvGrpSpPr>
          <p:grpSpPr bwMode="auto">
            <a:xfrm>
              <a:off x="5562600" y="2819400"/>
              <a:ext cx="812800" cy="812800"/>
              <a:chOff x="3504" y="1776"/>
              <a:chExt cx="512" cy="512"/>
            </a:xfrm>
          </p:grpSpPr>
          <p:sp>
            <p:nvSpPr>
              <p:cNvPr id="4138" name="Text Box 89"/>
              <p:cNvSpPr txBox="1">
                <a:spLocks noChangeArrowheads="1"/>
              </p:cNvSpPr>
              <p:nvPr/>
            </p:nvSpPr>
            <p:spPr bwMode="auto">
              <a:xfrm>
                <a:off x="3504" y="1776"/>
                <a:ext cx="51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21</a:t>
                </a:r>
              </a:p>
            </p:txBody>
          </p:sp>
          <p:sp>
            <p:nvSpPr>
              <p:cNvPr id="4139" name="Text Box 90"/>
              <p:cNvSpPr txBox="1">
                <a:spLocks noChangeArrowheads="1"/>
              </p:cNvSpPr>
              <p:nvPr/>
            </p:nvSpPr>
            <p:spPr bwMode="auto">
              <a:xfrm>
                <a:off x="3529" y="2000"/>
                <a:ext cx="46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98</a:t>
                </a:r>
              </a:p>
            </p:txBody>
          </p:sp>
          <p:sp>
            <p:nvSpPr>
              <p:cNvPr id="4140" name="Line 91"/>
              <p:cNvSpPr>
                <a:spLocks noChangeShapeType="1"/>
              </p:cNvSpPr>
              <p:nvPr/>
            </p:nvSpPr>
            <p:spPr bwMode="auto">
              <a:xfrm>
                <a:off x="3586" y="2052"/>
                <a:ext cx="352" cy="0"/>
              </a:xfrm>
              <a:prstGeom prst="line">
                <a:avLst/>
              </a:prstGeom>
              <a:noFill/>
              <a:ln w="28575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6" name="Группа 25"/>
          <p:cNvGrpSpPr>
            <a:grpSpLocks/>
          </p:cNvGrpSpPr>
          <p:nvPr/>
        </p:nvGrpSpPr>
        <p:grpSpPr bwMode="auto">
          <a:xfrm>
            <a:off x="714375" y="5715000"/>
            <a:ext cx="4281488" cy="1143000"/>
            <a:chOff x="714353" y="5715000"/>
            <a:chExt cx="4281505" cy="1143015"/>
          </a:xfrm>
        </p:grpSpPr>
        <p:grpSp>
          <p:nvGrpSpPr>
            <p:cNvPr id="7" name="Group 38"/>
            <p:cNvGrpSpPr>
              <a:grpSpLocks/>
            </p:cNvGrpSpPr>
            <p:nvPr/>
          </p:nvGrpSpPr>
          <p:grpSpPr bwMode="auto">
            <a:xfrm>
              <a:off x="3929058" y="5715000"/>
              <a:ext cx="1066800" cy="1143000"/>
              <a:chOff x="2640" y="1872"/>
              <a:chExt cx="672" cy="720"/>
            </a:xfrm>
          </p:grpSpPr>
          <p:sp>
            <p:nvSpPr>
              <p:cNvPr id="4130" name="AutoShape 39"/>
              <p:cNvSpPr>
                <a:spLocks noChangeArrowheads="1"/>
              </p:cNvSpPr>
              <p:nvPr/>
            </p:nvSpPr>
            <p:spPr bwMode="auto">
              <a:xfrm>
                <a:off x="2640" y="1872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1" name="Text Box 40"/>
              <p:cNvSpPr txBox="1">
                <a:spLocks noChangeArrowheads="1"/>
              </p:cNvSpPr>
              <p:nvPr/>
            </p:nvSpPr>
            <p:spPr bwMode="auto">
              <a:xfrm>
                <a:off x="2832" y="2016"/>
                <a:ext cx="288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rPr>
                  <a:t>и</a:t>
                </a:r>
              </a:p>
            </p:txBody>
          </p:sp>
        </p:grpSp>
        <p:grpSp>
          <p:nvGrpSpPr>
            <p:cNvPr id="8" name="Group 47"/>
            <p:cNvGrpSpPr>
              <a:grpSpLocks/>
            </p:cNvGrpSpPr>
            <p:nvPr/>
          </p:nvGrpSpPr>
          <p:grpSpPr bwMode="auto">
            <a:xfrm>
              <a:off x="714353" y="5715015"/>
              <a:ext cx="1185863" cy="1143000"/>
              <a:chOff x="1893" y="2154"/>
              <a:chExt cx="747" cy="720"/>
            </a:xfrm>
          </p:grpSpPr>
          <p:sp>
            <p:nvSpPr>
              <p:cNvPr id="4126" name="AutoShape 48"/>
              <p:cNvSpPr>
                <a:spLocks noChangeArrowheads="1"/>
              </p:cNvSpPr>
              <p:nvPr/>
            </p:nvSpPr>
            <p:spPr bwMode="auto">
              <a:xfrm>
                <a:off x="1893" y="2154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9" name="Group 49"/>
              <p:cNvGrpSpPr>
                <a:grpSpLocks/>
              </p:cNvGrpSpPr>
              <p:nvPr/>
            </p:nvGrpSpPr>
            <p:grpSpPr bwMode="auto">
              <a:xfrm>
                <a:off x="2028" y="2208"/>
                <a:ext cx="612" cy="443"/>
                <a:chOff x="2028" y="2208"/>
                <a:chExt cx="612" cy="443"/>
              </a:xfrm>
            </p:grpSpPr>
            <p:sp>
              <p:nvSpPr>
                <p:cNvPr id="4128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2448" y="2208"/>
                  <a:ext cx="192" cy="4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endParaRPr lang="ru-RU" sz="3600">
                    <a:solidFill>
                      <a:schemeClr val="bg2"/>
                    </a:solidFill>
                    <a:latin typeface="Tahoma" pitchFamily="34" charset="0"/>
                  </a:endParaRPr>
                </a:p>
              </p:txBody>
            </p:sp>
            <p:sp>
              <p:nvSpPr>
                <p:cNvPr id="47" name="Text Box 51"/>
                <p:cNvSpPr txBox="1">
                  <a:spLocks noChangeArrowheads="1"/>
                </p:cNvSpPr>
                <p:nvPr/>
              </p:nvSpPr>
              <p:spPr bwMode="auto">
                <a:xfrm>
                  <a:off x="2028" y="2244"/>
                  <a:ext cx="405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ru-RU" sz="3600" b="1" dirty="0" err="1">
                      <a:solidFill>
                        <a:schemeClr val="accent6">
                          <a:lumMod val="50000"/>
                        </a:schemeClr>
                      </a:solidFill>
                      <a:latin typeface="Tahoma" pitchFamily="34" charset="0"/>
                    </a:rPr>
                    <a:t>н</a:t>
                  </a:r>
                  <a:endPara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endParaRPr>
                </a:p>
              </p:txBody>
            </p:sp>
          </p:grpSp>
        </p:grpSp>
        <p:sp>
          <p:nvSpPr>
            <p:cNvPr id="4125" name="Text Box 50"/>
            <p:cNvSpPr txBox="1">
              <a:spLocks noChangeArrowheads="1"/>
            </p:cNvSpPr>
            <p:nvPr/>
          </p:nvSpPr>
          <p:spPr bwMode="auto">
            <a:xfrm>
              <a:off x="2514601" y="6084889"/>
              <a:ext cx="304800" cy="641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ru-RU" sz="3600">
                <a:solidFill>
                  <a:schemeClr val="bg2"/>
                </a:solidFill>
                <a:latin typeface="Tahoma" pitchFamily="34" charset="0"/>
              </a:endParaRPr>
            </a:p>
          </p:txBody>
        </p:sp>
      </p:grpSp>
      <p:grpSp>
        <p:nvGrpSpPr>
          <p:cNvPr id="10" name="Group 83"/>
          <p:cNvGrpSpPr>
            <a:grpSpLocks/>
          </p:cNvGrpSpPr>
          <p:nvPr/>
        </p:nvGrpSpPr>
        <p:grpSpPr bwMode="auto">
          <a:xfrm>
            <a:off x="571500" y="2357438"/>
            <a:ext cx="812800" cy="812800"/>
            <a:chOff x="3186" y="685"/>
            <a:chExt cx="512" cy="512"/>
          </a:xfrm>
        </p:grpSpPr>
        <p:sp>
          <p:nvSpPr>
            <p:cNvPr id="4120" name="Text Box 84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91</a:t>
              </a:r>
            </a:p>
          </p:txBody>
        </p:sp>
        <p:sp>
          <p:nvSpPr>
            <p:cNvPr id="4121" name="Text Box 85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98</a:t>
              </a:r>
            </a:p>
          </p:txBody>
        </p:sp>
        <p:sp>
          <p:nvSpPr>
            <p:cNvPr id="4122" name="Line 86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1" name="Group 83"/>
          <p:cNvGrpSpPr>
            <a:grpSpLocks/>
          </p:cNvGrpSpPr>
          <p:nvPr/>
        </p:nvGrpSpPr>
        <p:grpSpPr bwMode="auto">
          <a:xfrm>
            <a:off x="7858125" y="1071563"/>
            <a:ext cx="812800" cy="812800"/>
            <a:chOff x="3186" y="685"/>
            <a:chExt cx="512" cy="512"/>
          </a:xfrm>
        </p:grpSpPr>
        <p:sp>
          <p:nvSpPr>
            <p:cNvPr id="4117" name="Text Box 84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 dirty="0">
                  <a:solidFill>
                    <a:schemeClr val="bg1"/>
                  </a:solidFill>
                </a:rPr>
                <a:t>100</a:t>
              </a:r>
            </a:p>
          </p:txBody>
        </p:sp>
        <p:sp>
          <p:nvSpPr>
            <p:cNvPr id="4118" name="Text Box 85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98</a:t>
              </a:r>
            </a:p>
          </p:txBody>
        </p:sp>
        <p:sp>
          <p:nvSpPr>
            <p:cNvPr id="4119" name="Line 86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" name="Group 83"/>
          <p:cNvGrpSpPr>
            <a:grpSpLocks/>
          </p:cNvGrpSpPr>
          <p:nvPr/>
        </p:nvGrpSpPr>
        <p:grpSpPr bwMode="auto">
          <a:xfrm>
            <a:off x="6357938" y="1643063"/>
            <a:ext cx="812800" cy="812800"/>
            <a:chOff x="3186" y="685"/>
            <a:chExt cx="512" cy="512"/>
          </a:xfrm>
        </p:grpSpPr>
        <p:sp>
          <p:nvSpPr>
            <p:cNvPr id="4114" name="Text Box 84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99</a:t>
              </a:r>
            </a:p>
          </p:txBody>
        </p:sp>
        <p:sp>
          <p:nvSpPr>
            <p:cNvPr id="4115" name="Text Box 85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98</a:t>
              </a:r>
            </a:p>
          </p:txBody>
        </p:sp>
        <p:sp>
          <p:nvSpPr>
            <p:cNvPr id="4116" name="Line 86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3" name="Group 83"/>
          <p:cNvGrpSpPr>
            <a:grpSpLocks/>
          </p:cNvGrpSpPr>
          <p:nvPr/>
        </p:nvGrpSpPr>
        <p:grpSpPr bwMode="auto">
          <a:xfrm>
            <a:off x="4929188" y="1285875"/>
            <a:ext cx="812800" cy="812800"/>
            <a:chOff x="3186" y="685"/>
            <a:chExt cx="512" cy="512"/>
          </a:xfrm>
        </p:grpSpPr>
        <p:sp>
          <p:nvSpPr>
            <p:cNvPr id="4111" name="Text Box 84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90</a:t>
              </a:r>
            </a:p>
          </p:txBody>
        </p:sp>
        <p:sp>
          <p:nvSpPr>
            <p:cNvPr id="4112" name="Text Box 85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98</a:t>
              </a:r>
            </a:p>
          </p:txBody>
        </p:sp>
        <p:sp>
          <p:nvSpPr>
            <p:cNvPr id="4113" name="Line 86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Oval 9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786688" y="1571625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4" name="Text Box 34"/>
          <p:cNvSpPr txBox="1">
            <a:spLocks noChangeArrowheads="1"/>
          </p:cNvSpPr>
          <p:nvPr/>
        </p:nvSpPr>
        <p:spPr bwMode="auto">
          <a:xfrm>
            <a:off x="2438400" y="6019800"/>
            <a:ext cx="30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3600">
              <a:solidFill>
                <a:schemeClr val="bg2"/>
              </a:solidFill>
              <a:latin typeface="Tahoma" pitchFamily="34" charset="0"/>
            </a:endParaRPr>
          </a:p>
        </p:txBody>
      </p:sp>
      <p:sp>
        <p:nvSpPr>
          <p:cNvPr id="5125" name="Text Box 36"/>
          <p:cNvSpPr txBox="1">
            <a:spLocks noChangeArrowheads="1"/>
          </p:cNvSpPr>
          <p:nvPr/>
        </p:nvSpPr>
        <p:spPr bwMode="auto">
          <a:xfrm>
            <a:off x="2743200" y="6216650"/>
            <a:ext cx="30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3600">
              <a:solidFill>
                <a:schemeClr val="bg2"/>
              </a:solidFill>
              <a:latin typeface="Tahoma" pitchFamily="34" charset="0"/>
            </a:endParaRPr>
          </a:p>
        </p:txBody>
      </p:sp>
      <p:sp>
        <p:nvSpPr>
          <p:cNvPr id="5126" name="Text Box 49"/>
          <p:cNvSpPr txBox="1">
            <a:spLocks noChangeArrowheads="1"/>
          </p:cNvSpPr>
          <p:nvPr/>
        </p:nvSpPr>
        <p:spPr bwMode="auto">
          <a:xfrm>
            <a:off x="0" y="0"/>
            <a:ext cx="9144000" cy="579438"/>
          </a:xfrm>
          <a:prstGeom prst="rect">
            <a:avLst/>
          </a:prstGeom>
          <a:solidFill>
            <a:srgbClr val="AEA582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10000"/>
              </a:spcBef>
            </a:pPr>
            <a:r>
              <a:rPr lang="ru-RU" sz="3200" b="1">
                <a:solidFill>
                  <a:schemeClr val="bg1"/>
                </a:solidFill>
              </a:rPr>
              <a:t>Расшифруйте название усадьбы</a:t>
            </a:r>
            <a:r>
              <a:rPr lang="ru-RU" sz="3200" b="1">
                <a:solidFill>
                  <a:schemeClr val="bg1"/>
                </a:solidFill>
                <a:cs typeface="Times New Roman" pitchFamily="18" charset="0"/>
              </a:rPr>
              <a:t> </a:t>
            </a:r>
          </a:p>
        </p:txBody>
      </p:sp>
      <p:grpSp>
        <p:nvGrpSpPr>
          <p:cNvPr id="2" name="Группа 41"/>
          <p:cNvGrpSpPr>
            <a:grpSpLocks/>
          </p:cNvGrpSpPr>
          <p:nvPr/>
        </p:nvGrpSpPr>
        <p:grpSpPr bwMode="auto">
          <a:xfrm>
            <a:off x="93570" y="654237"/>
            <a:ext cx="914400" cy="1676400"/>
            <a:chOff x="1676369" y="919143"/>
            <a:chExt cx="914400" cy="1676400"/>
          </a:xfrm>
        </p:grpSpPr>
        <p:sp>
          <p:nvSpPr>
            <p:cNvPr id="5170" name="Oval 9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676369" y="919143"/>
              <a:ext cx="914400" cy="1676400"/>
            </a:xfrm>
            <a:prstGeom prst="ellipse">
              <a:avLst/>
            </a:prstGeom>
            <a:solidFill>
              <a:srgbClr val="625C4A"/>
            </a:solidFill>
            <a:ln w="76200">
              <a:pattFill prst="trellis">
                <a:fgClr>
                  <a:srgbClr val="E7BC05"/>
                </a:fgClr>
                <a:bgClr>
                  <a:schemeClr val="tx1"/>
                </a:bgClr>
              </a:patt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" name="Group 65"/>
            <p:cNvGrpSpPr>
              <a:grpSpLocks/>
            </p:cNvGrpSpPr>
            <p:nvPr/>
          </p:nvGrpSpPr>
          <p:grpSpPr bwMode="auto">
            <a:xfrm>
              <a:off x="1752600" y="1219200"/>
              <a:ext cx="812800" cy="812800"/>
              <a:chOff x="3186" y="685"/>
              <a:chExt cx="512" cy="512"/>
            </a:xfrm>
          </p:grpSpPr>
          <p:sp>
            <p:nvSpPr>
              <p:cNvPr id="5172" name="Text Box 66"/>
              <p:cNvSpPr txBox="1">
                <a:spLocks noChangeArrowheads="1"/>
              </p:cNvSpPr>
              <p:nvPr/>
            </p:nvSpPr>
            <p:spPr bwMode="auto">
              <a:xfrm>
                <a:off x="3186" y="685"/>
                <a:ext cx="51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 dirty="0">
                    <a:solidFill>
                      <a:schemeClr val="bg1"/>
                    </a:solidFill>
                  </a:rPr>
                  <a:t>26</a:t>
                </a:r>
              </a:p>
            </p:txBody>
          </p:sp>
          <p:sp>
            <p:nvSpPr>
              <p:cNvPr id="5173" name="Text Box 67"/>
              <p:cNvSpPr txBox="1">
                <a:spLocks noChangeArrowheads="1"/>
              </p:cNvSpPr>
              <p:nvPr/>
            </p:nvSpPr>
            <p:spPr bwMode="auto">
              <a:xfrm>
                <a:off x="3211" y="909"/>
                <a:ext cx="46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chemeClr val="bg1"/>
                    </a:solidFill>
                  </a:rPr>
                  <a:t>85</a:t>
                </a:r>
              </a:p>
            </p:txBody>
          </p:sp>
          <p:sp>
            <p:nvSpPr>
              <p:cNvPr id="5174" name="Line 68"/>
              <p:cNvSpPr>
                <a:spLocks noChangeShapeType="1"/>
              </p:cNvSpPr>
              <p:nvPr/>
            </p:nvSpPr>
            <p:spPr bwMode="auto">
              <a:xfrm>
                <a:off x="3268" y="961"/>
                <a:ext cx="352" cy="0"/>
              </a:xfrm>
              <a:prstGeom prst="line">
                <a:avLst/>
              </a:prstGeom>
              <a:noFill/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5128" name="Oval 9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57188" y="4000500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" name="Group 71"/>
          <p:cNvGrpSpPr>
            <a:grpSpLocks/>
          </p:cNvGrpSpPr>
          <p:nvPr/>
        </p:nvGrpSpPr>
        <p:grpSpPr bwMode="auto">
          <a:xfrm>
            <a:off x="447675" y="4224338"/>
            <a:ext cx="812800" cy="812800"/>
            <a:chOff x="3186" y="685"/>
            <a:chExt cx="512" cy="512"/>
          </a:xfrm>
        </p:grpSpPr>
        <p:sp>
          <p:nvSpPr>
            <p:cNvPr id="5167" name="Text Box 72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20</a:t>
              </a:r>
            </a:p>
          </p:txBody>
        </p:sp>
        <p:sp>
          <p:nvSpPr>
            <p:cNvPr id="5168" name="Text Box 73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85</a:t>
              </a:r>
            </a:p>
          </p:txBody>
        </p:sp>
        <p:sp>
          <p:nvSpPr>
            <p:cNvPr id="5169" name="Line 74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Группа 42"/>
          <p:cNvGrpSpPr>
            <a:grpSpLocks/>
          </p:cNvGrpSpPr>
          <p:nvPr/>
        </p:nvGrpSpPr>
        <p:grpSpPr bwMode="auto">
          <a:xfrm>
            <a:off x="7858125" y="4143375"/>
            <a:ext cx="914400" cy="1676400"/>
            <a:chOff x="4876800" y="609600"/>
            <a:chExt cx="914400" cy="1676400"/>
          </a:xfrm>
        </p:grpSpPr>
        <p:sp>
          <p:nvSpPr>
            <p:cNvPr id="5162" name="Oval 95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876800" y="609600"/>
              <a:ext cx="914400" cy="1676400"/>
            </a:xfrm>
            <a:prstGeom prst="ellipse">
              <a:avLst/>
            </a:prstGeom>
            <a:solidFill>
              <a:srgbClr val="625C4A"/>
            </a:solidFill>
            <a:ln w="76200">
              <a:pattFill prst="trellis">
                <a:fgClr>
                  <a:srgbClr val="E7BC05"/>
                </a:fgClr>
                <a:bgClr>
                  <a:schemeClr val="tx1"/>
                </a:bgClr>
              </a:patt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6" name="Group 77"/>
            <p:cNvGrpSpPr>
              <a:grpSpLocks/>
            </p:cNvGrpSpPr>
            <p:nvPr/>
          </p:nvGrpSpPr>
          <p:grpSpPr bwMode="auto">
            <a:xfrm>
              <a:off x="4953000" y="838200"/>
              <a:ext cx="812800" cy="812800"/>
              <a:chOff x="3186" y="685"/>
              <a:chExt cx="512" cy="512"/>
            </a:xfrm>
          </p:grpSpPr>
          <p:sp>
            <p:nvSpPr>
              <p:cNvPr id="5164" name="Text Box 78"/>
              <p:cNvSpPr txBox="1">
                <a:spLocks noChangeArrowheads="1"/>
              </p:cNvSpPr>
              <p:nvPr/>
            </p:nvSpPr>
            <p:spPr bwMode="auto">
              <a:xfrm>
                <a:off x="3186" y="685"/>
                <a:ext cx="51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chemeClr val="bg1"/>
                    </a:solidFill>
                  </a:rPr>
                  <a:t>30</a:t>
                </a:r>
              </a:p>
            </p:txBody>
          </p:sp>
          <p:sp>
            <p:nvSpPr>
              <p:cNvPr id="5165" name="Text Box 79"/>
              <p:cNvSpPr txBox="1">
                <a:spLocks noChangeArrowheads="1"/>
              </p:cNvSpPr>
              <p:nvPr/>
            </p:nvSpPr>
            <p:spPr bwMode="auto">
              <a:xfrm>
                <a:off x="3211" y="909"/>
                <a:ext cx="46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chemeClr val="bg1"/>
                    </a:solidFill>
                  </a:rPr>
                  <a:t>85</a:t>
                </a:r>
              </a:p>
            </p:txBody>
          </p:sp>
          <p:sp>
            <p:nvSpPr>
              <p:cNvPr id="5166" name="Line 80"/>
              <p:cNvSpPr>
                <a:spLocks noChangeShapeType="1"/>
              </p:cNvSpPr>
              <p:nvPr/>
            </p:nvSpPr>
            <p:spPr bwMode="auto">
              <a:xfrm>
                <a:off x="3268" y="961"/>
                <a:ext cx="352" cy="0"/>
              </a:xfrm>
              <a:prstGeom prst="line">
                <a:avLst/>
              </a:prstGeom>
              <a:noFill/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7" name="Group 83"/>
          <p:cNvGrpSpPr>
            <a:grpSpLocks/>
          </p:cNvGrpSpPr>
          <p:nvPr/>
        </p:nvGrpSpPr>
        <p:grpSpPr bwMode="auto">
          <a:xfrm>
            <a:off x="7858125" y="1857375"/>
            <a:ext cx="812800" cy="812800"/>
            <a:chOff x="3186" y="685"/>
            <a:chExt cx="512" cy="512"/>
          </a:xfrm>
        </p:grpSpPr>
        <p:sp>
          <p:nvSpPr>
            <p:cNvPr id="5159" name="Text Box 84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16</a:t>
              </a:r>
            </a:p>
          </p:txBody>
        </p:sp>
        <p:sp>
          <p:nvSpPr>
            <p:cNvPr id="5160" name="Text Box 85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85</a:t>
              </a:r>
            </a:p>
          </p:txBody>
        </p:sp>
        <p:sp>
          <p:nvSpPr>
            <p:cNvPr id="5161" name="Line 86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" name="Группа 44"/>
          <p:cNvGrpSpPr>
            <a:grpSpLocks/>
          </p:cNvGrpSpPr>
          <p:nvPr/>
        </p:nvGrpSpPr>
        <p:grpSpPr bwMode="auto">
          <a:xfrm>
            <a:off x="5429250" y="571500"/>
            <a:ext cx="3714750" cy="965200"/>
            <a:chOff x="2662239" y="2743200"/>
            <a:chExt cx="3714776" cy="965200"/>
          </a:xfrm>
        </p:grpSpPr>
        <p:sp>
          <p:nvSpPr>
            <p:cNvPr id="5144" name="AutoShape 50"/>
            <p:cNvSpPr>
              <a:spLocks noChangeArrowheads="1"/>
            </p:cNvSpPr>
            <p:nvPr/>
          </p:nvSpPr>
          <p:spPr bwMode="auto">
            <a:xfrm>
              <a:off x="2662239" y="2743200"/>
              <a:ext cx="3714776" cy="965200"/>
            </a:xfrm>
            <a:prstGeom prst="roundRect">
              <a:avLst>
                <a:gd name="adj" fmla="val 16667"/>
              </a:avLst>
            </a:prstGeom>
            <a:solidFill>
              <a:srgbClr val="F6F5F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9" name="Group 51"/>
            <p:cNvGrpSpPr>
              <a:grpSpLocks/>
            </p:cNvGrpSpPr>
            <p:nvPr/>
          </p:nvGrpSpPr>
          <p:grpSpPr bwMode="auto">
            <a:xfrm>
              <a:off x="2819400" y="2819400"/>
              <a:ext cx="812800" cy="812800"/>
              <a:chOff x="1776" y="1776"/>
              <a:chExt cx="512" cy="512"/>
            </a:xfrm>
          </p:grpSpPr>
          <p:sp>
            <p:nvSpPr>
              <p:cNvPr id="5156" name="Text Box 52"/>
              <p:cNvSpPr txBox="1">
                <a:spLocks noChangeArrowheads="1"/>
              </p:cNvSpPr>
              <p:nvPr/>
            </p:nvSpPr>
            <p:spPr bwMode="auto">
              <a:xfrm>
                <a:off x="1776" y="1776"/>
                <a:ext cx="51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/>
                  <a:t>57</a:t>
                </a:r>
              </a:p>
            </p:txBody>
          </p:sp>
          <p:sp>
            <p:nvSpPr>
              <p:cNvPr id="5157" name="Text Box 53"/>
              <p:cNvSpPr txBox="1">
                <a:spLocks noChangeArrowheads="1"/>
              </p:cNvSpPr>
              <p:nvPr/>
            </p:nvSpPr>
            <p:spPr bwMode="auto">
              <a:xfrm>
                <a:off x="1801" y="2000"/>
                <a:ext cx="46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85</a:t>
                </a:r>
              </a:p>
            </p:txBody>
          </p:sp>
          <p:sp>
            <p:nvSpPr>
              <p:cNvPr id="5158" name="Line 54"/>
              <p:cNvSpPr>
                <a:spLocks noChangeShapeType="1"/>
              </p:cNvSpPr>
              <p:nvPr/>
            </p:nvSpPr>
            <p:spPr bwMode="auto">
              <a:xfrm>
                <a:off x="1858" y="2052"/>
                <a:ext cx="352" cy="0"/>
              </a:xfrm>
              <a:prstGeom prst="line">
                <a:avLst/>
              </a:prstGeom>
              <a:noFill/>
              <a:ln w="28575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5146" name="Line 56"/>
            <p:cNvSpPr>
              <a:spLocks noChangeShapeType="1"/>
            </p:cNvSpPr>
            <p:nvPr/>
          </p:nvSpPr>
          <p:spPr bwMode="auto">
            <a:xfrm>
              <a:off x="3733800" y="3263900"/>
              <a:ext cx="330200" cy="0"/>
            </a:xfrm>
            <a:prstGeom prst="line">
              <a:avLst/>
            </a:prstGeom>
            <a:noFill/>
            <a:ln w="28575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" name="Group 58"/>
            <p:cNvGrpSpPr>
              <a:grpSpLocks/>
            </p:cNvGrpSpPr>
            <p:nvPr/>
          </p:nvGrpSpPr>
          <p:grpSpPr bwMode="auto">
            <a:xfrm>
              <a:off x="4191000" y="2819400"/>
              <a:ext cx="812800" cy="812800"/>
              <a:chOff x="2640" y="1776"/>
              <a:chExt cx="512" cy="512"/>
            </a:xfrm>
          </p:grpSpPr>
          <p:sp>
            <p:nvSpPr>
              <p:cNvPr id="5153" name="Text Box 59"/>
              <p:cNvSpPr txBox="1">
                <a:spLocks noChangeArrowheads="1"/>
              </p:cNvSpPr>
              <p:nvPr/>
            </p:nvSpPr>
            <p:spPr bwMode="auto">
              <a:xfrm>
                <a:off x="2640" y="1776"/>
                <a:ext cx="51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23</a:t>
                </a:r>
              </a:p>
            </p:txBody>
          </p:sp>
          <p:sp>
            <p:nvSpPr>
              <p:cNvPr id="5154" name="Text Box 60"/>
              <p:cNvSpPr txBox="1">
                <a:spLocks noChangeArrowheads="1"/>
              </p:cNvSpPr>
              <p:nvPr/>
            </p:nvSpPr>
            <p:spPr bwMode="auto">
              <a:xfrm>
                <a:off x="2665" y="2000"/>
                <a:ext cx="46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85</a:t>
                </a:r>
              </a:p>
            </p:txBody>
          </p:sp>
          <p:sp>
            <p:nvSpPr>
              <p:cNvPr id="5155" name="Line 61"/>
              <p:cNvSpPr>
                <a:spLocks noChangeShapeType="1"/>
              </p:cNvSpPr>
              <p:nvPr/>
            </p:nvSpPr>
            <p:spPr bwMode="auto">
              <a:xfrm>
                <a:off x="2722" y="2052"/>
                <a:ext cx="352" cy="0"/>
              </a:xfrm>
              <a:prstGeom prst="line">
                <a:avLst/>
              </a:prstGeom>
              <a:noFill/>
              <a:ln w="28575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5148" name="Line 87"/>
            <p:cNvSpPr>
              <a:spLocks noChangeShapeType="1"/>
            </p:cNvSpPr>
            <p:nvPr/>
          </p:nvSpPr>
          <p:spPr bwMode="auto">
            <a:xfrm>
              <a:off x="5105400" y="3276600"/>
              <a:ext cx="330200" cy="0"/>
            </a:xfrm>
            <a:prstGeom prst="line">
              <a:avLst/>
            </a:prstGeom>
            <a:noFill/>
            <a:ln w="28575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1" name="Group 88"/>
            <p:cNvGrpSpPr>
              <a:grpSpLocks/>
            </p:cNvGrpSpPr>
            <p:nvPr/>
          </p:nvGrpSpPr>
          <p:grpSpPr bwMode="auto">
            <a:xfrm>
              <a:off x="5562600" y="2819400"/>
              <a:ext cx="812800" cy="812800"/>
              <a:chOff x="3504" y="1776"/>
              <a:chExt cx="512" cy="512"/>
            </a:xfrm>
          </p:grpSpPr>
          <p:sp>
            <p:nvSpPr>
              <p:cNvPr id="5150" name="Text Box 89"/>
              <p:cNvSpPr txBox="1">
                <a:spLocks noChangeArrowheads="1"/>
              </p:cNvSpPr>
              <p:nvPr/>
            </p:nvSpPr>
            <p:spPr bwMode="auto">
              <a:xfrm>
                <a:off x="3504" y="1776"/>
                <a:ext cx="51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14</a:t>
                </a:r>
              </a:p>
            </p:txBody>
          </p:sp>
          <p:sp>
            <p:nvSpPr>
              <p:cNvPr id="5151" name="Text Box 90"/>
              <p:cNvSpPr txBox="1">
                <a:spLocks noChangeArrowheads="1"/>
              </p:cNvSpPr>
              <p:nvPr/>
            </p:nvSpPr>
            <p:spPr bwMode="auto">
              <a:xfrm>
                <a:off x="3529" y="2000"/>
                <a:ext cx="46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85</a:t>
                </a:r>
              </a:p>
            </p:txBody>
          </p:sp>
          <p:sp>
            <p:nvSpPr>
              <p:cNvPr id="5152" name="Line 91"/>
              <p:cNvSpPr>
                <a:spLocks noChangeShapeType="1"/>
              </p:cNvSpPr>
              <p:nvPr/>
            </p:nvSpPr>
            <p:spPr bwMode="auto">
              <a:xfrm>
                <a:off x="3586" y="2052"/>
                <a:ext cx="352" cy="0"/>
              </a:xfrm>
              <a:prstGeom prst="line">
                <a:avLst/>
              </a:prstGeom>
              <a:noFill/>
              <a:ln w="28575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2" name="Группа 46"/>
          <p:cNvGrpSpPr>
            <a:grpSpLocks/>
          </p:cNvGrpSpPr>
          <p:nvPr/>
        </p:nvGrpSpPr>
        <p:grpSpPr bwMode="auto">
          <a:xfrm>
            <a:off x="714375" y="5000625"/>
            <a:ext cx="8281988" cy="1857375"/>
            <a:chOff x="714353" y="5000636"/>
            <a:chExt cx="8282033" cy="1857379"/>
          </a:xfrm>
        </p:grpSpPr>
        <p:grpSp>
          <p:nvGrpSpPr>
            <p:cNvPr id="13" name="Group 38"/>
            <p:cNvGrpSpPr>
              <a:grpSpLocks/>
            </p:cNvGrpSpPr>
            <p:nvPr/>
          </p:nvGrpSpPr>
          <p:grpSpPr bwMode="auto">
            <a:xfrm>
              <a:off x="3929058" y="5715000"/>
              <a:ext cx="1066800" cy="1143000"/>
              <a:chOff x="2640" y="1872"/>
              <a:chExt cx="672" cy="720"/>
            </a:xfrm>
          </p:grpSpPr>
          <p:sp>
            <p:nvSpPr>
              <p:cNvPr id="5142" name="AutoShape 39"/>
              <p:cNvSpPr>
                <a:spLocks noChangeArrowheads="1"/>
              </p:cNvSpPr>
              <p:nvPr/>
            </p:nvSpPr>
            <p:spPr bwMode="auto">
              <a:xfrm>
                <a:off x="2640" y="1872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" name="Text Box 40"/>
              <p:cNvSpPr txBox="1">
                <a:spLocks noChangeArrowheads="1"/>
              </p:cNvSpPr>
              <p:nvPr/>
            </p:nvSpPr>
            <p:spPr bwMode="auto">
              <a:xfrm>
                <a:off x="2832" y="2016"/>
                <a:ext cx="288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rPr>
                  <a:t>и</a:t>
                </a:r>
              </a:p>
            </p:txBody>
          </p:sp>
        </p:grpSp>
        <p:grpSp>
          <p:nvGrpSpPr>
            <p:cNvPr id="14" name="Group 47"/>
            <p:cNvGrpSpPr>
              <a:grpSpLocks/>
            </p:cNvGrpSpPr>
            <p:nvPr/>
          </p:nvGrpSpPr>
          <p:grpSpPr bwMode="auto">
            <a:xfrm>
              <a:off x="714353" y="5715015"/>
              <a:ext cx="1185863" cy="1143000"/>
              <a:chOff x="1893" y="2154"/>
              <a:chExt cx="747" cy="720"/>
            </a:xfrm>
          </p:grpSpPr>
          <p:sp>
            <p:nvSpPr>
              <p:cNvPr id="5138" name="AutoShape 48"/>
              <p:cNvSpPr>
                <a:spLocks noChangeArrowheads="1"/>
              </p:cNvSpPr>
              <p:nvPr/>
            </p:nvSpPr>
            <p:spPr bwMode="auto">
              <a:xfrm>
                <a:off x="1893" y="2154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5" name="Group 49"/>
              <p:cNvGrpSpPr>
                <a:grpSpLocks/>
              </p:cNvGrpSpPr>
              <p:nvPr/>
            </p:nvGrpSpPr>
            <p:grpSpPr bwMode="auto">
              <a:xfrm>
                <a:off x="2028" y="2208"/>
                <a:ext cx="612" cy="443"/>
                <a:chOff x="2028" y="2208"/>
                <a:chExt cx="612" cy="443"/>
              </a:xfrm>
            </p:grpSpPr>
            <p:sp>
              <p:nvSpPr>
                <p:cNvPr id="5140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2448" y="2208"/>
                  <a:ext cx="192" cy="4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endParaRPr lang="ru-RU" sz="3600">
                    <a:solidFill>
                      <a:schemeClr val="bg2"/>
                    </a:solidFill>
                    <a:latin typeface="Tahoma" pitchFamily="34" charset="0"/>
                  </a:endParaRPr>
                </a:p>
              </p:txBody>
            </p:sp>
            <p:sp>
              <p:nvSpPr>
                <p:cNvPr id="68" name="Text Box 51"/>
                <p:cNvSpPr txBox="1">
                  <a:spLocks noChangeArrowheads="1"/>
                </p:cNvSpPr>
                <p:nvPr/>
              </p:nvSpPr>
              <p:spPr bwMode="auto">
                <a:xfrm>
                  <a:off x="2028" y="2244"/>
                  <a:ext cx="405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ru-RU" sz="3600" b="1" dirty="0" err="1">
                      <a:solidFill>
                        <a:schemeClr val="accent6">
                          <a:lumMod val="50000"/>
                        </a:schemeClr>
                      </a:solidFill>
                      <a:latin typeface="Tahoma" pitchFamily="34" charset="0"/>
                    </a:rPr>
                    <a:t>н</a:t>
                  </a:r>
                  <a:endPara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endParaRPr>
                </a:p>
              </p:txBody>
            </p:sp>
          </p:grpSp>
        </p:grpSp>
        <p:sp>
          <p:nvSpPr>
            <p:cNvPr id="5136" name="Text Box 50"/>
            <p:cNvSpPr txBox="1">
              <a:spLocks noChangeArrowheads="1"/>
            </p:cNvSpPr>
            <p:nvPr/>
          </p:nvSpPr>
          <p:spPr bwMode="auto">
            <a:xfrm>
              <a:off x="2514601" y="6084889"/>
              <a:ext cx="304800" cy="641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ru-RU" sz="3600">
                <a:solidFill>
                  <a:schemeClr val="bg2"/>
                </a:solidFill>
                <a:latin typeface="Tahoma" pitchFamily="34" charset="0"/>
              </a:endParaRPr>
            </a:p>
          </p:txBody>
        </p:sp>
        <p:sp>
          <p:nvSpPr>
            <p:cNvPr id="56" name="AutoShape 53"/>
            <p:cNvSpPr>
              <a:spLocks noChangeArrowheads="1"/>
            </p:cNvSpPr>
            <p:nvPr/>
          </p:nvSpPr>
          <p:spPr bwMode="auto">
            <a:xfrm>
              <a:off x="7929580" y="5000636"/>
              <a:ext cx="1066806" cy="1143002"/>
            </a:xfrm>
            <a:prstGeom prst="irregularSeal1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CCECFF"/>
                </a:gs>
              </a:gsLst>
              <a:path path="shape">
                <a:fillToRect l="50000" t="50000" r="50000" b="50000"/>
              </a:path>
            </a:gradFill>
            <a:ln w="6350">
              <a:solidFill>
                <a:srgbClr val="CCEC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sz="36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</a:rPr>
                <a:t>о</a:t>
              </a: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Oval 8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14313" y="142875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48" name="Oval 9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42875" y="2071688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49" name="Oval 9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428750" y="642938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0" name="Oval 92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643188" y="571500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151" name="Text Box 29"/>
          <p:cNvSpPr txBox="1">
            <a:spLocks noChangeArrowheads="1"/>
          </p:cNvSpPr>
          <p:nvPr/>
        </p:nvSpPr>
        <p:spPr bwMode="auto">
          <a:xfrm>
            <a:off x="2438400" y="6019800"/>
            <a:ext cx="30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3600">
              <a:solidFill>
                <a:schemeClr val="bg2"/>
              </a:solidFill>
              <a:latin typeface="Tahoma" pitchFamily="34" charset="0"/>
            </a:endParaRPr>
          </a:p>
        </p:txBody>
      </p:sp>
      <p:sp>
        <p:nvSpPr>
          <p:cNvPr id="6152" name="Text Box 30"/>
          <p:cNvSpPr txBox="1">
            <a:spLocks noChangeArrowheads="1"/>
          </p:cNvSpPr>
          <p:nvPr/>
        </p:nvSpPr>
        <p:spPr bwMode="auto">
          <a:xfrm>
            <a:off x="2743200" y="6216650"/>
            <a:ext cx="30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3600">
              <a:solidFill>
                <a:schemeClr val="bg2"/>
              </a:solidFill>
              <a:latin typeface="Tahoma" pitchFamily="34" charset="0"/>
            </a:endParaRPr>
          </a:p>
        </p:txBody>
      </p:sp>
      <p:grpSp>
        <p:nvGrpSpPr>
          <p:cNvPr id="2" name="Group 61"/>
          <p:cNvGrpSpPr>
            <a:grpSpLocks/>
          </p:cNvGrpSpPr>
          <p:nvPr/>
        </p:nvGrpSpPr>
        <p:grpSpPr bwMode="auto">
          <a:xfrm>
            <a:off x="214313" y="2500313"/>
            <a:ext cx="812800" cy="812800"/>
            <a:chOff x="3186" y="685"/>
            <a:chExt cx="512" cy="512"/>
          </a:xfrm>
        </p:grpSpPr>
        <p:sp>
          <p:nvSpPr>
            <p:cNvPr id="6199" name="Text Box 62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76</a:t>
              </a:r>
            </a:p>
          </p:txBody>
        </p:sp>
        <p:sp>
          <p:nvSpPr>
            <p:cNvPr id="6200" name="Text Box 63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99</a:t>
              </a:r>
            </a:p>
          </p:txBody>
        </p:sp>
        <p:sp>
          <p:nvSpPr>
            <p:cNvPr id="6201" name="Line 64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67"/>
          <p:cNvGrpSpPr>
            <a:grpSpLocks/>
          </p:cNvGrpSpPr>
          <p:nvPr/>
        </p:nvGrpSpPr>
        <p:grpSpPr bwMode="auto">
          <a:xfrm>
            <a:off x="1500188" y="1143000"/>
            <a:ext cx="812800" cy="812800"/>
            <a:chOff x="3186" y="685"/>
            <a:chExt cx="512" cy="512"/>
          </a:xfrm>
        </p:grpSpPr>
        <p:sp>
          <p:nvSpPr>
            <p:cNvPr id="6196" name="Text Box 68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74</a:t>
              </a:r>
            </a:p>
          </p:txBody>
        </p:sp>
        <p:sp>
          <p:nvSpPr>
            <p:cNvPr id="6197" name="Text Box 69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99</a:t>
              </a:r>
            </a:p>
          </p:txBody>
        </p:sp>
        <p:sp>
          <p:nvSpPr>
            <p:cNvPr id="6198" name="Line 70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73"/>
          <p:cNvGrpSpPr>
            <a:grpSpLocks/>
          </p:cNvGrpSpPr>
          <p:nvPr/>
        </p:nvGrpSpPr>
        <p:grpSpPr bwMode="auto">
          <a:xfrm>
            <a:off x="2714625" y="1000125"/>
            <a:ext cx="812800" cy="812800"/>
            <a:chOff x="3186" y="685"/>
            <a:chExt cx="512" cy="512"/>
          </a:xfrm>
        </p:grpSpPr>
        <p:sp>
          <p:nvSpPr>
            <p:cNvPr id="6193" name="Text Box 74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 dirty="0">
                  <a:solidFill>
                    <a:schemeClr val="bg1"/>
                  </a:solidFill>
                </a:rPr>
                <a:t>64</a:t>
              </a:r>
            </a:p>
          </p:txBody>
        </p:sp>
        <p:sp>
          <p:nvSpPr>
            <p:cNvPr id="6194" name="Text Box 75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99</a:t>
              </a:r>
            </a:p>
          </p:txBody>
        </p:sp>
        <p:sp>
          <p:nvSpPr>
            <p:cNvPr id="6195" name="Line 76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79"/>
          <p:cNvGrpSpPr>
            <a:grpSpLocks/>
          </p:cNvGrpSpPr>
          <p:nvPr/>
        </p:nvGrpSpPr>
        <p:grpSpPr bwMode="auto">
          <a:xfrm>
            <a:off x="285750" y="500063"/>
            <a:ext cx="714375" cy="1000125"/>
            <a:chOff x="3186" y="697"/>
            <a:chExt cx="512" cy="500"/>
          </a:xfrm>
        </p:grpSpPr>
        <p:sp>
          <p:nvSpPr>
            <p:cNvPr id="6190" name="Text Box 80"/>
            <p:cNvSpPr txBox="1">
              <a:spLocks noChangeArrowheads="1"/>
            </p:cNvSpPr>
            <p:nvPr/>
          </p:nvSpPr>
          <p:spPr bwMode="auto">
            <a:xfrm>
              <a:off x="3186" y="697"/>
              <a:ext cx="512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66</a:t>
              </a:r>
            </a:p>
          </p:txBody>
        </p:sp>
        <p:sp>
          <p:nvSpPr>
            <p:cNvPr id="6191" name="Text Box 81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99</a:t>
              </a:r>
            </a:p>
          </p:txBody>
        </p:sp>
        <p:sp>
          <p:nvSpPr>
            <p:cNvPr id="6192" name="Line 82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Группа 48"/>
          <p:cNvGrpSpPr>
            <a:grpSpLocks/>
          </p:cNvGrpSpPr>
          <p:nvPr/>
        </p:nvGrpSpPr>
        <p:grpSpPr bwMode="auto">
          <a:xfrm>
            <a:off x="5643563" y="642938"/>
            <a:ext cx="3500437" cy="965200"/>
            <a:chOff x="2143108" y="2714620"/>
            <a:chExt cx="4886325" cy="965200"/>
          </a:xfrm>
        </p:grpSpPr>
        <p:sp>
          <p:nvSpPr>
            <p:cNvPr id="6173" name="AutoShape 46"/>
            <p:cNvSpPr>
              <a:spLocks noChangeArrowheads="1"/>
            </p:cNvSpPr>
            <p:nvPr/>
          </p:nvSpPr>
          <p:spPr bwMode="auto">
            <a:xfrm>
              <a:off x="2143108" y="2714620"/>
              <a:ext cx="4886325" cy="965200"/>
            </a:xfrm>
            <a:prstGeom prst="roundRect">
              <a:avLst>
                <a:gd name="adj" fmla="val 16667"/>
              </a:avLst>
            </a:prstGeom>
            <a:solidFill>
              <a:srgbClr val="F6F5F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7" name="Group 47"/>
            <p:cNvGrpSpPr>
              <a:grpSpLocks/>
            </p:cNvGrpSpPr>
            <p:nvPr/>
          </p:nvGrpSpPr>
          <p:grpSpPr bwMode="auto">
            <a:xfrm>
              <a:off x="2819400" y="2819400"/>
              <a:ext cx="812800" cy="812800"/>
              <a:chOff x="1776" y="1776"/>
              <a:chExt cx="512" cy="512"/>
            </a:xfrm>
          </p:grpSpPr>
          <p:sp>
            <p:nvSpPr>
              <p:cNvPr id="6187" name="Text Box 48"/>
              <p:cNvSpPr txBox="1">
                <a:spLocks noChangeArrowheads="1"/>
              </p:cNvSpPr>
              <p:nvPr/>
            </p:nvSpPr>
            <p:spPr bwMode="auto">
              <a:xfrm>
                <a:off x="1776" y="1776"/>
                <a:ext cx="512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 dirty="0">
                    <a:solidFill>
                      <a:srgbClr val="002060"/>
                    </a:solidFill>
                  </a:rPr>
                  <a:t>38</a:t>
                </a:r>
              </a:p>
            </p:txBody>
          </p:sp>
          <p:sp>
            <p:nvSpPr>
              <p:cNvPr id="6188" name="Text Box 49"/>
              <p:cNvSpPr txBox="1">
                <a:spLocks noChangeArrowheads="1"/>
              </p:cNvSpPr>
              <p:nvPr/>
            </p:nvSpPr>
            <p:spPr bwMode="auto">
              <a:xfrm>
                <a:off x="1801" y="2000"/>
                <a:ext cx="46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99</a:t>
                </a:r>
              </a:p>
            </p:txBody>
          </p:sp>
          <p:sp>
            <p:nvSpPr>
              <p:cNvPr id="6189" name="Line 50"/>
              <p:cNvSpPr>
                <a:spLocks noChangeShapeType="1"/>
              </p:cNvSpPr>
              <p:nvPr/>
            </p:nvSpPr>
            <p:spPr bwMode="auto">
              <a:xfrm>
                <a:off x="1858" y="2052"/>
                <a:ext cx="352" cy="0"/>
              </a:xfrm>
              <a:prstGeom prst="line">
                <a:avLst/>
              </a:prstGeom>
              <a:noFill/>
              <a:ln w="28575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" name="Group 51"/>
            <p:cNvGrpSpPr>
              <a:grpSpLocks/>
            </p:cNvGrpSpPr>
            <p:nvPr/>
          </p:nvGrpSpPr>
          <p:grpSpPr bwMode="auto">
            <a:xfrm>
              <a:off x="5105400" y="3098800"/>
              <a:ext cx="330200" cy="330200"/>
              <a:chOff x="2352" y="2000"/>
              <a:chExt cx="208" cy="208"/>
            </a:xfrm>
          </p:grpSpPr>
          <p:sp>
            <p:nvSpPr>
              <p:cNvPr id="6185" name="Line 52"/>
              <p:cNvSpPr>
                <a:spLocks noChangeShapeType="1"/>
              </p:cNvSpPr>
              <p:nvPr/>
            </p:nvSpPr>
            <p:spPr bwMode="auto">
              <a:xfrm>
                <a:off x="2352" y="2104"/>
                <a:ext cx="208" cy="0"/>
              </a:xfrm>
              <a:prstGeom prst="line">
                <a:avLst/>
              </a:prstGeom>
              <a:noFill/>
              <a:ln w="28575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86" name="Line 53"/>
              <p:cNvSpPr>
                <a:spLocks noChangeShapeType="1"/>
              </p:cNvSpPr>
              <p:nvPr/>
            </p:nvSpPr>
            <p:spPr bwMode="auto">
              <a:xfrm rot="-5400000">
                <a:off x="2352" y="2104"/>
                <a:ext cx="208" cy="0"/>
              </a:xfrm>
              <a:prstGeom prst="line">
                <a:avLst/>
              </a:prstGeom>
              <a:noFill/>
              <a:ln w="28575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" name="Group 54"/>
            <p:cNvGrpSpPr>
              <a:grpSpLocks/>
            </p:cNvGrpSpPr>
            <p:nvPr/>
          </p:nvGrpSpPr>
          <p:grpSpPr bwMode="auto">
            <a:xfrm>
              <a:off x="4191000" y="2819400"/>
              <a:ext cx="812800" cy="812800"/>
              <a:chOff x="2640" y="1776"/>
              <a:chExt cx="512" cy="512"/>
            </a:xfrm>
          </p:grpSpPr>
          <p:sp>
            <p:nvSpPr>
              <p:cNvPr id="6182" name="Text Box 55"/>
              <p:cNvSpPr txBox="1">
                <a:spLocks noChangeArrowheads="1"/>
              </p:cNvSpPr>
              <p:nvPr/>
            </p:nvSpPr>
            <p:spPr bwMode="auto">
              <a:xfrm>
                <a:off x="2640" y="1776"/>
                <a:ext cx="51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14</a:t>
                </a:r>
              </a:p>
            </p:txBody>
          </p:sp>
          <p:sp>
            <p:nvSpPr>
              <p:cNvPr id="6183" name="Text Box 56"/>
              <p:cNvSpPr txBox="1">
                <a:spLocks noChangeArrowheads="1"/>
              </p:cNvSpPr>
              <p:nvPr/>
            </p:nvSpPr>
            <p:spPr bwMode="auto">
              <a:xfrm>
                <a:off x="2665" y="2000"/>
                <a:ext cx="46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99</a:t>
                </a:r>
              </a:p>
            </p:txBody>
          </p:sp>
          <p:sp>
            <p:nvSpPr>
              <p:cNvPr id="6184" name="Line 57"/>
              <p:cNvSpPr>
                <a:spLocks noChangeShapeType="1"/>
              </p:cNvSpPr>
              <p:nvPr/>
            </p:nvSpPr>
            <p:spPr bwMode="auto">
              <a:xfrm>
                <a:off x="2722" y="2052"/>
                <a:ext cx="352" cy="0"/>
              </a:xfrm>
              <a:prstGeom prst="line">
                <a:avLst/>
              </a:prstGeom>
              <a:noFill/>
              <a:ln w="28575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177" name="Line 83"/>
            <p:cNvSpPr>
              <a:spLocks noChangeShapeType="1"/>
            </p:cNvSpPr>
            <p:nvPr/>
          </p:nvSpPr>
          <p:spPr bwMode="auto">
            <a:xfrm>
              <a:off x="3733800" y="3276600"/>
              <a:ext cx="330200" cy="0"/>
            </a:xfrm>
            <a:prstGeom prst="line">
              <a:avLst/>
            </a:prstGeom>
            <a:noFill/>
            <a:ln w="28575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" name="Group 84"/>
            <p:cNvGrpSpPr>
              <a:grpSpLocks/>
            </p:cNvGrpSpPr>
            <p:nvPr/>
          </p:nvGrpSpPr>
          <p:grpSpPr bwMode="auto">
            <a:xfrm>
              <a:off x="5562600" y="2819400"/>
              <a:ext cx="812800" cy="812800"/>
              <a:chOff x="3504" y="1776"/>
              <a:chExt cx="512" cy="512"/>
            </a:xfrm>
          </p:grpSpPr>
          <p:sp>
            <p:nvSpPr>
              <p:cNvPr id="6179" name="Text Box 85"/>
              <p:cNvSpPr txBox="1">
                <a:spLocks noChangeArrowheads="1"/>
              </p:cNvSpPr>
              <p:nvPr/>
            </p:nvSpPr>
            <p:spPr bwMode="auto">
              <a:xfrm>
                <a:off x="3504" y="1776"/>
                <a:ext cx="51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42</a:t>
                </a:r>
              </a:p>
            </p:txBody>
          </p:sp>
          <p:sp>
            <p:nvSpPr>
              <p:cNvPr id="6180" name="Text Box 86"/>
              <p:cNvSpPr txBox="1">
                <a:spLocks noChangeArrowheads="1"/>
              </p:cNvSpPr>
              <p:nvPr/>
            </p:nvSpPr>
            <p:spPr bwMode="auto">
              <a:xfrm>
                <a:off x="3529" y="2000"/>
                <a:ext cx="46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99</a:t>
                </a:r>
              </a:p>
            </p:txBody>
          </p:sp>
          <p:sp>
            <p:nvSpPr>
              <p:cNvPr id="6181" name="Line 87"/>
              <p:cNvSpPr>
                <a:spLocks noChangeShapeType="1"/>
              </p:cNvSpPr>
              <p:nvPr/>
            </p:nvSpPr>
            <p:spPr bwMode="auto">
              <a:xfrm>
                <a:off x="3586" y="2052"/>
                <a:ext cx="352" cy="0"/>
              </a:xfrm>
              <a:prstGeom prst="line">
                <a:avLst/>
              </a:prstGeom>
              <a:noFill/>
              <a:ln w="28575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6158" name="Text Box 88"/>
          <p:cNvSpPr txBox="1">
            <a:spLocks noChangeArrowheads="1"/>
          </p:cNvSpPr>
          <p:nvPr/>
        </p:nvSpPr>
        <p:spPr bwMode="auto">
          <a:xfrm>
            <a:off x="0" y="0"/>
            <a:ext cx="9144000" cy="579438"/>
          </a:xfrm>
          <a:prstGeom prst="rect">
            <a:avLst/>
          </a:prstGeom>
          <a:solidFill>
            <a:srgbClr val="AEA582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10000"/>
              </a:spcBef>
            </a:pPr>
            <a:r>
              <a:rPr lang="ru-RU" sz="3200" b="1">
                <a:solidFill>
                  <a:schemeClr val="bg1"/>
                </a:solidFill>
              </a:rPr>
              <a:t>Расшифруйте название усадьбы</a:t>
            </a:r>
            <a:endParaRPr lang="ru-RU" sz="3200" b="1">
              <a:solidFill>
                <a:schemeClr val="bg1"/>
              </a:solidFill>
              <a:cs typeface="Times New Roman" pitchFamily="18" charset="0"/>
            </a:endParaRPr>
          </a:p>
        </p:txBody>
      </p:sp>
      <p:grpSp>
        <p:nvGrpSpPr>
          <p:cNvPr id="11" name="Группа 79"/>
          <p:cNvGrpSpPr>
            <a:grpSpLocks/>
          </p:cNvGrpSpPr>
          <p:nvPr/>
        </p:nvGrpSpPr>
        <p:grpSpPr bwMode="auto">
          <a:xfrm>
            <a:off x="214313" y="4857750"/>
            <a:ext cx="8782050" cy="2000250"/>
            <a:chOff x="214282" y="4857760"/>
            <a:chExt cx="8782104" cy="2000255"/>
          </a:xfrm>
        </p:grpSpPr>
        <p:grpSp>
          <p:nvGrpSpPr>
            <p:cNvPr id="12" name="Group 38"/>
            <p:cNvGrpSpPr>
              <a:grpSpLocks/>
            </p:cNvGrpSpPr>
            <p:nvPr/>
          </p:nvGrpSpPr>
          <p:grpSpPr bwMode="auto">
            <a:xfrm>
              <a:off x="3929058" y="5715000"/>
              <a:ext cx="1066800" cy="1143000"/>
              <a:chOff x="2640" y="1872"/>
              <a:chExt cx="672" cy="720"/>
            </a:xfrm>
          </p:grpSpPr>
          <p:sp>
            <p:nvSpPr>
              <p:cNvPr id="6171" name="AutoShape 39"/>
              <p:cNvSpPr>
                <a:spLocks noChangeArrowheads="1"/>
              </p:cNvSpPr>
              <p:nvPr/>
            </p:nvSpPr>
            <p:spPr bwMode="auto">
              <a:xfrm>
                <a:off x="2640" y="1872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5" name="Text Box 40"/>
              <p:cNvSpPr txBox="1">
                <a:spLocks noChangeArrowheads="1"/>
              </p:cNvSpPr>
              <p:nvPr/>
            </p:nvSpPr>
            <p:spPr bwMode="auto">
              <a:xfrm>
                <a:off x="2832" y="2016"/>
                <a:ext cx="288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rPr>
                  <a:t>и</a:t>
                </a:r>
              </a:p>
            </p:txBody>
          </p:sp>
        </p:grpSp>
        <p:grpSp>
          <p:nvGrpSpPr>
            <p:cNvPr id="13" name="Group 47"/>
            <p:cNvGrpSpPr>
              <a:grpSpLocks/>
            </p:cNvGrpSpPr>
            <p:nvPr/>
          </p:nvGrpSpPr>
          <p:grpSpPr bwMode="auto">
            <a:xfrm>
              <a:off x="714353" y="5715015"/>
              <a:ext cx="1185863" cy="1143000"/>
              <a:chOff x="1893" y="2154"/>
              <a:chExt cx="747" cy="720"/>
            </a:xfrm>
          </p:grpSpPr>
          <p:sp>
            <p:nvSpPr>
              <p:cNvPr id="6167" name="AutoShape 48"/>
              <p:cNvSpPr>
                <a:spLocks noChangeArrowheads="1"/>
              </p:cNvSpPr>
              <p:nvPr/>
            </p:nvSpPr>
            <p:spPr bwMode="auto">
              <a:xfrm>
                <a:off x="1893" y="2154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4" name="Group 49"/>
              <p:cNvGrpSpPr>
                <a:grpSpLocks/>
              </p:cNvGrpSpPr>
              <p:nvPr/>
            </p:nvGrpSpPr>
            <p:grpSpPr bwMode="auto">
              <a:xfrm>
                <a:off x="2028" y="2208"/>
                <a:ext cx="612" cy="443"/>
                <a:chOff x="2028" y="2208"/>
                <a:chExt cx="612" cy="443"/>
              </a:xfrm>
            </p:grpSpPr>
            <p:sp>
              <p:nvSpPr>
                <p:cNvPr id="6169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2448" y="2208"/>
                  <a:ext cx="192" cy="4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endParaRPr lang="ru-RU" sz="3600">
                    <a:solidFill>
                      <a:schemeClr val="bg2"/>
                    </a:solidFill>
                    <a:latin typeface="Tahoma" pitchFamily="34" charset="0"/>
                  </a:endParaRPr>
                </a:p>
              </p:txBody>
            </p:sp>
            <p:sp>
              <p:nvSpPr>
                <p:cNvPr id="101" name="Text Box 51"/>
                <p:cNvSpPr txBox="1">
                  <a:spLocks noChangeArrowheads="1"/>
                </p:cNvSpPr>
                <p:nvPr/>
              </p:nvSpPr>
              <p:spPr bwMode="auto">
                <a:xfrm>
                  <a:off x="2028" y="2244"/>
                  <a:ext cx="405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ru-RU" sz="3600" b="1" dirty="0" err="1">
                      <a:solidFill>
                        <a:schemeClr val="accent6">
                          <a:lumMod val="50000"/>
                        </a:schemeClr>
                      </a:solidFill>
                      <a:latin typeface="Tahoma" pitchFamily="34" charset="0"/>
                    </a:rPr>
                    <a:t>н</a:t>
                  </a:r>
                  <a:endPara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endParaRPr>
                </a:p>
              </p:txBody>
            </p:sp>
          </p:grpSp>
        </p:grpSp>
        <p:grpSp>
          <p:nvGrpSpPr>
            <p:cNvPr id="15" name="Group 56"/>
            <p:cNvGrpSpPr>
              <a:grpSpLocks/>
            </p:cNvGrpSpPr>
            <p:nvPr/>
          </p:nvGrpSpPr>
          <p:grpSpPr bwMode="auto">
            <a:xfrm>
              <a:off x="214282" y="4857760"/>
              <a:ext cx="1143000" cy="1284288"/>
              <a:chOff x="251" y="3518"/>
              <a:chExt cx="672" cy="720"/>
            </a:xfrm>
          </p:grpSpPr>
          <p:sp>
            <p:nvSpPr>
              <p:cNvPr id="6165" name="AutoShape 57"/>
              <p:cNvSpPr>
                <a:spLocks noChangeArrowheads="1"/>
              </p:cNvSpPr>
              <p:nvPr/>
            </p:nvSpPr>
            <p:spPr bwMode="auto">
              <a:xfrm>
                <a:off x="251" y="3518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5" name="Text Box 58"/>
              <p:cNvSpPr txBox="1">
                <a:spLocks noChangeArrowheads="1"/>
              </p:cNvSpPr>
              <p:nvPr/>
            </p:nvSpPr>
            <p:spPr bwMode="auto">
              <a:xfrm>
                <a:off x="503" y="3718"/>
                <a:ext cx="192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rPr>
                  <a:t>К</a:t>
                </a:r>
              </a:p>
            </p:txBody>
          </p:sp>
        </p:grpSp>
        <p:sp>
          <p:nvSpPr>
            <p:cNvPr id="6163" name="Text Box 50"/>
            <p:cNvSpPr txBox="1">
              <a:spLocks noChangeArrowheads="1"/>
            </p:cNvSpPr>
            <p:nvPr/>
          </p:nvSpPr>
          <p:spPr bwMode="auto">
            <a:xfrm>
              <a:off x="2514601" y="6084889"/>
              <a:ext cx="304800" cy="641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ru-RU" sz="3600">
                <a:solidFill>
                  <a:schemeClr val="bg2"/>
                </a:solidFill>
                <a:latin typeface="Tahoma" pitchFamily="34" charset="0"/>
              </a:endParaRPr>
            </a:p>
          </p:txBody>
        </p:sp>
        <p:sp>
          <p:nvSpPr>
            <p:cNvPr id="89" name="AutoShape 53"/>
            <p:cNvSpPr>
              <a:spLocks noChangeArrowheads="1"/>
            </p:cNvSpPr>
            <p:nvPr/>
          </p:nvSpPr>
          <p:spPr bwMode="auto">
            <a:xfrm>
              <a:off x="7929579" y="5000635"/>
              <a:ext cx="1066807" cy="1143003"/>
            </a:xfrm>
            <a:prstGeom prst="irregularSeal1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CCECFF"/>
                </a:gs>
              </a:gsLst>
              <a:path path="shape">
                <a:fillToRect l="50000" t="50000" r="50000" b="50000"/>
              </a:path>
            </a:gradFill>
            <a:ln w="6350">
              <a:solidFill>
                <a:srgbClr val="CCEC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sz="36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</a:rPr>
                <a:t>о</a:t>
              </a: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Oval 13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71500" y="1571625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2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579438"/>
          </a:xfrm>
          <a:prstGeom prst="rect">
            <a:avLst/>
          </a:prstGeom>
          <a:solidFill>
            <a:srgbClr val="AEA582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10000"/>
              </a:spcBef>
            </a:pPr>
            <a:r>
              <a:rPr lang="ru-RU" sz="3200" b="1">
                <a:solidFill>
                  <a:schemeClr val="bg1"/>
                </a:solidFill>
              </a:rPr>
              <a:t>Расшифруйте название усадьбы</a:t>
            </a:r>
            <a:endParaRPr lang="ru-RU" sz="3200" b="1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7173" name="Oval 10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75"/>
          <p:cNvGrpSpPr>
            <a:grpSpLocks/>
          </p:cNvGrpSpPr>
          <p:nvPr/>
        </p:nvGrpSpPr>
        <p:grpSpPr bwMode="auto">
          <a:xfrm>
            <a:off x="71438" y="571500"/>
            <a:ext cx="812800" cy="812800"/>
            <a:chOff x="3186" y="685"/>
            <a:chExt cx="512" cy="512"/>
          </a:xfrm>
        </p:grpSpPr>
        <p:sp>
          <p:nvSpPr>
            <p:cNvPr id="7223" name="Text Box 76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32</a:t>
              </a:r>
            </a:p>
          </p:txBody>
        </p:sp>
        <p:sp>
          <p:nvSpPr>
            <p:cNvPr id="7224" name="Text Box 77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33</a:t>
              </a:r>
            </a:p>
          </p:txBody>
        </p:sp>
        <p:sp>
          <p:nvSpPr>
            <p:cNvPr id="7225" name="Line 78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175" name="Oval 11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072438" y="142875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" name="Group 112"/>
          <p:cNvGrpSpPr>
            <a:grpSpLocks/>
          </p:cNvGrpSpPr>
          <p:nvPr/>
        </p:nvGrpSpPr>
        <p:grpSpPr bwMode="auto">
          <a:xfrm>
            <a:off x="8143875" y="500063"/>
            <a:ext cx="812800" cy="812800"/>
            <a:chOff x="3186" y="685"/>
            <a:chExt cx="512" cy="512"/>
          </a:xfrm>
        </p:grpSpPr>
        <p:sp>
          <p:nvSpPr>
            <p:cNvPr id="7220" name="Text Box 113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18</a:t>
              </a:r>
            </a:p>
          </p:txBody>
        </p:sp>
        <p:sp>
          <p:nvSpPr>
            <p:cNvPr id="7221" name="Text Box 114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33</a:t>
              </a:r>
            </a:p>
          </p:txBody>
        </p:sp>
        <p:sp>
          <p:nvSpPr>
            <p:cNvPr id="7222" name="Line 115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177" name="Oval 11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0" y="3429000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" name="Group 118"/>
          <p:cNvGrpSpPr>
            <a:grpSpLocks/>
          </p:cNvGrpSpPr>
          <p:nvPr/>
        </p:nvGrpSpPr>
        <p:grpSpPr bwMode="auto">
          <a:xfrm>
            <a:off x="0" y="3929063"/>
            <a:ext cx="812800" cy="812800"/>
            <a:chOff x="3186" y="685"/>
            <a:chExt cx="512" cy="512"/>
          </a:xfrm>
        </p:grpSpPr>
        <p:sp>
          <p:nvSpPr>
            <p:cNvPr id="7217" name="Text Box 119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9</a:t>
              </a:r>
            </a:p>
          </p:txBody>
        </p:sp>
        <p:sp>
          <p:nvSpPr>
            <p:cNvPr id="7218" name="Text Box 120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33</a:t>
              </a:r>
            </a:p>
          </p:txBody>
        </p:sp>
        <p:sp>
          <p:nvSpPr>
            <p:cNvPr id="7219" name="Line 121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124"/>
          <p:cNvGrpSpPr>
            <a:grpSpLocks/>
          </p:cNvGrpSpPr>
          <p:nvPr/>
        </p:nvGrpSpPr>
        <p:grpSpPr bwMode="auto">
          <a:xfrm>
            <a:off x="642938" y="2000250"/>
            <a:ext cx="812800" cy="909638"/>
            <a:chOff x="3186" y="685"/>
            <a:chExt cx="512" cy="573"/>
          </a:xfrm>
        </p:grpSpPr>
        <p:sp>
          <p:nvSpPr>
            <p:cNvPr id="7214" name="Text Box 125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b="1" dirty="0" smtClean="0">
                  <a:solidFill>
                    <a:schemeClr val="bg1"/>
                  </a:solidFill>
                </a:rPr>
                <a:t>8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7215" name="Text Box 126"/>
            <p:cNvSpPr txBox="1">
              <a:spLocks noChangeArrowheads="1"/>
            </p:cNvSpPr>
            <p:nvPr/>
          </p:nvSpPr>
          <p:spPr bwMode="auto">
            <a:xfrm>
              <a:off x="3211" y="967"/>
              <a:ext cx="425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33</a:t>
              </a:r>
            </a:p>
          </p:txBody>
        </p:sp>
        <p:sp>
          <p:nvSpPr>
            <p:cNvPr id="7216" name="Line 127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Группа 40"/>
          <p:cNvGrpSpPr>
            <a:grpSpLocks/>
          </p:cNvGrpSpPr>
          <p:nvPr/>
        </p:nvGrpSpPr>
        <p:grpSpPr bwMode="auto">
          <a:xfrm>
            <a:off x="3357563" y="714375"/>
            <a:ext cx="3143250" cy="965200"/>
            <a:chOff x="2650979" y="2743200"/>
            <a:chExt cx="3794105" cy="965200"/>
          </a:xfrm>
        </p:grpSpPr>
        <p:sp>
          <p:nvSpPr>
            <p:cNvPr id="7197" name="AutoShape 92"/>
            <p:cNvSpPr>
              <a:spLocks noChangeArrowheads="1"/>
            </p:cNvSpPr>
            <p:nvPr/>
          </p:nvSpPr>
          <p:spPr bwMode="auto">
            <a:xfrm>
              <a:off x="2650979" y="2743200"/>
              <a:ext cx="3794105" cy="965200"/>
            </a:xfrm>
            <a:prstGeom prst="roundRect">
              <a:avLst>
                <a:gd name="adj" fmla="val 16667"/>
              </a:avLst>
            </a:prstGeom>
            <a:solidFill>
              <a:srgbClr val="F6F5F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/>
            </a:p>
          </p:txBody>
        </p:sp>
        <p:grpSp>
          <p:nvGrpSpPr>
            <p:cNvPr id="7" name="Group 135"/>
            <p:cNvGrpSpPr>
              <a:grpSpLocks/>
            </p:cNvGrpSpPr>
            <p:nvPr/>
          </p:nvGrpSpPr>
          <p:grpSpPr bwMode="auto">
            <a:xfrm>
              <a:off x="2819400" y="2819400"/>
              <a:ext cx="812800" cy="812800"/>
              <a:chOff x="1776" y="1776"/>
              <a:chExt cx="512" cy="512"/>
            </a:xfrm>
          </p:grpSpPr>
          <p:sp>
            <p:nvSpPr>
              <p:cNvPr id="7211" name="Text Box 94"/>
              <p:cNvSpPr txBox="1">
                <a:spLocks noChangeArrowheads="1"/>
              </p:cNvSpPr>
              <p:nvPr/>
            </p:nvSpPr>
            <p:spPr bwMode="auto">
              <a:xfrm>
                <a:off x="1776" y="1776"/>
                <a:ext cx="51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/>
                  <a:t>15</a:t>
                </a:r>
              </a:p>
            </p:txBody>
          </p:sp>
          <p:sp>
            <p:nvSpPr>
              <p:cNvPr id="7212" name="Text Box 95"/>
              <p:cNvSpPr txBox="1">
                <a:spLocks noChangeArrowheads="1"/>
              </p:cNvSpPr>
              <p:nvPr/>
            </p:nvSpPr>
            <p:spPr bwMode="auto">
              <a:xfrm>
                <a:off x="1801" y="2000"/>
                <a:ext cx="46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33</a:t>
                </a:r>
              </a:p>
            </p:txBody>
          </p:sp>
          <p:sp>
            <p:nvSpPr>
              <p:cNvPr id="7213" name="Line 96"/>
              <p:cNvSpPr>
                <a:spLocks noChangeShapeType="1"/>
              </p:cNvSpPr>
              <p:nvPr/>
            </p:nvSpPr>
            <p:spPr bwMode="auto">
              <a:xfrm>
                <a:off x="1833" y="2043"/>
                <a:ext cx="352" cy="0"/>
              </a:xfrm>
              <a:prstGeom prst="line">
                <a:avLst/>
              </a:prstGeom>
              <a:noFill/>
              <a:ln w="28575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" name="Group 130"/>
            <p:cNvGrpSpPr>
              <a:grpSpLocks/>
            </p:cNvGrpSpPr>
            <p:nvPr/>
          </p:nvGrpSpPr>
          <p:grpSpPr bwMode="auto">
            <a:xfrm>
              <a:off x="3733800" y="3098800"/>
              <a:ext cx="330200" cy="330200"/>
              <a:chOff x="2352" y="2000"/>
              <a:chExt cx="208" cy="208"/>
            </a:xfrm>
          </p:grpSpPr>
          <p:sp>
            <p:nvSpPr>
              <p:cNvPr id="7209" name="Line 98"/>
              <p:cNvSpPr>
                <a:spLocks noChangeShapeType="1"/>
              </p:cNvSpPr>
              <p:nvPr/>
            </p:nvSpPr>
            <p:spPr bwMode="auto">
              <a:xfrm>
                <a:off x="2352" y="2104"/>
                <a:ext cx="208" cy="0"/>
              </a:xfrm>
              <a:prstGeom prst="line">
                <a:avLst/>
              </a:prstGeom>
              <a:noFill/>
              <a:ln w="28575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10" name="Line 99"/>
              <p:cNvSpPr>
                <a:spLocks noChangeShapeType="1"/>
              </p:cNvSpPr>
              <p:nvPr/>
            </p:nvSpPr>
            <p:spPr bwMode="auto">
              <a:xfrm rot="-5400000">
                <a:off x="2352" y="2104"/>
                <a:ext cx="208" cy="0"/>
              </a:xfrm>
              <a:prstGeom prst="line">
                <a:avLst/>
              </a:prstGeom>
              <a:noFill/>
              <a:ln w="28575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" name="Group 136"/>
            <p:cNvGrpSpPr>
              <a:grpSpLocks/>
            </p:cNvGrpSpPr>
            <p:nvPr/>
          </p:nvGrpSpPr>
          <p:grpSpPr bwMode="auto">
            <a:xfrm>
              <a:off x="4191000" y="2819402"/>
              <a:ext cx="812800" cy="725488"/>
              <a:chOff x="2640" y="1776"/>
              <a:chExt cx="512" cy="457"/>
            </a:xfrm>
          </p:grpSpPr>
          <p:sp>
            <p:nvSpPr>
              <p:cNvPr id="7206" name="Text Box 101"/>
              <p:cNvSpPr txBox="1">
                <a:spLocks noChangeArrowheads="1"/>
              </p:cNvSpPr>
              <p:nvPr/>
            </p:nvSpPr>
            <p:spPr bwMode="auto">
              <a:xfrm>
                <a:off x="2640" y="1776"/>
                <a:ext cx="512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endParaRPr lang="ru-RU" b="1" dirty="0">
                  <a:solidFill>
                    <a:srgbClr val="000066"/>
                  </a:solidFill>
                </a:endParaRPr>
              </a:p>
            </p:txBody>
          </p:sp>
          <p:sp>
            <p:nvSpPr>
              <p:cNvPr id="7207" name="Text Box 102"/>
              <p:cNvSpPr txBox="1">
                <a:spLocks noChangeArrowheads="1"/>
              </p:cNvSpPr>
              <p:nvPr/>
            </p:nvSpPr>
            <p:spPr bwMode="auto">
              <a:xfrm>
                <a:off x="2665" y="2000"/>
                <a:ext cx="461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endParaRPr lang="ru-RU" b="1" dirty="0">
                  <a:solidFill>
                    <a:srgbClr val="000066"/>
                  </a:solidFill>
                </a:endParaRPr>
              </a:p>
            </p:txBody>
          </p:sp>
        </p:grpSp>
        <p:sp>
          <p:nvSpPr>
            <p:cNvPr id="7201" name="Line 129"/>
            <p:cNvSpPr>
              <a:spLocks noChangeShapeType="1"/>
            </p:cNvSpPr>
            <p:nvPr/>
          </p:nvSpPr>
          <p:spPr bwMode="auto">
            <a:xfrm>
              <a:off x="5105400" y="3276600"/>
              <a:ext cx="330200" cy="0"/>
            </a:xfrm>
            <a:prstGeom prst="line">
              <a:avLst/>
            </a:prstGeom>
            <a:noFill/>
            <a:ln w="28575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" name="Group 137"/>
            <p:cNvGrpSpPr>
              <a:grpSpLocks/>
            </p:cNvGrpSpPr>
            <p:nvPr/>
          </p:nvGrpSpPr>
          <p:grpSpPr bwMode="auto">
            <a:xfrm>
              <a:off x="5562600" y="2819400"/>
              <a:ext cx="812800" cy="812800"/>
              <a:chOff x="3504" y="1776"/>
              <a:chExt cx="512" cy="512"/>
            </a:xfrm>
          </p:grpSpPr>
          <p:sp>
            <p:nvSpPr>
              <p:cNvPr id="7203" name="Text Box 132"/>
              <p:cNvSpPr txBox="1">
                <a:spLocks noChangeArrowheads="1"/>
              </p:cNvSpPr>
              <p:nvPr/>
            </p:nvSpPr>
            <p:spPr bwMode="auto">
              <a:xfrm>
                <a:off x="3504" y="1776"/>
                <a:ext cx="512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b="1" dirty="0" smtClean="0">
                    <a:solidFill>
                      <a:srgbClr val="000066"/>
                    </a:solidFill>
                  </a:rPr>
                  <a:t>23</a:t>
                </a:r>
                <a:endParaRPr lang="ru-RU" b="1" dirty="0">
                  <a:solidFill>
                    <a:srgbClr val="000066"/>
                  </a:solidFill>
                </a:endParaRPr>
              </a:p>
            </p:txBody>
          </p:sp>
          <p:sp>
            <p:nvSpPr>
              <p:cNvPr id="7204" name="Text Box 133"/>
              <p:cNvSpPr txBox="1">
                <a:spLocks noChangeArrowheads="1"/>
              </p:cNvSpPr>
              <p:nvPr/>
            </p:nvSpPr>
            <p:spPr bwMode="auto">
              <a:xfrm>
                <a:off x="3529" y="2000"/>
                <a:ext cx="46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33</a:t>
                </a:r>
              </a:p>
            </p:txBody>
          </p:sp>
          <p:sp>
            <p:nvSpPr>
              <p:cNvPr id="7205" name="Line 134"/>
              <p:cNvSpPr>
                <a:spLocks noChangeShapeType="1"/>
              </p:cNvSpPr>
              <p:nvPr/>
            </p:nvSpPr>
            <p:spPr bwMode="auto">
              <a:xfrm>
                <a:off x="3586" y="2052"/>
                <a:ext cx="352" cy="0"/>
              </a:xfrm>
              <a:prstGeom prst="line">
                <a:avLst/>
              </a:prstGeom>
              <a:noFill/>
              <a:ln w="28575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1" name="Группа 41"/>
          <p:cNvGrpSpPr>
            <a:grpSpLocks/>
          </p:cNvGrpSpPr>
          <p:nvPr/>
        </p:nvGrpSpPr>
        <p:grpSpPr bwMode="auto">
          <a:xfrm>
            <a:off x="214313" y="4857750"/>
            <a:ext cx="8782050" cy="2000250"/>
            <a:chOff x="214282" y="4857760"/>
            <a:chExt cx="8782104" cy="2000255"/>
          </a:xfrm>
        </p:grpSpPr>
        <p:grpSp>
          <p:nvGrpSpPr>
            <p:cNvPr id="12" name="Group 32"/>
            <p:cNvGrpSpPr>
              <a:grpSpLocks/>
            </p:cNvGrpSpPr>
            <p:nvPr/>
          </p:nvGrpSpPr>
          <p:grpSpPr bwMode="auto">
            <a:xfrm>
              <a:off x="5143500" y="5715001"/>
              <a:ext cx="1066800" cy="1143000"/>
              <a:chOff x="2664" y="1735"/>
              <a:chExt cx="672" cy="720"/>
            </a:xfrm>
          </p:grpSpPr>
          <p:sp>
            <p:nvSpPr>
              <p:cNvPr id="7195" name="AutoShape 33"/>
              <p:cNvSpPr>
                <a:spLocks noChangeArrowheads="1"/>
              </p:cNvSpPr>
              <p:nvPr/>
            </p:nvSpPr>
            <p:spPr bwMode="auto">
              <a:xfrm>
                <a:off x="2664" y="1735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" name="Text Box 34"/>
              <p:cNvSpPr txBox="1">
                <a:spLocks noChangeArrowheads="1"/>
              </p:cNvSpPr>
              <p:nvPr/>
            </p:nvSpPr>
            <p:spPr bwMode="auto">
              <a:xfrm>
                <a:off x="2832" y="1824"/>
                <a:ext cx="384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ru-RU" sz="3600" b="1" dirty="0" err="1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rPr>
                  <a:t>щ</a:t>
                </a:r>
                <a:endParaRPr lang="ru-RU" sz="36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</a:endParaRPr>
              </a:p>
            </p:txBody>
          </p:sp>
        </p:grpSp>
        <p:grpSp>
          <p:nvGrpSpPr>
            <p:cNvPr id="13" name="Group 38"/>
            <p:cNvGrpSpPr>
              <a:grpSpLocks/>
            </p:cNvGrpSpPr>
            <p:nvPr/>
          </p:nvGrpSpPr>
          <p:grpSpPr bwMode="auto">
            <a:xfrm>
              <a:off x="3929058" y="5715000"/>
              <a:ext cx="1066800" cy="1143000"/>
              <a:chOff x="2640" y="1872"/>
              <a:chExt cx="672" cy="720"/>
            </a:xfrm>
          </p:grpSpPr>
          <p:sp>
            <p:nvSpPr>
              <p:cNvPr id="7193" name="AutoShape 39"/>
              <p:cNvSpPr>
                <a:spLocks noChangeArrowheads="1"/>
              </p:cNvSpPr>
              <p:nvPr/>
            </p:nvSpPr>
            <p:spPr bwMode="auto">
              <a:xfrm>
                <a:off x="2640" y="1872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7" name="Text Box 40"/>
              <p:cNvSpPr txBox="1">
                <a:spLocks noChangeArrowheads="1"/>
              </p:cNvSpPr>
              <p:nvPr/>
            </p:nvSpPr>
            <p:spPr bwMode="auto">
              <a:xfrm>
                <a:off x="2832" y="2016"/>
                <a:ext cx="288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rPr>
                  <a:t>и</a:t>
                </a:r>
              </a:p>
            </p:txBody>
          </p:sp>
        </p:grpSp>
        <p:grpSp>
          <p:nvGrpSpPr>
            <p:cNvPr id="14" name="Group 47"/>
            <p:cNvGrpSpPr>
              <a:grpSpLocks/>
            </p:cNvGrpSpPr>
            <p:nvPr/>
          </p:nvGrpSpPr>
          <p:grpSpPr bwMode="auto">
            <a:xfrm>
              <a:off x="714353" y="5715015"/>
              <a:ext cx="1185863" cy="1143000"/>
              <a:chOff x="1893" y="2154"/>
              <a:chExt cx="747" cy="720"/>
            </a:xfrm>
          </p:grpSpPr>
          <p:sp>
            <p:nvSpPr>
              <p:cNvPr id="7189" name="AutoShape 48"/>
              <p:cNvSpPr>
                <a:spLocks noChangeArrowheads="1"/>
              </p:cNvSpPr>
              <p:nvPr/>
            </p:nvSpPr>
            <p:spPr bwMode="auto">
              <a:xfrm>
                <a:off x="1893" y="2154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5" name="Group 49"/>
              <p:cNvGrpSpPr>
                <a:grpSpLocks/>
              </p:cNvGrpSpPr>
              <p:nvPr/>
            </p:nvGrpSpPr>
            <p:grpSpPr bwMode="auto">
              <a:xfrm>
                <a:off x="2028" y="2208"/>
                <a:ext cx="612" cy="443"/>
                <a:chOff x="2028" y="2208"/>
                <a:chExt cx="612" cy="443"/>
              </a:xfrm>
            </p:grpSpPr>
            <p:sp>
              <p:nvSpPr>
                <p:cNvPr id="7191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2448" y="2208"/>
                  <a:ext cx="192" cy="4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endParaRPr lang="ru-RU" sz="3600">
                    <a:solidFill>
                      <a:schemeClr val="bg2"/>
                    </a:solidFill>
                    <a:latin typeface="Tahoma" pitchFamily="34" charset="0"/>
                  </a:endParaRPr>
                </a:p>
              </p:txBody>
            </p:sp>
            <p:sp>
              <p:nvSpPr>
                <p:cNvPr id="63" name="Text Box 51"/>
                <p:cNvSpPr txBox="1">
                  <a:spLocks noChangeArrowheads="1"/>
                </p:cNvSpPr>
                <p:nvPr/>
              </p:nvSpPr>
              <p:spPr bwMode="auto">
                <a:xfrm>
                  <a:off x="2028" y="2244"/>
                  <a:ext cx="405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ru-RU" sz="3600" b="1" dirty="0" err="1">
                      <a:solidFill>
                        <a:schemeClr val="accent6">
                          <a:lumMod val="50000"/>
                        </a:schemeClr>
                      </a:solidFill>
                      <a:latin typeface="Tahoma" pitchFamily="34" charset="0"/>
                    </a:rPr>
                    <a:t>н</a:t>
                  </a:r>
                  <a:endPara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endParaRPr>
                </a:p>
              </p:txBody>
            </p:sp>
          </p:grpSp>
        </p:grpSp>
        <p:grpSp>
          <p:nvGrpSpPr>
            <p:cNvPr id="16" name="Group 56"/>
            <p:cNvGrpSpPr>
              <a:grpSpLocks/>
            </p:cNvGrpSpPr>
            <p:nvPr/>
          </p:nvGrpSpPr>
          <p:grpSpPr bwMode="auto">
            <a:xfrm>
              <a:off x="214282" y="4857760"/>
              <a:ext cx="1143000" cy="1284288"/>
              <a:chOff x="251" y="3518"/>
              <a:chExt cx="672" cy="720"/>
            </a:xfrm>
          </p:grpSpPr>
          <p:sp>
            <p:nvSpPr>
              <p:cNvPr id="7187" name="AutoShape 57"/>
              <p:cNvSpPr>
                <a:spLocks noChangeArrowheads="1"/>
              </p:cNvSpPr>
              <p:nvPr/>
            </p:nvSpPr>
            <p:spPr bwMode="auto">
              <a:xfrm>
                <a:off x="251" y="3518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7" name="Text Box 58"/>
              <p:cNvSpPr txBox="1">
                <a:spLocks noChangeArrowheads="1"/>
              </p:cNvSpPr>
              <p:nvPr/>
            </p:nvSpPr>
            <p:spPr bwMode="auto">
              <a:xfrm>
                <a:off x="503" y="3718"/>
                <a:ext cx="192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rPr>
                  <a:t>К</a:t>
                </a:r>
              </a:p>
            </p:txBody>
          </p:sp>
        </p:grpSp>
        <p:sp>
          <p:nvSpPr>
            <p:cNvPr id="51" name="AutoShape 53"/>
            <p:cNvSpPr>
              <a:spLocks noChangeArrowheads="1"/>
            </p:cNvSpPr>
            <p:nvPr/>
          </p:nvSpPr>
          <p:spPr bwMode="auto">
            <a:xfrm>
              <a:off x="7929579" y="5000635"/>
              <a:ext cx="1066807" cy="1143003"/>
            </a:xfrm>
            <a:prstGeom prst="irregularSeal1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CCECFF"/>
                </a:gs>
              </a:gsLst>
              <a:path path="shape">
                <a:fillToRect l="50000" t="50000" r="50000" b="50000"/>
              </a:path>
            </a:gradFill>
            <a:ln w="6350">
              <a:solidFill>
                <a:srgbClr val="CCEC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sz="36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</a:rPr>
                <a:t>о</a:t>
              </a:r>
            </a:p>
          </p:txBody>
        </p:sp>
      </p:grpSp>
      <p:sp>
        <p:nvSpPr>
          <p:cNvPr id="59" name="Line 129"/>
          <p:cNvSpPr>
            <a:spLocks noChangeShapeType="1"/>
          </p:cNvSpPr>
          <p:nvPr/>
        </p:nvSpPr>
        <p:spPr bwMode="auto">
          <a:xfrm>
            <a:off x="5429256" y="1357298"/>
            <a:ext cx="273556" cy="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" name="TextBox 60"/>
          <p:cNvSpPr txBox="1"/>
          <p:nvPr/>
        </p:nvSpPr>
        <p:spPr>
          <a:xfrm>
            <a:off x="4786314" y="1071546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X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6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Oval 10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0" y="1928813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6" name="Oval 10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7" name="Oval 11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001000" y="71438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8" name="Oval 11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229600" y="1857375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9" name="Text Box 29"/>
          <p:cNvSpPr txBox="1">
            <a:spLocks noChangeArrowheads="1"/>
          </p:cNvSpPr>
          <p:nvPr/>
        </p:nvSpPr>
        <p:spPr bwMode="auto">
          <a:xfrm>
            <a:off x="2438400" y="6019800"/>
            <a:ext cx="30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3600">
              <a:solidFill>
                <a:schemeClr val="bg2"/>
              </a:solidFill>
              <a:latin typeface="Tahoma" pitchFamily="34" charset="0"/>
            </a:endParaRPr>
          </a:p>
        </p:txBody>
      </p:sp>
      <p:sp>
        <p:nvSpPr>
          <p:cNvPr id="8200" name="Text Box 30"/>
          <p:cNvSpPr txBox="1">
            <a:spLocks noChangeArrowheads="1"/>
          </p:cNvSpPr>
          <p:nvPr/>
        </p:nvSpPr>
        <p:spPr bwMode="auto">
          <a:xfrm>
            <a:off x="2743200" y="6216650"/>
            <a:ext cx="30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3600">
              <a:solidFill>
                <a:schemeClr val="bg2"/>
              </a:solidFill>
              <a:latin typeface="Tahoma" pitchFamily="34" charset="0"/>
            </a:endParaRPr>
          </a:p>
        </p:txBody>
      </p:sp>
      <p:sp>
        <p:nvSpPr>
          <p:cNvPr id="8201" name="Text Box 37"/>
          <p:cNvSpPr txBox="1">
            <a:spLocks noChangeArrowheads="1"/>
          </p:cNvSpPr>
          <p:nvPr/>
        </p:nvSpPr>
        <p:spPr bwMode="auto">
          <a:xfrm>
            <a:off x="3276600" y="5867400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3600">
              <a:solidFill>
                <a:schemeClr val="bg2"/>
              </a:solidFill>
              <a:latin typeface="Tahoma" pitchFamily="34" charset="0"/>
            </a:endParaRPr>
          </a:p>
        </p:txBody>
      </p:sp>
      <p:grpSp>
        <p:nvGrpSpPr>
          <p:cNvPr id="2" name="Group 77"/>
          <p:cNvGrpSpPr>
            <a:grpSpLocks/>
          </p:cNvGrpSpPr>
          <p:nvPr/>
        </p:nvGrpSpPr>
        <p:grpSpPr bwMode="auto">
          <a:xfrm>
            <a:off x="71438" y="2357438"/>
            <a:ext cx="812800" cy="812800"/>
            <a:chOff x="3186" y="685"/>
            <a:chExt cx="512" cy="512"/>
          </a:xfrm>
        </p:grpSpPr>
        <p:sp>
          <p:nvSpPr>
            <p:cNvPr id="8257" name="Text Box 78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57</a:t>
              </a:r>
            </a:p>
          </p:txBody>
        </p:sp>
        <p:sp>
          <p:nvSpPr>
            <p:cNvPr id="8258" name="Text Box 79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240</a:t>
              </a:r>
            </a:p>
          </p:txBody>
        </p:sp>
        <p:sp>
          <p:nvSpPr>
            <p:cNvPr id="8259" name="Line 80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83"/>
          <p:cNvGrpSpPr>
            <a:grpSpLocks/>
          </p:cNvGrpSpPr>
          <p:nvPr/>
        </p:nvGrpSpPr>
        <p:grpSpPr bwMode="auto">
          <a:xfrm>
            <a:off x="8001000" y="571500"/>
            <a:ext cx="812800" cy="812800"/>
            <a:chOff x="3186" y="685"/>
            <a:chExt cx="512" cy="512"/>
          </a:xfrm>
        </p:grpSpPr>
        <p:sp>
          <p:nvSpPr>
            <p:cNvPr id="8254" name="Text Box 84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57</a:t>
              </a:r>
            </a:p>
          </p:txBody>
        </p:sp>
        <p:sp>
          <p:nvSpPr>
            <p:cNvPr id="8255" name="Text Box 85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80</a:t>
              </a:r>
            </a:p>
          </p:txBody>
        </p:sp>
        <p:sp>
          <p:nvSpPr>
            <p:cNvPr id="8256" name="Line 86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89"/>
          <p:cNvGrpSpPr>
            <a:grpSpLocks/>
          </p:cNvGrpSpPr>
          <p:nvPr/>
        </p:nvGrpSpPr>
        <p:grpSpPr bwMode="auto">
          <a:xfrm>
            <a:off x="8331200" y="2357438"/>
            <a:ext cx="812800" cy="812800"/>
            <a:chOff x="3186" y="685"/>
            <a:chExt cx="512" cy="512"/>
          </a:xfrm>
        </p:grpSpPr>
        <p:sp>
          <p:nvSpPr>
            <p:cNvPr id="8251" name="Text Box 90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58</a:t>
              </a:r>
            </a:p>
          </p:txBody>
        </p:sp>
        <p:sp>
          <p:nvSpPr>
            <p:cNvPr id="8252" name="Text Box 91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80</a:t>
              </a:r>
            </a:p>
          </p:txBody>
        </p:sp>
        <p:sp>
          <p:nvSpPr>
            <p:cNvPr id="8253" name="Line 92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95"/>
          <p:cNvGrpSpPr>
            <a:grpSpLocks/>
          </p:cNvGrpSpPr>
          <p:nvPr/>
        </p:nvGrpSpPr>
        <p:grpSpPr bwMode="auto">
          <a:xfrm>
            <a:off x="0" y="428625"/>
            <a:ext cx="812800" cy="812800"/>
            <a:chOff x="3186" y="685"/>
            <a:chExt cx="512" cy="512"/>
          </a:xfrm>
        </p:grpSpPr>
        <p:sp>
          <p:nvSpPr>
            <p:cNvPr id="8248" name="Text Box 96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68</a:t>
              </a:r>
            </a:p>
          </p:txBody>
        </p:sp>
        <p:sp>
          <p:nvSpPr>
            <p:cNvPr id="8249" name="Text Box 97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80</a:t>
              </a:r>
            </a:p>
          </p:txBody>
        </p:sp>
        <p:sp>
          <p:nvSpPr>
            <p:cNvPr id="8250" name="Line 98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Группа 60"/>
          <p:cNvGrpSpPr>
            <a:grpSpLocks/>
          </p:cNvGrpSpPr>
          <p:nvPr/>
        </p:nvGrpSpPr>
        <p:grpSpPr bwMode="auto">
          <a:xfrm>
            <a:off x="5857875" y="3714750"/>
            <a:ext cx="3286125" cy="965200"/>
            <a:chOff x="2133600" y="2743200"/>
            <a:chExt cx="4886325" cy="965200"/>
          </a:xfrm>
        </p:grpSpPr>
        <p:sp>
          <p:nvSpPr>
            <p:cNvPr id="8229" name="AutoShape 62"/>
            <p:cNvSpPr>
              <a:spLocks noChangeArrowheads="1"/>
            </p:cNvSpPr>
            <p:nvPr/>
          </p:nvSpPr>
          <p:spPr bwMode="auto">
            <a:xfrm>
              <a:off x="2133600" y="2743200"/>
              <a:ext cx="4886325" cy="965200"/>
            </a:xfrm>
            <a:prstGeom prst="roundRect">
              <a:avLst>
                <a:gd name="adj" fmla="val 16667"/>
              </a:avLst>
            </a:prstGeom>
            <a:solidFill>
              <a:srgbClr val="F6F5F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7" name="Group 63"/>
            <p:cNvGrpSpPr>
              <a:grpSpLocks/>
            </p:cNvGrpSpPr>
            <p:nvPr/>
          </p:nvGrpSpPr>
          <p:grpSpPr bwMode="auto">
            <a:xfrm>
              <a:off x="2820988" y="2819400"/>
              <a:ext cx="812800" cy="812800"/>
              <a:chOff x="1777" y="1776"/>
              <a:chExt cx="512" cy="512"/>
            </a:xfrm>
          </p:grpSpPr>
          <p:sp>
            <p:nvSpPr>
              <p:cNvPr id="12334" name="Text Box 64"/>
              <p:cNvSpPr txBox="1">
                <a:spLocks noChangeArrowheads="1"/>
              </p:cNvSpPr>
              <p:nvPr/>
            </p:nvSpPr>
            <p:spPr bwMode="auto">
              <a:xfrm>
                <a:off x="1777" y="1776"/>
                <a:ext cx="512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  <a:defRPr/>
                </a:pPr>
                <a:r>
                  <a:rPr lang="en-US" b="1" dirty="0" smtClean="0">
                    <a:solidFill>
                      <a:srgbClr val="002060"/>
                    </a:solidFill>
                  </a:rPr>
                  <a:t>7</a:t>
                </a:r>
                <a:r>
                  <a:rPr lang="ru-RU" b="1" dirty="0" smtClean="0">
                    <a:solidFill>
                      <a:srgbClr val="002060"/>
                    </a:solidFill>
                  </a:rPr>
                  <a:t>7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8246" name="Text Box 65"/>
              <p:cNvSpPr txBox="1">
                <a:spLocks noChangeArrowheads="1"/>
              </p:cNvSpPr>
              <p:nvPr/>
            </p:nvSpPr>
            <p:spPr bwMode="auto">
              <a:xfrm>
                <a:off x="1801" y="2000"/>
                <a:ext cx="46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80</a:t>
                </a:r>
              </a:p>
            </p:txBody>
          </p:sp>
          <p:sp>
            <p:nvSpPr>
              <p:cNvPr id="8247" name="Line 66"/>
              <p:cNvSpPr>
                <a:spLocks noChangeShapeType="1"/>
              </p:cNvSpPr>
              <p:nvPr/>
            </p:nvSpPr>
            <p:spPr bwMode="auto">
              <a:xfrm>
                <a:off x="1858" y="2052"/>
                <a:ext cx="352" cy="0"/>
              </a:xfrm>
              <a:prstGeom prst="line">
                <a:avLst/>
              </a:prstGeom>
              <a:noFill/>
              <a:ln w="28575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243" name="Line 68"/>
            <p:cNvSpPr>
              <a:spLocks noChangeShapeType="1"/>
            </p:cNvSpPr>
            <p:nvPr/>
          </p:nvSpPr>
          <p:spPr bwMode="auto">
            <a:xfrm>
              <a:off x="3733800" y="3263900"/>
              <a:ext cx="330200" cy="0"/>
            </a:xfrm>
            <a:prstGeom prst="line">
              <a:avLst/>
            </a:prstGeom>
            <a:noFill/>
            <a:ln w="28575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" name="Group 70"/>
            <p:cNvGrpSpPr>
              <a:grpSpLocks/>
            </p:cNvGrpSpPr>
            <p:nvPr/>
          </p:nvGrpSpPr>
          <p:grpSpPr bwMode="auto">
            <a:xfrm>
              <a:off x="4191000" y="2819402"/>
              <a:ext cx="812800" cy="579438"/>
              <a:chOff x="2640" y="1776"/>
              <a:chExt cx="512" cy="365"/>
            </a:xfrm>
          </p:grpSpPr>
          <p:sp>
            <p:nvSpPr>
              <p:cNvPr id="8240" name="Text Box 71"/>
              <p:cNvSpPr txBox="1">
                <a:spLocks noChangeArrowheads="1"/>
              </p:cNvSpPr>
              <p:nvPr/>
            </p:nvSpPr>
            <p:spPr bwMode="auto">
              <a:xfrm>
                <a:off x="2640" y="1776"/>
                <a:ext cx="512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endParaRPr lang="ru-RU" b="1" dirty="0">
                  <a:solidFill>
                    <a:srgbClr val="000066"/>
                  </a:solidFill>
                </a:endParaRPr>
              </a:p>
            </p:txBody>
          </p:sp>
          <p:sp>
            <p:nvSpPr>
              <p:cNvPr id="8241" name="Text Box 72"/>
              <p:cNvSpPr txBox="1">
                <a:spLocks noChangeArrowheads="1"/>
              </p:cNvSpPr>
              <p:nvPr/>
            </p:nvSpPr>
            <p:spPr bwMode="auto">
              <a:xfrm>
                <a:off x="2665" y="1908"/>
                <a:ext cx="461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 dirty="0" smtClean="0">
                    <a:solidFill>
                      <a:srgbClr val="000066"/>
                    </a:solidFill>
                  </a:rPr>
                  <a:t>Х</a:t>
                </a:r>
                <a:endParaRPr lang="ru-RU" b="1" dirty="0">
                  <a:solidFill>
                    <a:srgbClr val="000066"/>
                  </a:solidFill>
                </a:endParaRPr>
              </a:p>
            </p:txBody>
          </p:sp>
        </p:grpSp>
        <p:grpSp>
          <p:nvGrpSpPr>
            <p:cNvPr id="10" name="Group 100"/>
            <p:cNvGrpSpPr>
              <a:grpSpLocks/>
            </p:cNvGrpSpPr>
            <p:nvPr/>
          </p:nvGrpSpPr>
          <p:grpSpPr bwMode="auto">
            <a:xfrm>
              <a:off x="5562603" y="2819400"/>
              <a:ext cx="820738" cy="812800"/>
              <a:chOff x="3504" y="1776"/>
              <a:chExt cx="517" cy="512"/>
            </a:xfrm>
          </p:grpSpPr>
          <p:sp>
            <p:nvSpPr>
              <p:cNvPr id="8237" name="Text Box 101"/>
              <p:cNvSpPr txBox="1">
                <a:spLocks noChangeArrowheads="1"/>
              </p:cNvSpPr>
              <p:nvPr/>
            </p:nvSpPr>
            <p:spPr bwMode="auto">
              <a:xfrm>
                <a:off x="3504" y="1776"/>
                <a:ext cx="517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 dirty="0" smtClean="0">
                    <a:solidFill>
                      <a:srgbClr val="000066"/>
                    </a:solidFill>
                  </a:rPr>
                  <a:t>20</a:t>
                </a:r>
                <a:endParaRPr lang="ru-RU" b="1" dirty="0">
                  <a:solidFill>
                    <a:srgbClr val="000066"/>
                  </a:solidFill>
                </a:endParaRPr>
              </a:p>
            </p:txBody>
          </p:sp>
          <p:sp>
            <p:nvSpPr>
              <p:cNvPr id="8238" name="Text Box 102"/>
              <p:cNvSpPr txBox="1">
                <a:spLocks noChangeArrowheads="1"/>
              </p:cNvSpPr>
              <p:nvPr/>
            </p:nvSpPr>
            <p:spPr bwMode="auto">
              <a:xfrm>
                <a:off x="3529" y="2000"/>
                <a:ext cx="46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80</a:t>
                </a:r>
              </a:p>
            </p:txBody>
          </p:sp>
          <p:sp>
            <p:nvSpPr>
              <p:cNvPr id="8239" name="Line 103"/>
              <p:cNvSpPr>
                <a:spLocks noChangeShapeType="1"/>
              </p:cNvSpPr>
              <p:nvPr/>
            </p:nvSpPr>
            <p:spPr bwMode="auto">
              <a:xfrm>
                <a:off x="3619" y="2043"/>
                <a:ext cx="352" cy="0"/>
              </a:xfrm>
              <a:prstGeom prst="line">
                <a:avLst/>
              </a:prstGeom>
              <a:noFill/>
              <a:ln w="28575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" name="Group 104"/>
            <p:cNvGrpSpPr>
              <a:grpSpLocks/>
            </p:cNvGrpSpPr>
            <p:nvPr/>
          </p:nvGrpSpPr>
          <p:grpSpPr bwMode="auto">
            <a:xfrm>
              <a:off x="5106996" y="3243286"/>
              <a:ext cx="428626" cy="142876"/>
              <a:chOff x="2353" y="2091"/>
              <a:chExt cx="270" cy="90"/>
            </a:xfrm>
          </p:grpSpPr>
          <p:sp>
            <p:nvSpPr>
              <p:cNvPr id="8235" name="Line 105"/>
              <p:cNvSpPr>
                <a:spLocks noChangeShapeType="1"/>
              </p:cNvSpPr>
              <p:nvPr/>
            </p:nvSpPr>
            <p:spPr bwMode="auto">
              <a:xfrm flipV="1">
                <a:off x="2354" y="2091"/>
                <a:ext cx="269" cy="0"/>
              </a:xfrm>
              <a:prstGeom prst="line">
                <a:avLst/>
              </a:prstGeom>
              <a:noFill/>
              <a:ln w="28575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36" name="Line 106"/>
              <p:cNvSpPr>
                <a:spLocks noChangeShapeType="1"/>
              </p:cNvSpPr>
              <p:nvPr/>
            </p:nvSpPr>
            <p:spPr bwMode="auto">
              <a:xfrm rot="16200000">
                <a:off x="2487" y="2047"/>
                <a:ext cx="0" cy="268"/>
              </a:xfrm>
              <a:prstGeom prst="line">
                <a:avLst/>
              </a:prstGeom>
              <a:noFill/>
              <a:ln w="28575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8207" name="Text Box 107"/>
          <p:cNvSpPr txBox="1">
            <a:spLocks noChangeArrowheads="1"/>
          </p:cNvSpPr>
          <p:nvPr/>
        </p:nvSpPr>
        <p:spPr bwMode="auto">
          <a:xfrm>
            <a:off x="0" y="0"/>
            <a:ext cx="9144000" cy="579438"/>
          </a:xfrm>
          <a:prstGeom prst="rect">
            <a:avLst/>
          </a:prstGeom>
          <a:solidFill>
            <a:srgbClr val="AEA582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10000"/>
              </a:spcBef>
            </a:pPr>
            <a:r>
              <a:rPr lang="ru-RU" sz="3200" b="1">
                <a:solidFill>
                  <a:schemeClr val="bg1"/>
                </a:solidFill>
              </a:rPr>
              <a:t>Расшифруйте название усадьбы</a:t>
            </a:r>
            <a:r>
              <a:rPr lang="ru-RU" sz="3200" b="1">
                <a:solidFill>
                  <a:schemeClr val="bg1"/>
                </a:solidFill>
                <a:cs typeface="Times New Roman" pitchFamily="18" charset="0"/>
              </a:rPr>
              <a:t> </a:t>
            </a:r>
          </a:p>
        </p:txBody>
      </p:sp>
      <p:grpSp>
        <p:nvGrpSpPr>
          <p:cNvPr id="12" name="Группа 61"/>
          <p:cNvGrpSpPr>
            <a:grpSpLocks/>
          </p:cNvGrpSpPr>
          <p:nvPr/>
        </p:nvGrpSpPr>
        <p:grpSpPr bwMode="auto">
          <a:xfrm>
            <a:off x="214313" y="4857750"/>
            <a:ext cx="8782050" cy="2000250"/>
            <a:chOff x="214282" y="4857760"/>
            <a:chExt cx="8782104" cy="2000255"/>
          </a:xfrm>
        </p:grpSpPr>
        <p:grpSp>
          <p:nvGrpSpPr>
            <p:cNvPr id="13" name="Group 32"/>
            <p:cNvGrpSpPr>
              <a:grpSpLocks/>
            </p:cNvGrpSpPr>
            <p:nvPr/>
          </p:nvGrpSpPr>
          <p:grpSpPr bwMode="auto">
            <a:xfrm>
              <a:off x="5143500" y="5715001"/>
              <a:ext cx="1066800" cy="1143000"/>
              <a:chOff x="2664" y="1735"/>
              <a:chExt cx="672" cy="720"/>
            </a:xfrm>
          </p:grpSpPr>
          <p:sp>
            <p:nvSpPr>
              <p:cNvPr id="8227" name="AutoShape 33"/>
              <p:cNvSpPr>
                <a:spLocks noChangeArrowheads="1"/>
              </p:cNvSpPr>
              <p:nvPr/>
            </p:nvSpPr>
            <p:spPr bwMode="auto">
              <a:xfrm>
                <a:off x="2664" y="1735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1" name="Text Box 34"/>
              <p:cNvSpPr txBox="1">
                <a:spLocks noChangeArrowheads="1"/>
              </p:cNvSpPr>
              <p:nvPr/>
            </p:nvSpPr>
            <p:spPr bwMode="auto">
              <a:xfrm>
                <a:off x="2832" y="1824"/>
                <a:ext cx="384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ru-RU" sz="3600" b="1" dirty="0" err="1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rPr>
                  <a:t>щ</a:t>
                </a:r>
                <a:endParaRPr lang="ru-RU" sz="36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</a:endParaRPr>
              </a:p>
            </p:txBody>
          </p:sp>
        </p:grpSp>
        <p:grpSp>
          <p:nvGrpSpPr>
            <p:cNvPr id="14" name="Group 38"/>
            <p:cNvGrpSpPr>
              <a:grpSpLocks/>
            </p:cNvGrpSpPr>
            <p:nvPr/>
          </p:nvGrpSpPr>
          <p:grpSpPr bwMode="auto">
            <a:xfrm>
              <a:off x="3929058" y="5715000"/>
              <a:ext cx="1066800" cy="1143000"/>
              <a:chOff x="2640" y="1872"/>
              <a:chExt cx="672" cy="720"/>
            </a:xfrm>
          </p:grpSpPr>
          <p:sp>
            <p:nvSpPr>
              <p:cNvPr id="8225" name="AutoShape 39"/>
              <p:cNvSpPr>
                <a:spLocks noChangeArrowheads="1"/>
              </p:cNvSpPr>
              <p:nvPr/>
            </p:nvSpPr>
            <p:spPr bwMode="auto">
              <a:xfrm>
                <a:off x="2640" y="1872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7" name="Text Box 40"/>
              <p:cNvSpPr txBox="1">
                <a:spLocks noChangeArrowheads="1"/>
              </p:cNvSpPr>
              <p:nvPr/>
            </p:nvSpPr>
            <p:spPr bwMode="auto">
              <a:xfrm>
                <a:off x="2832" y="2016"/>
                <a:ext cx="288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rPr>
                  <a:t>и</a:t>
                </a:r>
              </a:p>
            </p:txBody>
          </p:sp>
        </p:grpSp>
        <p:grpSp>
          <p:nvGrpSpPr>
            <p:cNvPr id="15" name="Group 47"/>
            <p:cNvGrpSpPr>
              <a:grpSpLocks/>
            </p:cNvGrpSpPr>
            <p:nvPr/>
          </p:nvGrpSpPr>
          <p:grpSpPr bwMode="auto">
            <a:xfrm>
              <a:off x="714353" y="5715015"/>
              <a:ext cx="1185863" cy="1143000"/>
              <a:chOff x="1893" y="2154"/>
              <a:chExt cx="747" cy="720"/>
            </a:xfrm>
          </p:grpSpPr>
          <p:sp>
            <p:nvSpPr>
              <p:cNvPr id="8221" name="AutoShape 48"/>
              <p:cNvSpPr>
                <a:spLocks noChangeArrowheads="1"/>
              </p:cNvSpPr>
              <p:nvPr/>
            </p:nvSpPr>
            <p:spPr bwMode="auto">
              <a:xfrm>
                <a:off x="1893" y="2154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6" name="Group 49"/>
              <p:cNvGrpSpPr>
                <a:grpSpLocks/>
              </p:cNvGrpSpPr>
              <p:nvPr/>
            </p:nvGrpSpPr>
            <p:grpSpPr bwMode="auto">
              <a:xfrm>
                <a:off x="2028" y="2208"/>
                <a:ext cx="612" cy="443"/>
                <a:chOff x="2028" y="2208"/>
                <a:chExt cx="612" cy="443"/>
              </a:xfrm>
            </p:grpSpPr>
            <p:sp>
              <p:nvSpPr>
                <p:cNvPr id="8223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2448" y="2208"/>
                  <a:ext cx="192" cy="4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endParaRPr lang="ru-RU" sz="3600">
                    <a:solidFill>
                      <a:schemeClr val="bg2"/>
                    </a:solidFill>
                    <a:latin typeface="Tahoma" pitchFamily="34" charset="0"/>
                  </a:endParaRPr>
                </a:p>
              </p:txBody>
            </p:sp>
            <p:sp>
              <p:nvSpPr>
                <p:cNvPr id="83" name="Text Box 51"/>
                <p:cNvSpPr txBox="1">
                  <a:spLocks noChangeArrowheads="1"/>
                </p:cNvSpPr>
                <p:nvPr/>
              </p:nvSpPr>
              <p:spPr bwMode="auto">
                <a:xfrm>
                  <a:off x="2028" y="2244"/>
                  <a:ext cx="405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ru-RU" sz="3600" b="1" dirty="0" err="1">
                      <a:solidFill>
                        <a:schemeClr val="accent6">
                          <a:lumMod val="50000"/>
                        </a:schemeClr>
                      </a:solidFill>
                      <a:latin typeface="Tahoma" pitchFamily="34" charset="0"/>
                    </a:rPr>
                    <a:t>н</a:t>
                  </a:r>
                  <a:endPara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endParaRPr>
                </a:p>
              </p:txBody>
            </p:sp>
          </p:grpSp>
        </p:grpSp>
        <p:grpSp>
          <p:nvGrpSpPr>
            <p:cNvPr id="17" name="Group 56"/>
            <p:cNvGrpSpPr>
              <a:grpSpLocks/>
            </p:cNvGrpSpPr>
            <p:nvPr/>
          </p:nvGrpSpPr>
          <p:grpSpPr bwMode="auto">
            <a:xfrm>
              <a:off x="214282" y="4857760"/>
              <a:ext cx="1143000" cy="1284288"/>
              <a:chOff x="251" y="3518"/>
              <a:chExt cx="672" cy="720"/>
            </a:xfrm>
          </p:grpSpPr>
          <p:sp>
            <p:nvSpPr>
              <p:cNvPr id="8219" name="AutoShape 57"/>
              <p:cNvSpPr>
                <a:spLocks noChangeArrowheads="1"/>
              </p:cNvSpPr>
              <p:nvPr/>
            </p:nvSpPr>
            <p:spPr bwMode="auto">
              <a:xfrm>
                <a:off x="251" y="3518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7" name="Text Box 58"/>
              <p:cNvSpPr txBox="1">
                <a:spLocks noChangeArrowheads="1"/>
              </p:cNvSpPr>
              <p:nvPr/>
            </p:nvSpPr>
            <p:spPr bwMode="auto">
              <a:xfrm>
                <a:off x="503" y="3718"/>
                <a:ext cx="192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rPr>
                  <a:t>К</a:t>
                </a:r>
              </a:p>
            </p:txBody>
          </p:sp>
        </p:grpSp>
        <p:grpSp>
          <p:nvGrpSpPr>
            <p:cNvPr id="18" name="Group 47"/>
            <p:cNvGrpSpPr>
              <a:grpSpLocks/>
            </p:cNvGrpSpPr>
            <p:nvPr/>
          </p:nvGrpSpPr>
          <p:grpSpPr bwMode="auto">
            <a:xfrm>
              <a:off x="1714500" y="5715001"/>
              <a:ext cx="1104900" cy="1143000"/>
              <a:chOff x="1944" y="1975"/>
              <a:chExt cx="696" cy="720"/>
            </a:xfrm>
          </p:grpSpPr>
          <p:sp>
            <p:nvSpPr>
              <p:cNvPr id="8215" name="AutoShape 48"/>
              <p:cNvSpPr>
                <a:spLocks noChangeArrowheads="1"/>
              </p:cNvSpPr>
              <p:nvPr/>
            </p:nvSpPr>
            <p:spPr bwMode="auto">
              <a:xfrm>
                <a:off x="1944" y="1975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9" name="Group 49"/>
              <p:cNvGrpSpPr>
                <a:grpSpLocks/>
              </p:cNvGrpSpPr>
              <p:nvPr/>
            </p:nvGrpSpPr>
            <p:grpSpPr bwMode="auto">
              <a:xfrm>
                <a:off x="2079" y="2065"/>
                <a:ext cx="561" cy="547"/>
                <a:chOff x="2079" y="2065"/>
                <a:chExt cx="561" cy="547"/>
              </a:xfrm>
            </p:grpSpPr>
            <p:sp>
              <p:nvSpPr>
                <p:cNvPr id="8217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2448" y="2208"/>
                  <a:ext cx="192" cy="4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endParaRPr lang="ru-RU" sz="3600">
                    <a:solidFill>
                      <a:schemeClr val="bg2"/>
                    </a:solidFill>
                    <a:latin typeface="Tahoma" pitchFamily="34" charset="0"/>
                  </a:endParaRPr>
                </a:p>
              </p:txBody>
            </p:sp>
            <p:sp>
              <p:nvSpPr>
                <p:cNvPr id="75" name="Text Box 51"/>
                <p:cNvSpPr txBox="1">
                  <a:spLocks noChangeArrowheads="1"/>
                </p:cNvSpPr>
                <p:nvPr/>
              </p:nvSpPr>
              <p:spPr bwMode="auto">
                <a:xfrm>
                  <a:off x="2079" y="2065"/>
                  <a:ext cx="336" cy="4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ru-RU" sz="3600" b="1" dirty="0" err="1">
                      <a:solidFill>
                        <a:schemeClr val="accent6">
                          <a:lumMod val="50000"/>
                        </a:schemeClr>
                      </a:solidFill>
                      <a:latin typeface="Tahoma" pitchFamily="34" charset="0"/>
                    </a:rPr>
                    <a:t>я</a:t>
                  </a:r>
                  <a:endPara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endParaRPr>
                </a:p>
              </p:txBody>
            </p:sp>
          </p:grpSp>
        </p:grpSp>
        <p:sp>
          <p:nvSpPr>
            <p:cNvPr id="71" name="AutoShape 53"/>
            <p:cNvSpPr>
              <a:spLocks noChangeArrowheads="1"/>
            </p:cNvSpPr>
            <p:nvPr/>
          </p:nvSpPr>
          <p:spPr bwMode="auto">
            <a:xfrm>
              <a:off x="7929579" y="5000635"/>
              <a:ext cx="1066807" cy="1143003"/>
            </a:xfrm>
            <a:prstGeom prst="irregularSeal1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CCECFF"/>
                </a:gs>
              </a:gsLst>
              <a:path path="shape">
                <a:fillToRect l="50000" t="50000" r="50000" b="50000"/>
              </a:path>
            </a:gradFill>
            <a:ln w="6350">
              <a:solidFill>
                <a:srgbClr val="CCEC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sz="36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</a:rPr>
                <a:t>о</a:t>
              </a: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Oval 10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14563" y="642938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0" name="Oval 10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14313" y="285750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1" name="Oval 10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001000" y="71438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2" name="Oval 10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643813" y="3143250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3" name="Text Box 29"/>
          <p:cNvSpPr txBox="1">
            <a:spLocks noChangeArrowheads="1"/>
          </p:cNvSpPr>
          <p:nvPr/>
        </p:nvSpPr>
        <p:spPr bwMode="auto">
          <a:xfrm>
            <a:off x="2438400" y="6019800"/>
            <a:ext cx="30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3600">
              <a:solidFill>
                <a:schemeClr val="bg2"/>
              </a:solidFill>
              <a:latin typeface="Tahoma" pitchFamily="34" charset="0"/>
            </a:endParaRPr>
          </a:p>
        </p:txBody>
      </p:sp>
      <p:sp>
        <p:nvSpPr>
          <p:cNvPr id="9224" name="Text Box 30"/>
          <p:cNvSpPr txBox="1">
            <a:spLocks noChangeArrowheads="1"/>
          </p:cNvSpPr>
          <p:nvPr/>
        </p:nvSpPr>
        <p:spPr bwMode="auto">
          <a:xfrm>
            <a:off x="2743200" y="6216650"/>
            <a:ext cx="30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3600">
              <a:solidFill>
                <a:schemeClr val="bg2"/>
              </a:solidFill>
              <a:latin typeface="Tahoma" pitchFamily="34" charset="0"/>
            </a:endParaRPr>
          </a:p>
        </p:txBody>
      </p:sp>
      <p:grpSp>
        <p:nvGrpSpPr>
          <p:cNvPr id="2" name="Group 74"/>
          <p:cNvGrpSpPr>
            <a:grpSpLocks/>
          </p:cNvGrpSpPr>
          <p:nvPr/>
        </p:nvGrpSpPr>
        <p:grpSpPr bwMode="auto">
          <a:xfrm>
            <a:off x="285750" y="714375"/>
            <a:ext cx="812800" cy="812800"/>
            <a:chOff x="3186" y="685"/>
            <a:chExt cx="512" cy="512"/>
          </a:xfrm>
        </p:grpSpPr>
        <p:sp>
          <p:nvSpPr>
            <p:cNvPr id="9279" name="Text Box 75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36</a:t>
              </a:r>
            </a:p>
          </p:txBody>
        </p:sp>
        <p:sp>
          <p:nvSpPr>
            <p:cNvPr id="9280" name="Text Box 76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67</a:t>
              </a:r>
            </a:p>
          </p:txBody>
        </p:sp>
        <p:sp>
          <p:nvSpPr>
            <p:cNvPr id="9281" name="Line 77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80"/>
          <p:cNvGrpSpPr>
            <a:grpSpLocks/>
          </p:cNvGrpSpPr>
          <p:nvPr/>
        </p:nvGrpSpPr>
        <p:grpSpPr bwMode="auto">
          <a:xfrm>
            <a:off x="8001000" y="571500"/>
            <a:ext cx="812800" cy="812800"/>
            <a:chOff x="3186" y="685"/>
            <a:chExt cx="512" cy="512"/>
          </a:xfrm>
        </p:grpSpPr>
        <p:sp>
          <p:nvSpPr>
            <p:cNvPr id="9276" name="Text Box 81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24</a:t>
              </a:r>
            </a:p>
          </p:txBody>
        </p:sp>
        <p:sp>
          <p:nvSpPr>
            <p:cNvPr id="9277" name="Text Box 82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67</a:t>
              </a:r>
            </a:p>
          </p:txBody>
        </p:sp>
        <p:sp>
          <p:nvSpPr>
            <p:cNvPr id="9278" name="Line 83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86"/>
          <p:cNvGrpSpPr>
            <a:grpSpLocks/>
          </p:cNvGrpSpPr>
          <p:nvPr/>
        </p:nvGrpSpPr>
        <p:grpSpPr bwMode="auto">
          <a:xfrm>
            <a:off x="7715250" y="3571875"/>
            <a:ext cx="812800" cy="812800"/>
            <a:chOff x="3186" y="685"/>
            <a:chExt cx="512" cy="512"/>
          </a:xfrm>
        </p:grpSpPr>
        <p:sp>
          <p:nvSpPr>
            <p:cNvPr id="9273" name="Text Box 87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 dirty="0" smtClean="0">
                  <a:solidFill>
                    <a:schemeClr val="bg1"/>
                  </a:solidFill>
                </a:rPr>
                <a:t>26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9274" name="Text Box 88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67</a:t>
              </a:r>
            </a:p>
          </p:txBody>
        </p:sp>
        <p:sp>
          <p:nvSpPr>
            <p:cNvPr id="9275" name="Line 89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92"/>
          <p:cNvGrpSpPr>
            <a:grpSpLocks/>
          </p:cNvGrpSpPr>
          <p:nvPr/>
        </p:nvGrpSpPr>
        <p:grpSpPr bwMode="auto">
          <a:xfrm>
            <a:off x="2286000" y="1071563"/>
            <a:ext cx="812800" cy="812800"/>
            <a:chOff x="3186" y="685"/>
            <a:chExt cx="512" cy="512"/>
          </a:xfrm>
        </p:grpSpPr>
        <p:sp>
          <p:nvSpPr>
            <p:cNvPr id="9270" name="Text Box 93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 dirty="0" smtClean="0">
                  <a:solidFill>
                    <a:schemeClr val="bg1"/>
                  </a:solidFill>
                </a:rPr>
                <a:t>34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9271" name="Text Box 94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67</a:t>
              </a:r>
            </a:p>
          </p:txBody>
        </p:sp>
        <p:sp>
          <p:nvSpPr>
            <p:cNvPr id="9272" name="Line 95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Группа 61"/>
          <p:cNvGrpSpPr>
            <a:grpSpLocks/>
          </p:cNvGrpSpPr>
          <p:nvPr/>
        </p:nvGrpSpPr>
        <p:grpSpPr bwMode="auto">
          <a:xfrm>
            <a:off x="3357563" y="714375"/>
            <a:ext cx="3305175" cy="965200"/>
            <a:chOff x="2133600" y="2743200"/>
            <a:chExt cx="4886325" cy="965200"/>
          </a:xfrm>
        </p:grpSpPr>
        <p:sp>
          <p:nvSpPr>
            <p:cNvPr id="9255" name="AutoShape 59"/>
            <p:cNvSpPr>
              <a:spLocks noChangeArrowheads="1"/>
            </p:cNvSpPr>
            <p:nvPr/>
          </p:nvSpPr>
          <p:spPr bwMode="auto">
            <a:xfrm>
              <a:off x="2133600" y="2743200"/>
              <a:ext cx="4886325" cy="965200"/>
            </a:xfrm>
            <a:prstGeom prst="roundRect">
              <a:avLst>
                <a:gd name="adj" fmla="val 16667"/>
              </a:avLst>
            </a:prstGeom>
            <a:solidFill>
              <a:srgbClr val="F6F5F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7" name="Group 60"/>
            <p:cNvGrpSpPr>
              <a:grpSpLocks/>
            </p:cNvGrpSpPr>
            <p:nvPr/>
          </p:nvGrpSpPr>
          <p:grpSpPr bwMode="auto">
            <a:xfrm>
              <a:off x="2819401" y="3100388"/>
              <a:ext cx="1350963" cy="444500"/>
              <a:chOff x="1776" y="1953"/>
              <a:chExt cx="851" cy="280"/>
            </a:xfrm>
          </p:grpSpPr>
          <p:sp>
            <p:nvSpPr>
              <p:cNvPr id="9267" name="Text Box 61"/>
              <p:cNvSpPr txBox="1">
                <a:spLocks noChangeArrowheads="1"/>
              </p:cNvSpPr>
              <p:nvPr/>
            </p:nvSpPr>
            <p:spPr bwMode="auto">
              <a:xfrm>
                <a:off x="1776" y="1953"/>
                <a:ext cx="512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 dirty="0" smtClean="0"/>
                  <a:t>Х</a:t>
                </a:r>
                <a:endParaRPr lang="ru-RU" b="1" dirty="0"/>
              </a:p>
            </p:txBody>
          </p:sp>
          <p:sp>
            <p:nvSpPr>
              <p:cNvPr id="9268" name="Text Box 62"/>
              <p:cNvSpPr txBox="1">
                <a:spLocks noChangeArrowheads="1"/>
              </p:cNvSpPr>
              <p:nvPr/>
            </p:nvSpPr>
            <p:spPr bwMode="auto">
              <a:xfrm>
                <a:off x="1801" y="2000"/>
                <a:ext cx="461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endParaRPr lang="ru-RU" b="1" dirty="0">
                  <a:solidFill>
                    <a:srgbClr val="000066"/>
                  </a:solidFill>
                </a:endParaRPr>
              </a:p>
            </p:txBody>
          </p:sp>
          <p:sp>
            <p:nvSpPr>
              <p:cNvPr id="9269" name="Line 63"/>
              <p:cNvSpPr>
                <a:spLocks noChangeShapeType="1"/>
              </p:cNvSpPr>
              <p:nvPr/>
            </p:nvSpPr>
            <p:spPr bwMode="auto">
              <a:xfrm>
                <a:off x="2275" y="2043"/>
                <a:ext cx="352" cy="0"/>
              </a:xfrm>
              <a:prstGeom prst="line">
                <a:avLst/>
              </a:prstGeom>
              <a:noFill/>
              <a:ln w="28575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" name="Group 67"/>
            <p:cNvGrpSpPr>
              <a:grpSpLocks/>
            </p:cNvGrpSpPr>
            <p:nvPr/>
          </p:nvGrpSpPr>
          <p:grpSpPr bwMode="auto">
            <a:xfrm>
              <a:off x="4191000" y="2819400"/>
              <a:ext cx="812800" cy="812800"/>
              <a:chOff x="2640" y="1776"/>
              <a:chExt cx="512" cy="512"/>
            </a:xfrm>
          </p:grpSpPr>
          <p:sp>
            <p:nvSpPr>
              <p:cNvPr id="9264" name="Text Box 68"/>
              <p:cNvSpPr txBox="1">
                <a:spLocks noChangeArrowheads="1"/>
              </p:cNvSpPr>
              <p:nvPr/>
            </p:nvSpPr>
            <p:spPr bwMode="auto">
              <a:xfrm>
                <a:off x="2640" y="1776"/>
                <a:ext cx="51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12</a:t>
                </a:r>
              </a:p>
            </p:txBody>
          </p:sp>
          <p:sp>
            <p:nvSpPr>
              <p:cNvPr id="9265" name="Text Box 69"/>
              <p:cNvSpPr txBox="1">
                <a:spLocks noChangeArrowheads="1"/>
              </p:cNvSpPr>
              <p:nvPr/>
            </p:nvSpPr>
            <p:spPr bwMode="auto">
              <a:xfrm>
                <a:off x="2665" y="2000"/>
                <a:ext cx="46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67</a:t>
                </a:r>
              </a:p>
            </p:txBody>
          </p:sp>
          <p:sp>
            <p:nvSpPr>
              <p:cNvPr id="9266" name="Line 70"/>
              <p:cNvSpPr>
                <a:spLocks noChangeShapeType="1"/>
              </p:cNvSpPr>
              <p:nvPr/>
            </p:nvSpPr>
            <p:spPr bwMode="auto">
              <a:xfrm>
                <a:off x="2722" y="2052"/>
                <a:ext cx="352" cy="0"/>
              </a:xfrm>
              <a:prstGeom prst="line">
                <a:avLst/>
              </a:prstGeom>
              <a:noFill/>
              <a:ln w="28575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258" name="Line 96"/>
            <p:cNvSpPr>
              <a:spLocks noChangeShapeType="1"/>
            </p:cNvSpPr>
            <p:nvPr/>
          </p:nvSpPr>
          <p:spPr bwMode="auto">
            <a:xfrm>
              <a:off x="5105400" y="3276600"/>
              <a:ext cx="330200" cy="0"/>
            </a:xfrm>
            <a:prstGeom prst="line">
              <a:avLst/>
            </a:prstGeom>
            <a:noFill/>
            <a:ln w="28575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" name="Group 97"/>
            <p:cNvGrpSpPr>
              <a:grpSpLocks/>
            </p:cNvGrpSpPr>
            <p:nvPr/>
          </p:nvGrpSpPr>
          <p:grpSpPr bwMode="auto">
            <a:xfrm>
              <a:off x="5562600" y="2819400"/>
              <a:ext cx="812800" cy="812800"/>
              <a:chOff x="3504" y="1776"/>
              <a:chExt cx="512" cy="512"/>
            </a:xfrm>
          </p:grpSpPr>
          <p:sp>
            <p:nvSpPr>
              <p:cNvPr id="9261" name="Text Box 98"/>
              <p:cNvSpPr txBox="1">
                <a:spLocks noChangeArrowheads="1"/>
              </p:cNvSpPr>
              <p:nvPr/>
            </p:nvSpPr>
            <p:spPr bwMode="auto">
              <a:xfrm>
                <a:off x="3504" y="1776"/>
                <a:ext cx="51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22</a:t>
                </a:r>
              </a:p>
            </p:txBody>
          </p:sp>
          <p:sp>
            <p:nvSpPr>
              <p:cNvPr id="9262" name="Text Box 99"/>
              <p:cNvSpPr txBox="1">
                <a:spLocks noChangeArrowheads="1"/>
              </p:cNvSpPr>
              <p:nvPr/>
            </p:nvSpPr>
            <p:spPr bwMode="auto">
              <a:xfrm>
                <a:off x="3529" y="2000"/>
                <a:ext cx="46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67</a:t>
                </a:r>
              </a:p>
            </p:txBody>
          </p:sp>
          <p:sp>
            <p:nvSpPr>
              <p:cNvPr id="9263" name="Line 100"/>
              <p:cNvSpPr>
                <a:spLocks noChangeShapeType="1"/>
              </p:cNvSpPr>
              <p:nvPr/>
            </p:nvSpPr>
            <p:spPr bwMode="auto">
              <a:xfrm>
                <a:off x="3586" y="2052"/>
                <a:ext cx="352" cy="0"/>
              </a:xfrm>
              <a:prstGeom prst="line">
                <a:avLst/>
              </a:prstGeom>
              <a:noFill/>
              <a:ln w="28575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260" name="Line 101"/>
            <p:cNvSpPr>
              <a:spLocks noChangeShapeType="1"/>
            </p:cNvSpPr>
            <p:nvPr/>
          </p:nvSpPr>
          <p:spPr bwMode="auto">
            <a:xfrm>
              <a:off x="5090749" y="3386123"/>
              <a:ext cx="330201" cy="0"/>
            </a:xfrm>
            <a:prstGeom prst="line">
              <a:avLst/>
            </a:prstGeom>
            <a:noFill/>
            <a:ln w="28575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230" name="Text Box 102"/>
          <p:cNvSpPr txBox="1">
            <a:spLocks noChangeArrowheads="1"/>
          </p:cNvSpPr>
          <p:nvPr/>
        </p:nvSpPr>
        <p:spPr bwMode="auto">
          <a:xfrm>
            <a:off x="0" y="0"/>
            <a:ext cx="9144000" cy="579438"/>
          </a:xfrm>
          <a:prstGeom prst="rect">
            <a:avLst/>
          </a:prstGeom>
          <a:solidFill>
            <a:srgbClr val="AEA582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10000"/>
              </a:spcBef>
            </a:pPr>
            <a:r>
              <a:rPr lang="ru-RU" sz="3200" b="1">
                <a:solidFill>
                  <a:schemeClr val="bg1"/>
                </a:solidFill>
              </a:rPr>
              <a:t>Расшифруйте название усадьбы</a:t>
            </a:r>
            <a:r>
              <a:rPr lang="ru-RU" sz="3200" b="1">
                <a:solidFill>
                  <a:schemeClr val="bg1"/>
                </a:solidFill>
                <a:cs typeface="Times New Roman" pitchFamily="18" charset="0"/>
              </a:rPr>
              <a:t> </a:t>
            </a:r>
          </a:p>
        </p:txBody>
      </p:sp>
      <p:grpSp>
        <p:nvGrpSpPr>
          <p:cNvPr id="10" name="Группа 62"/>
          <p:cNvGrpSpPr>
            <a:grpSpLocks/>
          </p:cNvGrpSpPr>
          <p:nvPr/>
        </p:nvGrpSpPr>
        <p:grpSpPr bwMode="auto">
          <a:xfrm>
            <a:off x="214313" y="4857750"/>
            <a:ext cx="8782050" cy="2000250"/>
            <a:chOff x="214282" y="4857760"/>
            <a:chExt cx="8782104" cy="2000255"/>
          </a:xfrm>
        </p:grpSpPr>
        <p:grpSp>
          <p:nvGrpSpPr>
            <p:cNvPr id="11" name="Group 32"/>
            <p:cNvGrpSpPr>
              <a:grpSpLocks/>
            </p:cNvGrpSpPr>
            <p:nvPr/>
          </p:nvGrpSpPr>
          <p:grpSpPr bwMode="auto">
            <a:xfrm>
              <a:off x="5143500" y="5715001"/>
              <a:ext cx="1066800" cy="1143000"/>
              <a:chOff x="2664" y="1735"/>
              <a:chExt cx="672" cy="720"/>
            </a:xfrm>
          </p:grpSpPr>
          <p:sp>
            <p:nvSpPr>
              <p:cNvPr id="9253" name="AutoShape 33"/>
              <p:cNvSpPr>
                <a:spLocks noChangeArrowheads="1"/>
              </p:cNvSpPr>
              <p:nvPr/>
            </p:nvSpPr>
            <p:spPr bwMode="auto">
              <a:xfrm>
                <a:off x="2664" y="1735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2" name="Text Box 34"/>
              <p:cNvSpPr txBox="1">
                <a:spLocks noChangeArrowheads="1"/>
              </p:cNvSpPr>
              <p:nvPr/>
            </p:nvSpPr>
            <p:spPr bwMode="auto">
              <a:xfrm>
                <a:off x="2832" y="1824"/>
                <a:ext cx="384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ru-RU" sz="3600" b="1" dirty="0" err="1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rPr>
                  <a:t>щ</a:t>
                </a:r>
                <a:endParaRPr lang="ru-RU" sz="36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</a:endParaRPr>
              </a:p>
            </p:txBody>
          </p:sp>
        </p:grpSp>
        <p:grpSp>
          <p:nvGrpSpPr>
            <p:cNvPr id="12" name="Group 38"/>
            <p:cNvGrpSpPr>
              <a:grpSpLocks/>
            </p:cNvGrpSpPr>
            <p:nvPr/>
          </p:nvGrpSpPr>
          <p:grpSpPr bwMode="auto">
            <a:xfrm>
              <a:off x="3929058" y="5715000"/>
              <a:ext cx="1066800" cy="1143000"/>
              <a:chOff x="2640" y="1872"/>
              <a:chExt cx="672" cy="720"/>
            </a:xfrm>
          </p:grpSpPr>
          <p:sp>
            <p:nvSpPr>
              <p:cNvPr id="9251" name="AutoShape 39"/>
              <p:cNvSpPr>
                <a:spLocks noChangeArrowheads="1"/>
              </p:cNvSpPr>
              <p:nvPr/>
            </p:nvSpPr>
            <p:spPr bwMode="auto">
              <a:xfrm>
                <a:off x="2640" y="1872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8" name="Text Box 40"/>
              <p:cNvSpPr txBox="1">
                <a:spLocks noChangeArrowheads="1"/>
              </p:cNvSpPr>
              <p:nvPr/>
            </p:nvSpPr>
            <p:spPr bwMode="auto">
              <a:xfrm>
                <a:off x="2832" y="2016"/>
                <a:ext cx="288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rPr>
                  <a:t>и</a:t>
                </a:r>
              </a:p>
            </p:txBody>
          </p:sp>
        </p:grpSp>
        <p:grpSp>
          <p:nvGrpSpPr>
            <p:cNvPr id="13" name="Group 44"/>
            <p:cNvGrpSpPr>
              <a:grpSpLocks/>
            </p:cNvGrpSpPr>
            <p:nvPr/>
          </p:nvGrpSpPr>
          <p:grpSpPr bwMode="auto">
            <a:xfrm>
              <a:off x="6143625" y="5715001"/>
              <a:ext cx="1066800" cy="1143000"/>
              <a:chOff x="2526" y="1735"/>
              <a:chExt cx="672" cy="720"/>
            </a:xfrm>
          </p:grpSpPr>
          <p:sp>
            <p:nvSpPr>
              <p:cNvPr id="9249" name="AutoShape 45"/>
              <p:cNvSpPr>
                <a:spLocks noChangeArrowheads="1"/>
              </p:cNvSpPr>
              <p:nvPr/>
            </p:nvSpPr>
            <p:spPr bwMode="auto">
              <a:xfrm>
                <a:off x="2526" y="1735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6" name="Text Box 46"/>
              <p:cNvSpPr txBox="1">
                <a:spLocks noChangeArrowheads="1"/>
              </p:cNvSpPr>
              <p:nvPr/>
            </p:nvSpPr>
            <p:spPr bwMode="auto">
              <a:xfrm>
                <a:off x="2736" y="1824"/>
                <a:ext cx="336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rPr>
                  <a:t>е</a:t>
                </a:r>
              </a:p>
            </p:txBody>
          </p:sp>
        </p:grpSp>
        <p:grpSp>
          <p:nvGrpSpPr>
            <p:cNvPr id="14" name="Group 47"/>
            <p:cNvGrpSpPr>
              <a:grpSpLocks/>
            </p:cNvGrpSpPr>
            <p:nvPr/>
          </p:nvGrpSpPr>
          <p:grpSpPr bwMode="auto">
            <a:xfrm>
              <a:off x="714353" y="5715015"/>
              <a:ext cx="1185863" cy="1143000"/>
              <a:chOff x="1893" y="2154"/>
              <a:chExt cx="747" cy="720"/>
            </a:xfrm>
          </p:grpSpPr>
          <p:sp>
            <p:nvSpPr>
              <p:cNvPr id="9245" name="AutoShape 48"/>
              <p:cNvSpPr>
                <a:spLocks noChangeArrowheads="1"/>
              </p:cNvSpPr>
              <p:nvPr/>
            </p:nvSpPr>
            <p:spPr bwMode="auto">
              <a:xfrm>
                <a:off x="1893" y="2154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5" name="Group 49"/>
              <p:cNvGrpSpPr>
                <a:grpSpLocks/>
              </p:cNvGrpSpPr>
              <p:nvPr/>
            </p:nvGrpSpPr>
            <p:grpSpPr bwMode="auto">
              <a:xfrm>
                <a:off x="2028" y="2208"/>
                <a:ext cx="612" cy="443"/>
                <a:chOff x="2028" y="2208"/>
                <a:chExt cx="612" cy="443"/>
              </a:xfrm>
            </p:grpSpPr>
            <p:sp>
              <p:nvSpPr>
                <p:cNvPr id="9247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2448" y="2208"/>
                  <a:ext cx="192" cy="4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endParaRPr lang="ru-RU" sz="3600">
                    <a:solidFill>
                      <a:schemeClr val="bg2"/>
                    </a:solidFill>
                    <a:latin typeface="Tahoma" pitchFamily="34" charset="0"/>
                  </a:endParaRPr>
                </a:p>
              </p:txBody>
            </p:sp>
            <p:sp>
              <p:nvSpPr>
                <p:cNvPr id="84" name="Text Box 51"/>
                <p:cNvSpPr txBox="1">
                  <a:spLocks noChangeArrowheads="1"/>
                </p:cNvSpPr>
                <p:nvPr/>
              </p:nvSpPr>
              <p:spPr bwMode="auto">
                <a:xfrm>
                  <a:off x="2028" y="2244"/>
                  <a:ext cx="405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ru-RU" sz="3600" b="1" dirty="0" err="1">
                      <a:solidFill>
                        <a:schemeClr val="accent6">
                          <a:lumMod val="50000"/>
                        </a:schemeClr>
                      </a:solidFill>
                      <a:latin typeface="Tahoma" pitchFamily="34" charset="0"/>
                    </a:rPr>
                    <a:t>н</a:t>
                  </a:r>
                  <a:endPara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endParaRPr>
                </a:p>
              </p:txBody>
            </p:sp>
          </p:grpSp>
        </p:grpSp>
        <p:grpSp>
          <p:nvGrpSpPr>
            <p:cNvPr id="16" name="Group 56"/>
            <p:cNvGrpSpPr>
              <a:grpSpLocks/>
            </p:cNvGrpSpPr>
            <p:nvPr/>
          </p:nvGrpSpPr>
          <p:grpSpPr bwMode="auto">
            <a:xfrm>
              <a:off x="214282" y="4857760"/>
              <a:ext cx="1143000" cy="1284288"/>
              <a:chOff x="251" y="3518"/>
              <a:chExt cx="672" cy="720"/>
            </a:xfrm>
          </p:grpSpPr>
          <p:sp>
            <p:nvSpPr>
              <p:cNvPr id="9243" name="AutoShape 57"/>
              <p:cNvSpPr>
                <a:spLocks noChangeArrowheads="1"/>
              </p:cNvSpPr>
              <p:nvPr/>
            </p:nvSpPr>
            <p:spPr bwMode="auto">
              <a:xfrm>
                <a:off x="251" y="3518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8" name="Text Box 58"/>
              <p:cNvSpPr txBox="1">
                <a:spLocks noChangeArrowheads="1"/>
              </p:cNvSpPr>
              <p:nvPr/>
            </p:nvSpPr>
            <p:spPr bwMode="auto">
              <a:xfrm>
                <a:off x="503" y="3718"/>
                <a:ext cx="192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rPr>
                  <a:t>К</a:t>
                </a:r>
              </a:p>
            </p:txBody>
          </p:sp>
        </p:grpSp>
        <p:grpSp>
          <p:nvGrpSpPr>
            <p:cNvPr id="17" name="Group 47"/>
            <p:cNvGrpSpPr>
              <a:grpSpLocks/>
            </p:cNvGrpSpPr>
            <p:nvPr/>
          </p:nvGrpSpPr>
          <p:grpSpPr bwMode="auto">
            <a:xfrm>
              <a:off x="1714500" y="5715001"/>
              <a:ext cx="1104900" cy="1143000"/>
              <a:chOff x="1944" y="1975"/>
              <a:chExt cx="696" cy="720"/>
            </a:xfrm>
          </p:grpSpPr>
          <p:sp>
            <p:nvSpPr>
              <p:cNvPr id="9239" name="AutoShape 48"/>
              <p:cNvSpPr>
                <a:spLocks noChangeArrowheads="1"/>
              </p:cNvSpPr>
              <p:nvPr/>
            </p:nvSpPr>
            <p:spPr bwMode="auto">
              <a:xfrm>
                <a:off x="1944" y="1975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8" name="Group 49"/>
              <p:cNvGrpSpPr>
                <a:grpSpLocks/>
              </p:cNvGrpSpPr>
              <p:nvPr/>
            </p:nvGrpSpPr>
            <p:grpSpPr bwMode="auto">
              <a:xfrm>
                <a:off x="2079" y="2065"/>
                <a:ext cx="561" cy="547"/>
                <a:chOff x="2079" y="2065"/>
                <a:chExt cx="561" cy="547"/>
              </a:xfrm>
            </p:grpSpPr>
            <p:sp>
              <p:nvSpPr>
                <p:cNvPr id="9241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2448" y="2208"/>
                  <a:ext cx="192" cy="4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endParaRPr lang="ru-RU" sz="3600">
                    <a:solidFill>
                      <a:schemeClr val="bg2"/>
                    </a:solidFill>
                    <a:latin typeface="Tahoma" pitchFamily="34" charset="0"/>
                  </a:endParaRPr>
                </a:p>
              </p:txBody>
            </p:sp>
            <p:sp>
              <p:nvSpPr>
                <p:cNvPr id="76" name="Text Box 51"/>
                <p:cNvSpPr txBox="1">
                  <a:spLocks noChangeArrowheads="1"/>
                </p:cNvSpPr>
                <p:nvPr/>
              </p:nvSpPr>
              <p:spPr bwMode="auto">
                <a:xfrm>
                  <a:off x="2079" y="2065"/>
                  <a:ext cx="336" cy="4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ru-RU" sz="3600" b="1" dirty="0" err="1">
                      <a:solidFill>
                        <a:schemeClr val="accent6">
                          <a:lumMod val="50000"/>
                        </a:schemeClr>
                      </a:solidFill>
                      <a:latin typeface="Tahoma" pitchFamily="34" charset="0"/>
                    </a:rPr>
                    <a:t>я</a:t>
                  </a:r>
                  <a:endPara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endParaRPr>
                </a:p>
              </p:txBody>
            </p:sp>
          </p:grpSp>
        </p:grpSp>
        <p:sp>
          <p:nvSpPr>
            <p:cNvPr id="72" name="AutoShape 53"/>
            <p:cNvSpPr>
              <a:spLocks noChangeArrowheads="1"/>
            </p:cNvSpPr>
            <p:nvPr/>
          </p:nvSpPr>
          <p:spPr bwMode="auto">
            <a:xfrm>
              <a:off x="7929579" y="5000635"/>
              <a:ext cx="1066807" cy="1143003"/>
            </a:xfrm>
            <a:prstGeom prst="irregularSeal1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CCECFF"/>
                </a:gs>
              </a:gsLst>
              <a:path path="shape">
                <a:fillToRect l="50000" t="50000" r="50000" b="50000"/>
              </a:path>
            </a:gradFill>
            <a:ln w="6350">
              <a:solidFill>
                <a:srgbClr val="CCEC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sz="36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</a:rPr>
                <a:t>о</a:t>
              </a: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929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Oval 94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572000" y="642938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5" name="Oval 95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6" name="Oval 9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143875" y="0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7" name="Oval 9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229600" y="2786063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48" name="Text Box 29"/>
          <p:cNvSpPr txBox="1">
            <a:spLocks noChangeArrowheads="1"/>
          </p:cNvSpPr>
          <p:nvPr/>
        </p:nvSpPr>
        <p:spPr bwMode="auto">
          <a:xfrm>
            <a:off x="2438400" y="6019800"/>
            <a:ext cx="30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3600">
              <a:solidFill>
                <a:schemeClr val="bg2"/>
              </a:solidFill>
              <a:latin typeface="Tahoma" pitchFamily="34" charset="0"/>
            </a:endParaRPr>
          </a:p>
        </p:txBody>
      </p:sp>
      <p:sp>
        <p:nvSpPr>
          <p:cNvPr id="10249" name="Text Box 30"/>
          <p:cNvSpPr txBox="1">
            <a:spLocks noChangeArrowheads="1"/>
          </p:cNvSpPr>
          <p:nvPr/>
        </p:nvSpPr>
        <p:spPr bwMode="auto">
          <a:xfrm>
            <a:off x="2743200" y="6216650"/>
            <a:ext cx="30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3600">
              <a:solidFill>
                <a:schemeClr val="bg2"/>
              </a:solidFill>
              <a:latin typeface="Tahoma" pitchFamily="34" charset="0"/>
            </a:endParaRPr>
          </a:p>
        </p:txBody>
      </p:sp>
      <p:grpSp>
        <p:nvGrpSpPr>
          <p:cNvPr id="2" name="Group 66"/>
          <p:cNvGrpSpPr>
            <a:grpSpLocks/>
          </p:cNvGrpSpPr>
          <p:nvPr/>
        </p:nvGrpSpPr>
        <p:grpSpPr bwMode="auto">
          <a:xfrm>
            <a:off x="71438" y="500063"/>
            <a:ext cx="812800" cy="812800"/>
            <a:chOff x="3186" y="685"/>
            <a:chExt cx="512" cy="512"/>
          </a:xfrm>
        </p:grpSpPr>
        <p:sp>
          <p:nvSpPr>
            <p:cNvPr id="10309" name="Text Box 67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 dirty="0" smtClean="0">
                  <a:solidFill>
                    <a:schemeClr val="bg1"/>
                  </a:solidFill>
                </a:rPr>
                <a:t>22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10310" name="Text Box 68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174</a:t>
              </a:r>
            </a:p>
          </p:txBody>
        </p:sp>
        <p:sp>
          <p:nvSpPr>
            <p:cNvPr id="10311" name="Line 69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72"/>
          <p:cNvGrpSpPr>
            <a:grpSpLocks/>
          </p:cNvGrpSpPr>
          <p:nvPr/>
        </p:nvGrpSpPr>
        <p:grpSpPr bwMode="auto">
          <a:xfrm>
            <a:off x="8215313" y="428625"/>
            <a:ext cx="812800" cy="812800"/>
            <a:chOff x="3186" y="685"/>
            <a:chExt cx="512" cy="512"/>
          </a:xfrm>
        </p:grpSpPr>
        <p:sp>
          <p:nvSpPr>
            <p:cNvPr id="10306" name="Text Box 73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76</a:t>
              </a:r>
            </a:p>
          </p:txBody>
        </p:sp>
        <p:sp>
          <p:nvSpPr>
            <p:cNvPr id="10307" name="Text Box 74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174</a:t>
              </a:r>
            </a:p>
          </p:txBody>
        </p:sp>
        <p:sp>
          <p:nvSpPr>
            <p:cNvPr id="10308" name="Line 75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78"/>
          <p:cNvGrpSpPr>
            <a:grpSpLocks/>
          </p:cNvGrpSpPr>
          <p:nvPr/>
        </p:nvGrpSpPr>
        <p:grpSpPr bwMode="auto">
          <a:xfrm>
            <a:off x="8331200" y="3286125"/>
            <a:ext cx="812800" cy="812800"/>
            <a:chOff x="3186" y="685"/>
            <a:chExt cx="512" cy="512"/>
          </a:xfrm>
        </p:grpSpPr>
        <p:sp>
          <p:nvSpPr>
            <p:cNvPr id="10303" name="Text Box 79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72</a:t>
              </a:r>
            </a:p>
          </p:txBody>
        </p:sp>
        <p:sp>
          <p:nvSpPr>
            <p:cNvPr id="10304" name="Text Box 80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174</a:t>
              </a:r>
            </a:p>
          </p:txBody>
        </p:sp>
        <p:sp>
          <p:nvSpPr>
            <p:cNvPr id="10305" name="Line 81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84"/>
          <p:cNvGrpSpPr>
            <a:grpSpLocks/>
          </p:cNvGrpSpPr>
          <p:nvPr/>
        </p:nvGrpSpPr>
        <p:grpSpPr bwMode="auto">
          <a:xfrm>
            <a:off x="4643438" y="1000125"/>
            <a:ext cx="812800" cy="812800"/>
            <a:chOff x="3186" y="685"/>
            <a:chExt cx="512" cy="512"/>
          </a:xfrm>
        </p:grpSpPr>
        <p:sp>
          <p:nvSpPr>
            <p:cNvPr id="10300" name="Text Box 85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86</a:t>
              </a:r>
            </a:p>
          </p:txBody>
        </p:sp>
        <p:sp>
          <p:nvSpPr>
            <p:cNvPr id="10301" name="Text Box 86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174</a:t>
              </a:r>
            </a:p>
          </p:txBody>
        </p:sp>
        <p:sp>
          <p:nvSpPr>
            <p:cNvPr id="10302" name="Line 87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Группа 56"/>
          <p:cNvGrpSpPr>
            <a:grpSpLocks/>
          </p:cNvGrpSpPr>
          <p:nvPr/>
        </p:nvGrpSpPr>
        <p:grpSpPr bwMode="auto">
          <a:xfrm>
            <a:off x="1071538" y="571480"/>
            <a:ext cx="3286125" cy="965200"/>
            <a:chOff x="2703671" y="2743200"/>
            <a:chExt cx="3746183" cy="965200"/>
          </a:xfrm>
        </p:grpSpPr>
        <p:sp>
          <p:nvSpPr>
            <p:cNvPr id="10283" name="AutoShape 51"/>
            <p:cNvSpPr>
              <a:spLocks noChangeArrowheads="1"/>
            </p:cNvSpPr>
            <p:nvPr/>
          </p:nvSpPr>
          <p:spPr bwMode="auto">
            <a:xfrm>
              <a:off x="2703671" y="2743200"/>
              <a:ext cx="3746183" cy="965200"/>
            </a:xfrm>
            <a:prstGeom prst="roundRect">
              <a:avLst>
                <a:gd name="adj" fmla="val 16667"/>
              </a:avLst>
            </a:prstGeom>
            <a:solidFill>
              <a:srgbClr val="F6F5F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7" name="Group 52"/>
            <p:cNvGrpSpPr>
              <a:grpSpLocks/>
            </p:cNvGrpSpPr>
            <p:nvPr/>
          </p:nvGrpSpPr>
          <p:grpSpPr bwMode="auto">
            <a:xfrm>
              <a:off x="2819400" y="2819400"/>
              <a:ext cx="812800" cy="812800"/>
              <a:chOff x="1776" y="1776"/>
              <a:chExt cx="512" cy="512"/>
            </a:xfrm>
          </p:grpSpPr>
          <p:sp>
            <p:nvSpPr>
              <p:cNvPr id="10297" name="Text Box 53"/>
              <p:cNvSpPr txBox="1">
                <a:spLocks noChangeArrowheads="1"/>
              </p:cNvSpPr>
              <p:nvPr/>
            </p:nvSpPr>
            <p:spPr bwMode="auto">
              <a:xfrm>
                <a:off x="1776" y="1776"/>
                <a:ext cx="51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 dirty="0"/>
                  <a:t>52</a:t>
                </a:r>
              </a:p>
            </p:txBody>
          </p:sp>
          <p:sp>
            <p:nvSpPr>
              <p:cNvPr id="10298" name="Text Box 54"/>
              <p:cNvSpPr txBox="1">
                <a:spLocks noChangeArrowheads="1"/>
              </p:cNvSpPr>
              <p:nvPr/>
            </p:nvSpPr>
            <p:spPr bwMode="auto">
              <a:xfrm>
                <a:off x="1801" y="2000"/>
                <a:ext cx="46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174</a:t>
                </a:r>
              </a:p>
            </p:txBody>
          </p:sp>
          <p:sp>
            <p:nvSpPr>
              <p:cNvPr id="10299" name="Line 55"/>
              <p:cNvSpPr>
                <a:spLocks noChangeShapeType="1"/>
              </p:cNvSpPr>
              <p:nvPr/>
            </p:nvSpPr>
            <p:spPr bwMode="auto">
              <a:xfrm>
                <a:off x="1858" y="2052"/>
                <a:ext cx="352" cy="0"/>
              </a:xfrm>
              <a:prstGeom prst="line">
                <a:avLst/>
              </a:prstGeom>
              <a:noFill/>
              <a:ln w="28575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" name="Group 56"/>
            <p:cNvGrpSpPr>
              <a:grpSpLocks/>
            </p:cNvGrpSpPr>
            <p:nvPr/>
          </p:nvGrpSpPr>
          <p:grpSpPr bwMode="auto">
            <a:xfrm>
              <a:off x="4332290" y="3100389"/>
              <a:ext cx="1225551" cy="330200"/>
              <a:chOff x="1865" y="1985"/>
              <a:chExt cx="772" cy="208"/>
            </a:xfrm>
          </p:grpSpPr>
          <p:sp>
            <p:nvSpPr>
              <p:cNvPr id="10295" name="Line 57"/>
              <p:cNvSpPr>
                <a:spLocks noChangeShapeType="1"/>
              </p:cNvSpPr>
              <p:nvPr/>
            </p:nvSpPr>
            <p:spPr bwMode="auto">
              <a:xfrm>
                <a:off x="2429" y="2120"/>
                <a:ext cx="208" cy="0"/>
              </a:xfrm>
              <a:prstGeom prst="line">
                <a:avLst/>
              </a:prstGeom>
              <a:noFill/>
              <a:ln w="28575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96" name="Line 58"/>
              <p:cNvSpPr>
                <a:spLocks noChangeShapeType="1"/>
              </p:cNvSpPr>
              <p:nvPr/>
            </p:nvSpPr>
            <p:spPr bwMode="auto">
              <a:xfrm rot="16200000">
                <a:off x="1761" y="2089"/>
                <a:ext cx="208" cy="0"/>
              </a:xfrm>
              <a:prstGeom prst="line">
                <a:avLst/>
              </a:prstGeom>
              <a:noFill/>
              <a:ln w="28575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" name="Group 59"/>
            <p:cNvGrpSpPr>
              <a:grpSpLocks/>
            </p:cNvGrpSpPr>
            <p:nvPr/>
          </p:nvGrpSpPr>
          <p:grpSpPr bwMode="auto">
            <a:xfrm>
              <a:off x="4576767" y="2819402"/>
              <a:ext cx="569913" cy="725488"/>
              <a:chOff x="2883" y="1776"/>
              <a:chExt cx="359" cy="457"/>
            </a:xfrm>
          </p:grpSpPr>
          <p:sp>
            <p:nvSpPr>
              <p:cNvPr id="10292" name="Text Box 60"/>
              <p:cNvSpPr txBox="1">
                <a:spLocks noChangeArrowheads="1"/>
              </p:cNvSpPr>
              <p:nvPr/>
            </p:nvSpPr>
            <p:spPr bwMode="auto">
              <a:xfrm>
                <a:off x="2934" y="1776"/>
                <a:ext cx="308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 dirty="0">
                    <a:solidFill>
                      <a:srgbClr val="000066"/>
                    </a:solidFill>
                  </a:rPr>
                  <a:t>18</a:t>
                </a:r>
              </a:p>
            </p:txBody>
          </p:sp>
          <p:sp>
            <p:nvSpPr>
              <p:cNvPr id="10293" name="Text Box 61"/>
              <p:cNvSpPr txBox="1">
                <a:spLocks noChangeArrowheads="1"/>
              </p:cNvSpPr>
              <p:nvPr/>
            </p:nvSpPr>
            <p:spPr bwMode="auto">
              <a:xfrm>
                <a:off x="2883" y="2000"/>
                <a:ext cx="359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 dirty="0">
                    <a:solidFill>
                      <a:srgbClr val="000066"/>
                    </a:solidFill>
                  </a:rPr>
                  <a:t>174</a:t>
                </a:r>
              </a:p>
            </p:txBody>
          </p:sp>
        </p:grpSp>
        <p:sp>
          <p:nvSpPr>
            <p:cNvPr id="10287" name="Line 88"/>
            <p:cNvSpPr>
              <a:spLocks noChangeShapeType="1"/>
            </p:cNvSpPr>
            <p:nvPr/>
          </p:nvSpPr>
          <p:spPr bwMode="auto">
            <a:xfrm>
              <a:off x="3599504" y="3243266"/>
              <a:ext cx="330200" cy="0"/>
            </a:xfrm>
            <a:prstGeom prst="line">
              <a:avLst/>
            </a:prstGeom>
            <a:noFill/>
            <a:ln w="28575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" name="Group 89"/>
            <p:cNvGrpSpPr>
              <a:grpSpLocks/>
            </p:cNvGrpSpPr>
            <p:nvPr/>
          </p:nvGrpSpPr>
          <p:grpSpPr bwMode="auto">
            <a:xfrm>
              <a:off x="5562600" y="2819400"/>
              <a:ext cx="812800" cy="812800"/>
              <a:chOff x="3504" y="1776"/>
              <a:chExt cx="512" cy="512"/>
            </a:xfrm>
          </p:grpSpPr>
          <p:sp>
            <p:nvSpPr>
              <p:cNvPr id="10289" name="Text Box 90"/>
              <p:cNvSpPr txBox="1">
                <a:spLocks noChangeArrowheads="1"/>
              </p:cNvSpPr>
              <p:nvPr/>
            </p:nvSpPr>
            <p:spPr bwMode="auto">
              <a:xfrm>
                <a:off x="3504" y="1776"/>
                <a:ext cx="51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48</a:t>
                </a:r>
              </a:p>
            </p:txBody>
          </p:sp>
          <p:sp>
            <p:nvSpPr>
              <p:cNvPr id="10290" name="Text Box 91"/>
              <p:cNvSpPr txBox="1">
                <a:spLocks noChangeArrowheads="1"/>
              </p:cNvSpPr>
              <p:nvPr/>
            </p:nvSpPr>
            <p:spPr bwMode="auto">
              <a:xfrm>
                <a:off x="3529" y="2000"/>
                <a:ext cx="46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>
                    <a:solidFill>
                      <a:srgbClr val="000066"/>
                    </a:solidFill>
                  </a:rPr>
                  <a:t>174</a:t>
                </a:r>
              </a:p>
            </p:txBody>
          </p:sp>
          <p:sp>
            <p:nvSpPr>
              <p:cNvPr id="10291" name="Line 92"/>
              <p:cNvSpPr>
                <a:spLocks noChangeShapeType="1"/>
              </p:cNvSpPr>
              <p:nvPr/>
            </p:nvSpPr>
            <p:spPr bwMode="auto">
              <a:xfrm>
                <a:off x="3586" y="2052"/>
                <a:ext cx="352" cy="0"/>
              </a:xfrm>
              <a:prstGeom prst="line">
                <a:avLst/>
              </a:prstGeom>
              <a:noFill/>
              <a:ln w="28575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0255" name="Text Box 93"/>
          <p:cNvSpPr txBox="1">
            <a:spLocks noChangeArrowheads="1"/>
          </p:cNvSpPr>
          <p:nvPr/>
        </p:nvSpPr>
        <p:spPr bwMode="auto">
          <a:xfrm>
            <a:off x="0" y="0"/>
            <a:ext cx="9144000" cy="579438"/>
          </a:xfrm>
          <a:prstGeom prst="rect">
            <a:avLst/>
          </a:prstGeom>
          <a:solidFill>
            <a:srgbClr val="AEA582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10000"/>
              </a:spcBef>
            </a:pPr>
            <a:r>
              <a:rPr lang="ru-RU" sz="3200" b="1">
                <a:solidFill>
                  <a:schemeClr val="bg1"/>
                </a:solidFill>
              </a:rPr>
              <a:t>Расшифруйте название усадьбы</a:t>
            </a:r>
            <a:endParaRPr lang="ru-RU" sz="3200" b="1">
              <a:solidFill>
                <a:schemeClr val="bg1"/>
              </a:solidFill>
              <a:cs typeface="Times New Roman" pitchFamily="18" charset="0"/>
            </a:endParaRPr>
          </a:p>
        </p:txBody>
      </p:sp>
      <p:grpSp>
        <p:nvGrpSpPr>
          <p:cNvPr id="11" name="Группа 58"/>
          <p:cNvGrpSpPr>
            <a:grpSpLocks/>
          </p:cNvGrpSpPr>
          <p:nvPr/>
        </p:nvGrpSpPr>
        <p:grpSpPr bwMode="auto">
          <a:xfrm>
            <a:off x="214313" y="4857750"/>
            <a:ext cx="8782050" cy="2000250"/>
            <a:chOff x="214282" y="4857760"/>
            <a:chExt cx="8782104" cy="2000255"/>
          </a:xfrm>
        </p:grpSpPr>
        <p:grpSp>
          <p:nvGrpSpPr>
            <p:cNvPr id="12" name="Group 32"/>
            <p:cNvGrpSpPr>
              <a:grpSpLocks/>
            </p:cNvGrpSpPr>
            <p:nvPr/>
          </p:nvGrpSpPr>
          <p:grpSpPr bwMode="auto">
            <a:xfrm>
              <a:off x="5143500" y="5715001"/>
              <a:ext cx="1066800" cy="1143000"/>
              <a:chOff x="2664" y="1735"/>
              <a:chExt cx="672" cy="720"/>
            </a:xfrm>
          </p:grpSpPr>
          <p:sp>
            <p:nvSpPr>
              <p:cNvPr id="10281" name="AutoShape 33"/>
              <p:cNvSpPr>
                <a:spLocks noChangeArrowheads="1"/>
              </p:cNvSpPr>
              <p:nvPr/>
            </p:nvSpPr>
            <p:spPr bwMode="auto">
              <a:xfrm>
                <a:off x="2664" y="1735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8" name="Text Box 34"/>
              <p:cNvSpPr txBox="1">
                <a:spLocks noChangeArrowheads="1"/>
              </p:cNvSpPr>
              <p:nvPr/>
            </p:nvSpPr>
            <p:spPr bwMode="auto">
              <a:xfrm>
                <a:off x="2832" y="1824"/>
                <a:ext cx="384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ru-RU" sz="3600" b="1" dirty="0" err="1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rPr>
                  <a:t>щ</a:t>
                </a:r>
                <a:endParaRPr lang="ru-RU" sz="36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</a:endParaRPr>
              </a:p>
            </p:txBody>
          </p:sp>
        </p:grpSp>
        <p:grpSp>
          <p:nvGrpSpPr>
            <p:cNvPr id="13" name="Group 38"/>
            <p:cNvGrpSpPr>
              <a:grpSpLocks/>
            </p:cNvGrpSpPr>
            <p:nvPr/>
          </p:nvGrpSpPr>
          <p:grpSpPr bwMode="auto">
            <a:xfrm>
              <a:off x="3929058" y="5715000"/>
              <a:ext cx="1066800" cy="1143000"/>
              <a:chOff x="2640" y="1872"/>
              <a:chExt cx="672" cy="720"/>
            </a:xfrm>
          </p:grpSpPr>
          <p:sp>
            <p:nvSpPr>
              <p:cNvPr id="10279" name="AutoShape 39"/>
              <p:cNvSpPr>
                <a:spLocks noChangeArrowheads="1"/>
              </p:cNvSpPr>
              <p:nvPr/>
            </p:nvSpPr>
            <p:spPr bwMode="auto">
              <a:xfrm>
                <a:off x="2640" y="1872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4" name="Text Box 40"/>
              <p:cNvSpPr txBox="1">
                <a:spLocks noChangeArrowheads="1"/>
              </p:cNvSpPr>
              <p:nvPr/>
            </p:nvSpPr>
            <p:spPr bwMode="auto">
              <a:xfrm>
                <a:off x="2832" y="2016"/>
                <a:ext cx="288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rPr>
                  <a:t>и</a:t>
                </a:r>
              </a:p>
            </p:txBody>
          </p:sp>
        </p:grpSp>
        <p:grpSp>
          <p:nvGrpSpPr>
            <p:cNvPr id="14" name="Group 44"/>
            <p:cNvGrpSpPr>
              <a:grpSpLocks/>
            </p:cNvGrpSpPr>
            <p:nvPr/>
          </p:nvGrpSpPr>
          <p:grpSpPr bwMode="auto">
            <a:xfrm>
              <a:off x="6143625" y="5715001"/>
              <a:ext cx="1066800" cy="1143000"/>
              <a:chOff x="2526" y="1735"/>
              <a:chExt cx="672" cy="720"/>
            </a:xfrm>
          </p:grpSpPr>
          <p:sp>
            <p:nvSpPr>
              <p:cNvPr id="10277" name="AutoShape 45"/>
              <p:cNvSpPr>
                <a:spLocks noChangeArrowheads="1"/>
              </p:cNvSpPr>
              <p:nvPr/>
            </p:nvSpPr>
            <p:spPr bwMode="auto">
              <a:xfrm>
                <a:off x="2526" y="1735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" name="Text Box 46"/>
              <p:cNvSpPr txBox="1">
                <a:spLocks noChangeArrowheads="1"/>
              </p:cNvSpPr>
              <p:nvPr/>
            </p:nvSpPr>
            <p:spPr bwMode="auto">
              <a:xfrm>
                <a:off x="2736" y="1824"/>
                <a:ext cx="336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rPr>
                  <a:t>е</a:t>
                </a:r>
              </a:p>
            </p:txBody>
          </p:sp>
        </p:grpSp>
        <p:grpSp>
          <p:nvGrpSpPr>
            <p:cNvPr id="15" name="Group 47"/>
            <p:cNvGrpSpPr>
              <a:grpSpLocks/>
            </p:cNvGrpSpPr>
            <p:nvPr/>
          </p:nvGrpSpPr>
          <p:grpSpPr bwMode="auto">
            <a:xfrm>
              <a:off x="714353" y="5715015"/>
              <a:ext cx="1185863" cy="1143000"/>
              <a:chOff x="1893" y="2154"/>
              <a:chExt cx="747" cy="720"/>
            </a:xfrm>
          </p:grpSpPr>
          <p:sp>
            <p:nvSpPr>
              <p:cNvPr id="10273" name="AutoShape 48"/>
              <p:cNvSpPr>
                <a:spLocks noChangeArrowheads="1"/>
              </p:cNvSpPr>
              <p:nvPr/>
            </p:nvSpPr>
            <p:spPr bwMode="auto">
              <a:xfrm>
                <a:off x="1893" y="2154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6" name="Group 49"/>
              <p:cNvGrpSpPr>
                <a:grpSpLocks/>
              </p:cNvGrpSpPr>
              <p:nvPr/>
            </p:nvGrpSpPr>
            <p:grpSpPr bwMode="auto">
              <a:xfrm>
                <a:off x="2028" y="2208"/>
                <a:ext cx="612" cy="443"/>
                <a:chOff x="2028" y="2208"/>
                <a:chExt cx="612" cy="443"/>
              </a:xfrm>
            </p:grpSpPr>
            <p:sp>
              <p:nvSpPr>
                <p:cNvPr id="10275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2448" y="2208"/>
                  <a:ext cx="192" cy="4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endParaRPr lang="ru-RU" sz="3600">
                    <a:solidFill>
                      <a:schemeClr val="bg2"/>
                    </a:solidFill>
                    <a:latin typeface="Tahoma" pitchFamily="34" charset="0"/>
                  </a:endParaRPr>
                </a:p>
              </p:txBody>
            </p:sp>
            <p:sp>
              <p:nvSpPr>
                <p:cNvPr id="80" name="Text Box 51"/>
                <p:cNvSpPr txBox="1">
                  <a:spLocks noChangeArrowheads="1"/>
                </p:cNvSpPr>
                <p:nvPr/>
              </p:nvSpPr>
              <p:spPr bwMode="auto">
                <a:xfrm>
                  <a:off x="2028" y="2244"/>
                  <a:ext cx="405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ru-RU" sz="3600" b="1" dirty="0" err="1">
                      <a:solidFill>
                        <a:schemeClr val="accent6">
                          <a:lumMod val="50000"/>
                        </a:schemeClr>
                      </a:solidFill>
                      <a:latin typeface="Tahoma" pitchFamily="34" charset="0"/>
                    </a:rPr>
                    <a:t>н</a:t>
                  </a:r>
                  <a:endPara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endParaRPr>
                </a:p>
              </p:txBody>
            </p:sp>
          </p:grpSp>
        </p:grpSp>
        <p:grpSp>
          <p:nvGrpSpPr>
            <p:cNvPr id="17" name="Group 52"/>
            <p:cNvGrpSpPr>
              <a:grpSpLocks/>
            </p:cNvGrpSpPr>
            <p:nvPr/>
          </p:nvGrpSpPr>
          <p:grpSpPr bwMode="auto">
            <a:xfrm>
              <a:off x="7143750" y="5715001"/>
              <a:ext cx="1066800" cy="1143000"/>
              <a:chOff x="2292" y="1783"/>
              <a:chExt cx="672" cy="720"/>
            </a:xfrm>
          </p:grpSpPr>
          <p:sp>
            <p:nvSpPr>
              <p:cNvPr id="10271" name="AutoShape 53"/>
              <p:cNvSpPr>
                <a:spLocks noChangeArrowheads="1"/>
              </p:cNvSpPr>
              <p:nvPr/>
            </p:nvSpPr>
            <p:spPr bwMode="auto">
              <a:xfrm>
                <a:off x="2292" y="1783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6" name="Text Box 54"/>
              <p:cNvSpPr txBox="1">
                <a:spLocks noChangeArrowheads="1"/>
              </p:cNvSpPr>
              <p:nvPr/>
            </p:nvSpPr>
            <p:spPr bwMode="auto">
              <a:xfrm>
                <a:off x="2382" y="1872"/>
                <a:ext cx="450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rPr>
                  <a:t>в</a:t>
                </a:r>
              </a:p>
            </p:txBody>
          </p:sp>
        </p:grpSp>
        <p:grpSp>
          <p:nvGrpSpPr>
            <p:cNvPr id="18" name="Group 56"/>
            <p:cNvGrpSpPr>
              <a:grpSpLocks/>
            </p:cNvGrpSpPr>
            <p:nvPr/>
          </p:nvGrpSpPr>
          <p:grpSpPr bwMode="auto">
            <a:xfrm>
              <a:off x="214282" y="4857760"/>
              <a:ext cx="1143000" cy="1284288"/>
              <a:chOff x="251" y="3518"/>
              <a:chExt cx="672" cy="720"/>
            </a:xfrm>
          </p:grpSpPr>
          <p:sp>
            <p:nvSpPr>
              <p:cNvPr id="10269" name="AutoShape 57"/>
              <p:cNvSpPr>
                <a:spLocks noChangeArrowheads="1"/>
              </p:cNvSpPr>
              <p:nvPr/>
            </p:nvSpPr>
            <p:spPr bwMode="auto">
              <a:xfrm>
                <a:off x="251" y="3518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4" name="Text Box 58"/>
              <p:cNvSpPr txBox="1">
                <a:spLocks noChangeArrowheads="1"/>
              </p:cNvSpPr>
              <p:nvPr/>
            </p:nvSpPr>
            <p:spPr bwMode="auto">
              <a:xfrm>
                <a:off x="503" y="3718"/>
                <a:ext cx="192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rPr>
                  <a:t>К</a:t>
                </a:r>
              </a:p>
            </p:txBody>
          </p:sp>
        </p:grpSp>
        <p:grpSp>
          <p:nvGrpSpPr>
            <p:cNvPr id="19" name="Group 47"/>
            <p:cNvGrpSpPr>
              <a:grpSpLocks/>
            </p:cNvGrpSpPr>
            <p:nvPr/>
          </p:nvGrpSpPr>
          <p:grpSpPr bwMode="auto">
            <a:xfrm>
              <a:off x="1714500" y="5715001"/>
              <a:ext cx="1104900" cy="1143000"/>
              <a:chOff x="1944" y="1975"/>
              <a:chExt cx="696" cy="720"/>
            </a:xfrm>
          </p:grpSpPr>
          <p:sp>
            <p:nvSpPr>
              <p:cNvPr id="10265" name="AutoShape 48"/>
              <p:cNvSpPr>
                <a:spLocks noChangeArrowheads="1"/>
              </p:cNvSpPr>
              <p:nvPr/>
            </p:nvSpPr>
            <p:spPr bwMode="auto">
              <a:xfrm>
                <a:off x="1944" y="1975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20" name="Group 49"/>
              <p:cNvGrpSpPr>
                <a:grpSpLocks/>
              </p:cNvGrpSpPr>
              <p:nvPr/>
            </p:nvGrpSpPr>
            <p:grpSpPr bwMode="auto">
              <a:xfrm>
                <a:off x="2079" y="2065"/>
                <a:ext cx="561" cy="547"/>
                <a:chOff x="2079" y="2065"/>
                <a:chExt cx="561" cy="547"/>
              </a:xfrm>
            </p:grpSpPr>
            <p:sp>
              <p:nvSpPr>
                <p:cNvPr id="10267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2448" y="2208"/>
                  <a:ext cx="192" cy="4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endParaRPr lang="ru-RU" sz="3600">
                    <a:solidFill>
                      <a:schemeClr val="bg2"/>
                    </a:solidFill>
                    <a:latin typeface="Tahoma" pitchFamily="34" charset="0"/>
                  </a:endParaRPr>
                </a:p>
              </p:txBody>
            </p:sp>
            <p:sp>
              <p:nvSpPr>
                <p:cNvPr id="72" name="Text Box 51"/>
                <p:cNvSpPr txBox="1">
                  <a:spLocks noChangeArrowheads="1"/>
                </p:cNvSpPr>
                <p:nvPr/>
              </p:nvSpPr>
              <p:spPr bwMode="auto">
                <a:xfrm>
                  <a:off x="2079" y="2065"/>
                  <a:ext cx="336" cy="4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ru-RU" sz="3600" b="1" dirty="0" err="1">
                      <a:solidFill>
                        <a:schemeClr val="accent6">
                          <a:lumMod val="50000"/>
                        </a:schemeClr>
                      </a:solidFill>
                      <a:latin typeface="Tahoma" pitchFamily="34" charset="0"/>
                    </a:rPr>
                    <a:t>я</a:t>
                  </a:r>
                  <a:endPara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endParaRPr>
                </a:p>
              </p:txBody>
            </p:sp>
          </p:grpSp>
        </p:grpSp>
        <p:sp>
          <p:nvSpPr>
            <p:cNvPr id="68" name="AutoShape 53"/>
            <p:cNvSpPr>
              <a:spLocks noChangeArrowheads="1"/>
            </p:cNvSpPr>
            <p:nvPr/>
          </p:nvSpPr>
          <p:spPr bwMode="auto">
            <a:xfrm>
              <a:off x="7929579" y="5000635"/>
              <a:ext cx="1066807" cy="1143003"/>
            </a:xfrm>
            <a:prstGeom prst="irregularSeal1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CCECFF"/>
                </a:gs>
              </a:gsLst>
              <a:path path="shape">
                <a:fillToRect l="50000" t="50000" r="50000" b="50000"/>
              </a:path>
            </a:gradFill>
            <a:ln w="6350">
              <a:solidFill>
                <a:srgbClr val="CCEC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sz="36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</a:rPr>
                <a:t>о</a:t>
              </a:r>
            </a:p>
          </p:txBody>
        </p:sp>
      </p:grpSp>
      <p:sp>
        <p:nvSpPr>
          <p:cNvPr id="73" name="Прямоугольник 72"/>
          <p:cNvSpPr/>
          <p:nvPr/>
        </p:nvSpPr>
        <p:spPr>
          <a:xfrm>
            <a:off x="2143108" y="928670"/>
            <a:ext cx="285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b="1" dirty="0" smtClean="0"/>
              <a:t>Х</a:t>
            </a:r>
            <a:endParaRPr lang="ru-RU" b="1" dirty="0"/>
          </a:p>
        </p:txBody>
      </p:sp>
      <p:sp>
        <p:nvSpPr>
          <p:cNvPr id="75" name="Line 88"/>
          <p:cNvSpPr>
            <a:spLocks noChangeShapeType="1"/>
          </p:cNvSpPr>
          <p:nvPr/>
        </p:nvSpPr>
        <p:spPr bwMode="auto">
          <a:xfrm>
            <a:off x="2786050" y="1071546"/>
            <a:ext cx="289649" cy="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7" name="Line 88"/>
          <p:cNvSpPr>
            <a:spLocks noChangeShapeType="1"/>
          </p:cNvSpPr>
          <p:nvPr/>
        </p:nvSpPr>
        <p:spPr bwMode="auto">
          <a:xfrm>
            <a:off x="2357422" y="1071546"/>
            <a:ext cx="289649" cy="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8" name="Line 57"/>
          <p:cNvSpPr>
            <a:spLocks noChangeShapeType="1"/>
          </p:cNvSpPr>
          <p:nvPr/>
        </p:nvSpPr>
        <p:spPr bwMode="auto">
          <a:xfrm>
            <a:off x="3214678" y="1214422"/>
            <a:ext cx="289649" cy="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333375"/>
            <a:ext cx="7772400" cy="135255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: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214810" y="214290"/>
            <a:ext cx="4714908" cy="6072230"/>
          </a:xfrm>
        </p:spPr>
        <p:txBody>
          <a:bodyPr>
            <a:noAutofit/>
          </a:bodyPr>
          <a:lstStyle/>
          <a:p>
            <a:r>
              <a:rPr lang="ru-RU" sz="4000" dirty="0" smtClean="0"/>
              <a:t>Я знаю:</a:t>
            </a:r>
          </a:p>
          <a:p>
            <a:r>
              <a:rPr lang="ru-RU" sz="4000" dirty="0" smtClean="0"/>
              <a:t> каждый </a:t>
            </a:r>
          </a:p>
          <a:p>
            <a:r>
              <a:rPr lang="ru-RU" sz="4000" dirty="0" smtClean="0"/>
              <a:t>в классе гений,</a:t>
            </a:r>
          </a:p>
          <a:p>
            <a:r>
              <a:rPr lang="ru-RU" sz="4000" dirty="0" smtClean="0"/>
              <a:t>Но без труда талант не впрок.</a:t>
            </a:r>
          </a:p>
          <a:p>
            <a:r>
              <a:rPr lang="ru-RU" sz="4000" dirty="0" smtClean="0"/>
              <a:t>Скрестите шпаги ваших мнений,</a:t>
            </a:r>
          </a:p>
          <a:p>
            <a:r>
              <a:rPr lang="ru-RU" sz="4000" dirty="0" smtClean="0"/>
              <a:t>Мы вместе сочиним урок!</a:t>
            </a:r>
          </a:p>
          <a:p>
            <a:pPr marR="0">
              <a:lnSpc>
                <a:spcPct val="80000"/>
              </a:lnSpc>
            </a:pPr>
            <a:endParaRPr lang="ru-RU" sz="4000" b="1" i="1" dirty="0" smtClean="0">
              <a:solidFill>
                <a:srgbClr val="FFFF00"/>
              </a:solidFill>
            </a:endParaRPr>
          </a:p>
        </p:txBody>
      </p:sp>
      <p:pic>
        <p:nvPicPr>
          <p:cNvPr id="56321" name="Picture 1"/>
          <p:cNvPicPr>
            <a:picLocks noChangeAspect="1" noChangeArrowheads="1"/>
          </p:cNvPicPr>
          <p:nvPr/>
        </p:nvPicPr>
        <p:blipFill>
          <a:blip r:embed="rId2" cstate="print"/>
          <a:srcRect l="44919"/>
          <a:stretch>
            <a:fillRect/>
          </a:stretch>
        </p:blipFill>
        <p:spPr bwMode="auto">
          <a:xfrm>
            <a:off x="0" y="0"/>
            <a:ext cx="4143372" cy="6858000"/>
          </a:xfrm>
          <a:prstGeom prst="rect">
            <a:avLst/>
          </a:prstGeom>
          <a:noFill/>
          <a:ln w="95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6" name="Овал 5"/>
          <p:cNvSpPr/>
          <p:nvPr/>
        </p:nvSpPr>
        <p:spPr>
          <a:xfrm>
            <a:off x="1142976" y="1285860"/>
            <a:ext cx="2628912" cy="2643206"/>
          </a:xfrm>
          <a:prstGeom prst="ellipse">
            <a:avLst/>
          </a:prstGeom>
          <a:noFill/>
          <a:ln w="3810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143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/>
          <p:cNvPicPr>
            <a:picLocks noChangeAspect="1" noChangeArrowheads="1"/>
          </p:cNvPicPr>
          <p:nvPr/>
        </p:nvPicPr>
        <p:blipFill>
          <a:blip r:embed="rId2" cstate="print"/>
          <a:srcRect l="24809"/>
          <a:stretch>
            <a:fillRect/>
          </a:stretch>
        </p:blipFill>
        <p:spPr bwMode="auto">
          <a:xfrm>
            <a:off x="3786188" y="0"/>
            <a:ext cx="5357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1438" y="0"/>
            <a:ext cx="44291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Oval 9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1438" y="928688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69" name="Oval 92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0" y="2714625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0" name="Oval 9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001000" y="142875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1" name="Oval 94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000875" y="1000125"/>
            <a:ext cx="914400" cy="1676400"/>
          </a:xfrm>
          <a:prstGeom prst="ellipse">
            <a:avLst/>
          </a:prstGeom>
          <a:solidFill>
            <a:srgbClr val="625C4A"/>
          </a:solidFill>
          <a:ln w="76200">
            <a:pattFill prst="trellis">
              <a:fgClr>
                <a:srgbClr val="E7BC05"/>
              </a:fgClr>
              <a:bgClr>
                <a:schemeClr val="tx1"/>
              </a:bgClr>
            </a:patt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2" name="Text Box 29"/>
          <p:cNvSpPr txBox="1">
            <a:spLocks noChangeArrowheads="1"/>
          </p:cNvSpPr>
          <p:nvPr/>
        </p:nvSpPr>
        <p:spPr bwMode="auto">
          <a:xfrm>
            <a:off x="2438400" y="6019800"/>
            <a:ext cx="30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3600">
              <a:solidFill>
                <a:schemeClr val="bg2"/>
              </a:solidFill>
              <a:latin typeface="Tahoma" pitchFamily="34" charset="0"/>
            </a:endParaRPr>
          </a:p>
        </p:txBody>
      </p:sp>
      <p:sp>
        <p:nvSpPr>
          <p:cNvPr id="11273" name="Text Box 30"/>
          <p:cNvSpPr txBox="1">
            <a:spLocks noChangeArrowheads="1"/>
          </p:cNvSpPr>
          <p:nvPr/>
        </p:nvSpPr>
        <p:spPr bwMode="auto">
          <a:xfrm>
            <a:off x="2743200" y="6216650"/>
            <a:ext cx="30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3600">
              <a:solidFill>
                <a:schemeClr val="bg2"/>
              </a:solidFill>
              <a:latin typeface="Tahoma" pitchFamily="34" charset="0"/>
            </a:endParaRPr>
          </a:p>
        </p:txBody>
      </p:sp>
      <p:sp>
        <p:nvSpPr>
          <p:cNvPr id="11274" name="Text Box 38"/>
          <p:cNvSpPr txBox="1">
            <a:spLocks noChangeArrowheads="1"/>
          </p:cNvSpPr>
          <p:nvPr/>
        </p:nvSpPr>
        <p:spPr bwMode="auto">
          <a:xfrm>
            <a:off x="4157663" y="5867400"/>
            <a:ext cx="533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3600">
              <a:solidFill>
                <a:schemeClr val="bg2"/>
              </a:solidFill>
              <a:latin typeface="Tahoma" pitchFamily="34" charset="0"/>
            </a:endParaRPr>
          </a:p>
        </p:txBody>
      </p:sp>
      <p:grpSp>
        <p:nvGrpSpPr>
          <p:cNvPr id="2" name="Group 63"/>
          <p:cNvGrpSpPr>
            <a:grpSpLocks/>
          </p:cNvGrpSpPr>
          <p:nvPr/>
        </p:nvGrpSpPr>
        <p:grpSpPr bwMode="auto">
          <a:xfrm>
            <a:off x="0" y="3143251"/>
            <a:ext cx="812800" cy="725488"/>
            <a:chOff x="3186" y="685"/>
            <a:chExt cx="512" cy="457"/>
          </a:xfrm>
        </p:grpSpPr>
        <p:sp>
          <p:nvSpPr>
            <p:cNvPr id="11337" name="Text Box 64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 dirty="0" smtClean="0">
                  <a:solidFill>
                    <a:schemeClr val="bg1"/>
                  </a:solidFill>
                </a:rPr>
                <a:t>123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11338" name="Text Box 65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 dirty="0" smtClean="0">
                  <a:solidFill>
                    <a:schemeClr val="bg1"/>
                  </a:solidFill>
                </a:rPr>
                <a:t>6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11339" name="Line 66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69"/>
          <p:cNvGrpSpPr>
            <a:grpSpLocks/>
          </p:cNvGrpSpPr>
          <p:nvPr/>
        </p:nvGrpSpPr>
        <p:grpSpPr bwMode="auto">
          <a:xfrm>
            <a:off x="8001000" y="642938"/>
            <a:ext cx="812800" cy="812800"/>
            <a:chOff x="3186" y="685"/>
            <a:chExt cx="512" cy="512"/>
          </a:xfrm>
        </p:grpSpPr>
        <p:sp>
          <p:nvSpPr>
            <p:cNvPr id="11334" name="Text Box 70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 dirty="0" smtClean="0">
                  <a:solidFill>
                    <a:schemeClr val="bg1"/>
                  </a:solidFill>
                </a:rPr>
                <a:t>6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11335" name="Text Box 71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>
                  <a:solidFill>
                    <a:schemeClr val="bg1"/>
                  </a:solidFill>
                </a:rPr>
                <a:t>123</a:t>
              </a:r>
            </a:p>
          </p:txBody>
        </p:sp>
        <p:sp>
          <p:nvSpPr>
            <p:cNvPr id="11336" name="Line 72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75"/>
          <p:cNvGrpSpPr>
            <a:grpSpLocks/>
          </p:cNvGrpSpPr>
          <p:nvPr/>
        </p:nvGrpSpPr>
        <p:grpSpPr bwMode="auto">
          <a:xfrm>
            <a:off x="7010390" y="1455738"/>
            <a:ext cx="874723" cy="627063"/>
            <a:chOff x="3186" y="685"/>
            <a:chExt cx="512" cy="457"/>
          </a:xfrm>
        </p:grpSpPr>
        <p:sp>
          <p:nvSpPr>
            <p:cNvPr id="11331" name="Text Box 76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 dirty="0" smtClean="0">
                  <a:solidFill>
                    <a:schemeClr val="bg1"/>
                  </a:solidFill>
                </a:rPr>
                <a:t>738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11332" name="Text Box 77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endParaRPr lang="ru-RU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Group 81"/>
          <p:cNvGrpSpPr>
            <a:grpSpLocks/>
          </p:cNvGrpSpPr>
          <p:nvPr/>
        </p:nvGrpSpPr>
        <p:grpSpPr bwMode="auto">
          <a:xfrm>
            <a:off x="142875" y="1357313"/>
            <a:ext cx="812800" cy="812800"/>
            <a:chOff x="3186" y="685"/>
            <a:chExt cx="512" cy="512"/>
          </a:xfrm>
        </p:grpSpPr>
        <p:sp>
          <p:nvSpPr>
            <p:cNvPr id="11328" name="Text Box 82"/>
            <p:cNvSpPr txBox="1">
              <a:spLocks noChangeArrowheads="1"/>
            </p:cNvSpPr>
            <p:nvPr/>
          </p:nvSpPr>
          <p:spPr bwMode="auto">
            <a:xfrm>
              <a:off x="3186" y="685"/>
              <a:ext cx="512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 dirty="0" smtClean="0">
                  <a:solidFill>
                    <a:schemeClr val="bg1"/>
                  </a:solidFill>
                </a:rPr>
                <a:t>738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11329" name="Text Box 83"/>
            <p:cNvSpPr txBox="1">
              <a:spLocks noChangeArrowheads="1"/>
            </p:cNvSpPr>
            <p:nvPr/>
          </p:nvSpPr>
          <p:spPr bwMode="auto">
            <a:xfrm>
              <a:off x="3211" y="909"/>
              <a:ext cx="46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 dirty="0">
                  <a:solidFill>
                    <a:schemeClr val="bg1"/>
                  </a:solidFill>
                </a:rPr>
                <a:t>123</a:t>
              </a:r>
            </a:p>
          </p:txBody>
        </p:sp>
        <p:sp>
          <p:nvSpPr>
            <p:cNvPr id="11330" name="Line 84"/>
            <p:cNvSpPr>
              <a:spLocks noChangeShapeType="1"/>
            </p:cNvSpPr>
            <p:nvPr/>
          </p:nvSpPr>
          <p:spPr bwMode="auto">
            <a:xfrm>
              <a:off x="3268" y="961"/>
              <a:ext cx="352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Группа 54"/>
          <p:cNvGrpSpPr>
            <a:grpSpLocks/>
          </p:cNvGrpSpPr>
          <p:nvPr/>
        </p:nvGrpSpPr>
        <p:grpSpPr bwMode="auto">
          <a:xfrm>
            <a:off x="89389" y="642918"/>
            <a:ext cx="4698211" cy="965200"/>
            <a:chOff x="2303" y="2814618"/>
            <a:chExt cx="6412786" cy="965200"/>
          </a:xfrm>
        </p:grpSpPr>
        <p:sp>
          <p:nvSpPr>
            <p:cNvPr id="11311" name="AutoShape 48"/>
            <p:cNvSpPr>
              <a:spLocks noChangeArrowheads="1"/>
            </p:cNvSpPr>
            <p:nvPr/>
          </p:nvSpPr>
          <p:spPr bwMode="auto">
            <a:xfrm>
              <a:off x="3832619" y="2814618"/>
              <a:ext cx="2450701" cy="965200"/>
            </a:xfrm>
            <a:prstGeom prst="roundRect">
              <a:avLst>
                <a:gd name="adj" fmla="val 16667"/>
              </a:avLst>
            </a:prstGeom>
            <a:solidFill>
              <a:srgbClr val="F6F5F2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7" name="Group 49"/>
            <p:cNvGrpSpPr>
              <a:grpSpLocks/>
            </p:cNvGrpSpPr>
            <p:nvPr/>
          </p:nvGrpSpPr>
          <p:grpSpPr bwMode="auto">
            <a:xfrm>
              <a:off x="4252916" y="2819402"/>
              <a:ext cx="795338" cy="725488"/>
              <a:chOff x="2679" y="1776"/>
              <a:chExt cx="501" cy="457"/>
            </a:xfrm>
          </p:grpSpPr>
          <p:sp>
            <p:nvSpPr>
              <p:cNvPr id="11325" name="Text Box 50"/>
              <p:cNvSpPr txBox="1">
                <a:spLocks noChangeArrowheads="1"/>
              </p:cNvSpPr>
              <p:nvPr/>
            </p:nvSpPr>
            <p:spPr bwMode="auto">
              <a:xfrm>
                <a:off x="2795" y="1776"/>
                <a:ext cx="269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 dirty="0" smtClean="0">
                    <a:solidFill>
                      <a:srgbClr val="002060"/>
                    </a:solidFill>
                  </a:rPr>
                  <a:t>Х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1326" name="Text Box 51"/>
              <p:cNvSpPr txBox="1">
                <a:spLocks noChangeArrowheads="1"/>
              </p:cNvSpPr>
              <p:nvPr/>
            </p:nvSpPr>
            <p:spPr bwMode="auto">
              <a:xfrm>
                <a:off x="2679" y="2000"/>
                <a:ext cx="501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ru-RU" b="1" dirty="0">
                    <a:solidFill>
                      <a:srgbClr val="000066"/>
                    </a:solidFill>
                  </a:rPr>
                  <a:t>123</a:t>
                </a:r>
              </a:p>
            </p:txBody>
          </p:sp>
        </p:grpSp>
        <p:sp>
          <p:nvSpPr>
            <p:cNvPr id="11324" name="Line 55"/>
            <p:cNvSpPr>
              <a:spLocks noChangeShapeType="1"/>
            </p:cNvSpPr>
            <p:nvPr/>
          </p:nvSpPr>
          <p:spPr bwMode="auto">
            <a:xfrm rot="16200000">
              <a:off x="-162797" y="3265488"/>
              <a:ext cx="330200" cy="0"/>
            </a:xfrm>
            <a:prstGeom prst="line">
              <a:avLst/>
            </a:prstGeom>
            <a:noFill/>
            <a:ln w="28575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" name="Group 56"/>
            <p:cNvGrpSpPr>
              <a:grpSpLocks/>
            </p:cNvGrpSpPr>
            <p:nvPr/>
          </p:nvGrpSpPr>
          <p:grpSpPr bwMode="auto">
            <a:xfrm>
              <a:off x="4572007" y="2819402"/>
              <a:ext cx="584201" cy="725488"/>
              <a:chOff x="2880" y="1776"/>
              <a:chExt cx="368" cy="457"/>
            </a:xfrm>
          </p:grpSpPr>
          <p:sp>
            <p:nvSpPr>
              <p:cNvPr id="11320" name="Text Box 57"/>
              <p:cNvSpPr txBox="1">
                <a:spLocks noChangeArrowheads="1"/>
              </p:cNvSpPr>
              <p:nvPr/>
            </p:nvSpPr>
            <p:spPr bwMode="auto">
              <a:xfrm>
                <a:off x="2933" y="1776"/>
                <a:ext cx="315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endParaRPr lang="ru-RU" b="1" dirty="0">
                  <a:solidFill>
                    <a:srgbClr val="000066"/>
                  </a:solidFill>
                </a:endParaRPr>
              </a:p>
            </p:txBody>
          </p:sp>
          <p:sp>
            <p:nvSpPr>
              <p:cNvPr id="11321" name="Text Box 58"/>
              <p:cNvSpPr txBox="1">
                <a:spLocks noChangeArrowheads="1"/>
              </p:cNvSpPr>
              <p:nvPr/>
            </p:nvSpPr>
            <p:spPr bwMode="auto">
              <a:xfrm>
                <a:off x="2880" y="2000"/>
                <a:ext cx="368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endParaRPr lang="ru-RU" b="1" dirty="0">
                  <a:solidFill>
                    <a:srgbClr val="000066"/>
                  </a:solidFill>
                </a:endParaRPr>
              </a:p>
            </p:txBody>
          </p:sp>
        </p:grpSp>
        <p:sp>
          <p:nvSpPr>
            <p:cNvPr id="11315" name="Line 85"/>
            <p:cNvSpPr>
              <a:spLocks noChangeShapeType="1"/>
            </p:cNvSpPr>
            <p:nvPr/>
          </p:nvSpPr>
          <p:spPr bwMode="auto">
            <a:xfrm>
              <a:off x="5156669" y="3243246"/>
              <a:ext cx="330201" cy="0"/>
            </a:xfrm>
            <a:prstGeom prst="line">
              <a:avLst/>
            </a:prstGeom>
            <a:noFill/>
            <a:ln w="28575">
              <a:solidFill>
                <a:srgbClr val="0033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17" name="Text Box 87"/>
            <p:cNvSpPr txBox="1">
              <a:spLocks noChangeArrowheads="1"/>
            </p:cNvSpPr>
            <p:nvPr/>
          </p:nvSpPr>
          <p:spPr bwMode="auto">
            <a:xfrm>
              <a:off x="5486871" y="3004346"/>
              <a:ext cx="92821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ru-RU" b="1" dirty="0" smtClean="0">
                  <a:solidFill>
                    <a:srgbClr val="000066"/>
                  </a:solidFill>
                </a:rPr>
                <a:t>6</a:t>
              </a:r>
              <a:endParaRPr lang="ru-RU" b="1" dirty="0">
                <a:solidFill>
                  <a:srgbClr val="000066"/>
                </a:solidFill>
              </a:endParaRPr>
            </a:p>
          </p:txBody>
        </p:sp>
      </p:grpSp>
      <p:sp>
        <p:nvSpPr>
          <p:cNvPr id="11280" name="Text Box 90"/>
          <p:cNvSpPr txBox="1">
            <a:spLocks noChangeArrowheads="1"/>
          </p:cNvSpPr>
          <p:nvPr/>
        </p:nvSpPr>
        <p:spPr bwMode="auto">
          <a:xfrm>
            <a:off x="0" y="0"/>
            <a:ext cx="9144000" cy="579438"/>
          </a:xfrm>
          <a:prstGeom prst="rect">
            <a:avLst/>
          </a:prstGeom>
          <a:solidFill>
            <a:srgbClr val="AEA582">
              <a:alpha val="50195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10000"/>
              </a:spcBef>
            </a:pPr>
            <a:r>
              <a:rPr lang="ru-RU" sz="3200" b="1">
                <a:solidFill>
                  <a:schemeClr val="bg1"/>
                </a:solidFill>
              </a:rPr>
              <a:t>Расшифруйте название усадьбы</a:t>
            </a:r>
            <a:r>
              <a:rPr lang="ru-RU" sz="3200" b="1">
                <a:solidFill>
                  <a:schemeClr val="bg1"/>
                </a:solidFill>
                <a:cs typeface="Times New Roman" pitchFamily="18" charset="0"/>
              </a:rPr>
              <a:t> </a:t>
            </a:r>
          </a:p>
        </p:txBody>
      </p:sp>
      <p:grpSp>
        <p:nvGrpSpPr>
          <p:cNvPr id="11" name="Группа 55"/>
          <p:cNvGrpSpPr>
            <a:grpSpLocks/>
          </p:cNvGrpSpPr>
          <p:nvPr/>
        </p:nvGrpSpPr>
        <p:grpSpPr bwMode="auto">
          <a:xfrm>
            <a:off x="214313" y="4857750"/>
            <a:ext cx="8782050" cy="2000250"/>
            <a:chOff x="214282" y="4857760"/>
            <a:chExt cx="8782104" cy="2000255"/>
          </a:xfrm>
        </p:grpSpPr>
        <p:grpSp>
          <p:nvGrpSpPr>
            <p:cNvPr id="12" name="Group 32"/>
            <p:cNvGrpSpPr>
              <a:grpSpLocks/>
            </p:cNvGrpSpPr>
            <p:nvPr/>
          </p:nvGrpSpPr>
          <p:grpSpPr bwMode="auto">
            <a:xfrm>
              <a:off x="5143500" y="5715001"/>
              <a:ext cx="1066800" cy="1143000"/>
              <a:chOff x="2664" y="1735"/>
              <a:chExt cx="672" cy="720"/>
            </a:xfrm>
          </p:grpSpPr>
          <p:sp>
            <p:nvSpPr>
              <p:cNvPr id="11309" name="AutoShape 33"/>
              <p:cNvSpPr>
                <a:spLocks noChangeArrowheads="1"/>
              </p:cNvSpPr>
              <p:nvPr/>
            </p:nvSpPr>
            <p:spPr bwMode="auto">
              <a:xfrm>
                <a:off x="2664" y="1735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5" name="Text Box 34"/>
              <p:cNvSpPr txBox="1">
                <a:spLocks noChangeArrowheads="1"/>
              </p:cNvSpPr>
              <p:nvPr/>
            </p:nvSpPr>
            <p:spPr bwMode="auto">
              <a:xfrm>
                <a:off x="2832" y="1824"/>
                <a:ext cx="384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ru-RU" sz="3600" b="1" dirty="0" err="1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rPr>
                  <a:t>щ</a:t>
                </a:r>
                <a:endParaRPr lang="ru-RU" sz="36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</a:endParaRPr>
              </a:p>
            </p:txBody>
          </p:sp>
        </p:grpSp>
        <p:grpSp>
          <p:nvGrpSpPr>
            <p:cNvPr id="13" name="Group 35"/>
            <p:cNvGrpSpPr>
              <a:grpSpLocks/>
            </p:cNvGrpSpPr>
            <p:nvPr/>
          </p:nvGrpSpPr>
          <p:grpSpPr bwMode="auto">
            <a:xfrm>
              <a:off x="2857488" y="5715000"/>
              <a:ext cx="1066800" cy="1143000"/>
              <a:chOff x="2208" y="2160"/>
              <a:chExt cx="672" cy="720"/>
            </a:xfrm>
          </p:grpSpPr>
          <p:sp>
            <p:nvSpPr>
              <p:cNvPr id="11307" name="AutoShape 36"/>
              <p:cNvSpPr>
                <a:spLocks noChangeArrowheads="1"/>
              </p:cNvSpPr>
              <p:nvPr/>
            </p:nvSpPr>
            <p:spPr bwMode="auto">
              <a:xfrm>
                <a:off x="2208" y="2160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" name="Text Box 37"/>
              <p:cNvSpPr txBox="1">
                <a:spLocks noChangeArrowheads="1"/>
              </p:cNvSpPr>
              <p:nvPr/>
            </p:nvSpPr>
            <p:spPr bwMode="auto">
              <a:xfrm>
                <a:off x="2352" y="2256"/>
                <a:ext cx="336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rPr>
                  <a:t>ж</a:t>
                </a:r>
              </a:p>
            </p:txBody>
          </p:sp>
        </p:grpSp>
        <p:grpSp>
          <p:nvGrpSpPr>
            <p:cNvPr id="14" name="Group 38"/>
            <p:cNvGrpSpPr>
              <a:grpSpLocks/>
            </p:cNvGrpSpPr>
            <p:nvPr/>
          </p:nvGrpSpPr>
          <p:grpSpPr bwMode="auto">
            <a:xfrm>
              <a:off x="3929058" y="5715000"/>
              <a:ext cx="1066800" cy="1143000"/>
              <a:chOff x="2640" y="1872"/>
              <a:chExt cx="672" cy="720"/>
            </a:xfrm>
          </p:grpSpPr>
          <p:sp>
            <p:nvSpPr>
              <p:cNvPr id="11305" name="AutoShape 39"/>
              <p:cNvSpPr>
                <a:spLocks noChangeArrowheads="1"/>
              </p:cNvSpPr>
              <p:nvPr/>
            </p:nvSpPr>
            <p:spPr bwMode="auto">
              <a:xfrm>
                <a:off x="2640" y="1872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" name="Text Box 40"/>
              <p:cNvSpPr txBox="1">
                <a:spLocks noChangeArrowheads="1"/>
              </p:cNvSpPr>
              <p:nvPr/>
            </p:nvSpPr>
            <p:spPr bwMode="auto">
              <a:xfrm>
                <a:off x="2832" y="2016"/>
                <a:ext cx="288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rPr>
                  <a:t>и</a:t>
                </a:r>
              </a:p>
            </p:txBody>
          </p:sp>
        </p:grpSp>
        <p:grpSp>
          <p:nvGrpSpPr>
            <p:cNvPr id="15" name="Group 44"/>
            <p:cNvGrpSpPr>
              <a:grpSpLocks/>
            </p:cNvGrpSpPr>
            <p:nvPr/>
          </p:nvGrpSpPr>
          <p:grpSpPr bwMode="auto">
            <a:xfrm>
              <a:off x="6143625" y="5715001"/>
              <a:ext cx="1066800" cy="1143000"/>
              <a:chOff x="2526" y="1735"/>
              <a:chExt cx="672" cy="720"/>
            </a:xfrm>
          </p:grpSpPr>
          <p:sp>
            <p:nvSpPr>
              <p:cNvPr id="11303" name="AutoShape 45"/>
              <p:cNvSpPr>
                <a:spLocks noChangeArrowheads="1"/>
              </p:cNvSpPr>
              <p:nvPr/>
            </p:nvSpPr>
            <p:spPr bwMode="auto">
              <a:xfrm>
                <a:off x="2526" y="1735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" name="Text Box 46"/>
              <p:cNvSpPr txBox="1">
                <a:spLocks noChangeArrowheads="1"/>
              </p:cNvSpPr>
              <p:nvPr/>
            </p:nvSpPr>
            <p:spPr bwMode="auto">
              <a:xfrm>
                <a:off x="2736" y="1824"/>
                <a:ext cx="336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rPr>
                  <a:t>е</a:t>
                </a:r>
              </a:p>
            </p:txBody>
          </p:sp>
        </p:grpSp>
        <p:grpSp>
          <p:nvGrpSpPr>
            <p:cNvPr id="16" name="Group 47"/>
            <p:cNvGrpSpPr>
              <a:grpSpLocks/>
            </p:cNvGrpSpPr>
            <p:nvPr/>
          </p:nvGrpSpPr>
          <p:grpSpPr bwMode="auto">
            <a:xfrm>
              <a:off x="714353" y="5715015"/>
              <a:ext cx="1185863" cy="1143000"/>
              <a:chOff x="1893" y="2154"/>
              <a:chExt cx="747" cy="720"/>
            </a:xfrm>
          </p:grpSpPr>
          <p:sp>
            <p:nvSpPr>
              <p:cNvPr id="11299" name="AutoShape 48"/>
              <p:cNvSpPr>
                <a:spLocks noChangeArrowheads="1"/>
              </p:cNvSpPr>
              <p:nvPr/>
            </p:nvSpPr>
            <p:spPr bwMode="auto">
              <a:xfrm>
                <a:off x="1893" y="2154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7" name="Group 49"/>
              <p:cNvGrpSpPr>
                <a:grpSpLocks/>
              </p:cNvGrpSpPr>
              <p:nvPr/>
            </p:nvGrpSpPr>
            <p:grpSpPr bwMode="auto">
              <a:xfrm>
                <a:off x="2028" y="2208"/>
                <a:ext cx="612" cy="443"/>
                <a:chOff x="2028" y="2208"/>
                <a:chExt cx="612" cy="443"/>
              </a:xfrm>
            </p:grpSpPr>
            <p:sp>
              <p:nvSpPr>
                <p:cNvPr id="11301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2448" y="2208"/>
                  <a:ext cx="192" cy="4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endParaRPr lang="ru-RU" sz="3600">
                    <a:solidFill>
                      <a:schemeClr val="bg2"/>
                    </a:solidFill>
                    <a:latin typeface="Tahoma" pitchFamily="34" charset="0"/>
                  </a:endParaRPr>
                </a:p>
              </p:txBody>
            </p:sp>
            <p:sp>
              <p:nvSpPr>
                <p:cNvPr id="77" name="Text Box 51"/>
                <p:cNvSpPr txBox="1">
                  <a:spLocks noChangeArrowheads="1"/>
                </p:cNvSpPr>
                <p:nvPr/>
              </p:nvSpPr>
              <p:spPr bwMode="auto">
                <a:xfrm>
                  <a:off x="2028" y="2244"/>
                  <a:ext cx="405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ru-RU" sz="3600" b="1" dirty="0" err="1">
                      <a:solidFill>
                        <a:schemeClr val="accent6">
                          <a:lumMod val="50000"/>
                        </a:schemeClr>
                      </a:solidFill>
                      <a:latin typeface="Tahoma" pitchFamily="34" charset="0"/>
                    </a:rPr>
                    <a:t>н</a:t>
                  </a:r>
                  <a:endPara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endParaRPr>
                </a:p>
              </p:txBody>
            </p:sp>
          </p:grpSp>
        </p:grpSp>
        <p:grpSp>
          <p:nvGrpSpPr>
            <p:cNvPr id="18" name="Group 52"/>
            <p:cNvGrpSpPr>
              <a:grpSpLocks/>
            </p:cNvGrpSpPr>
            <p:nvPr/>
          </p:nvGrpSpPr>
          <p:grpSpPr bwMode="auto">
            <a:xfrm>
              <a:off x="7143750" y="5715001"/>
              <a:ext cx="1066800" cy="1143000"/>
              <a:chOff x="2292" y="1783"/>
              <a:chExt cx="672" cy="720"/>
            </a:xfrm>
          </p:grpSpPr>
          <p:sp>
            <p:nvSpPr>
              <p:cNvPr id="11297" name="AutoShape 53"/>
              <p:cNvSpPr>
                <a:spLocks noChangeArrowheads="1"/>
              </p:cNvSpPr>
              <p:nvPr/>
            </p:nvSpPr>
            <p:spPr bwMode="auto">
              <a:xfrm>
                <a:off x="2292" y="1783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3" name="Text Box 54"/>
              <p:cNvSpPr txBox="1">
                <a:spLocks noChangeArrowheads="1"/>
              </p:cNvSpPr>
              <p:nvPr/>
            </p:nvSpPr>
            <p:spPr bwMode="auto">
              <a:xfrm>
                <a:off x="2382" y="1872"/>
                <a:ext cx="450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rPr>
                  <a:t>в</a:t>
                </a:r>
              </a:p>
            </p:txBody>
          </p:sp>
        </p:grpSp>
        <p:grpSp>
          <p:nvGrpSpPr>
            <p:cNvPr id="19" name="Group 56"/>
            <p:cNvGrpSpPr>
              <a:grpSpLocks/>
            </p:cNvGrpSpPr>
            <p:nvPr/>
          </p:nvGrpSpPr>
          <p:grpSpPr bwMode="auto">
            <a:xfrm>
              <a:off x="214282" y="4857760"/>
              <a:ext cx="1143000" cy="1284288"/>
              <a:chOff x="251" y="3518"/>
              <a:chExt cx="672" cy="720"/>
            </a:xfrm>
          </p:grpSpPr>
          <p:sp>
            <p:nvSpPr>
              <p:cNvPr id="11295" name="AutoShape 57"/>
              <p:cNvSpPr>
                <a:spLocks noChangeArrowheads="1"/>
              </p:cNvSpPr>
              <p:nvPr/>
            </p:nvSpPr>
            <p:spPr bwMode="auto">
              <a:xfrm>
                <a:off x="251" y="3518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" name="Text Box 58"/>
              <p:cNvSpPr txBox="1">
                <a:spLocks noChangeArrowheads="1"/>
              </p:cNvSpPr>
              <p:nvPr/>
            </p:nvSpPr>
            <p:spPr bwMode="auto">
              <a:xfrm>
                <a:off x="503" y="3718"/>
                <a:ext cx="192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rPr>
                  <a:t>К</a:t>
                </a:r>
              </a:p>
            </p:txBody>
          </p:sp>
        </p:grpSp>
        <p:grpSp>
          <p:nvGrpSpPr>
            <p:cNvPr id="20" name="Group 47"/>
            <p:cNvGrpSpPr>
              <a:grpSpLocks/>
            </p:cNvGrpSpPr>
            <p:nvPr/>
          </p:nvGrpSpPr>
          <p:grpSpPr bwMode="auto">
            <a:xfrm>
              <a:off x="1714500" y="5715001"/>
              <a:ext cx="1104900" cy="1143000"/>
              <a:chOff x="1944" y="1975"/>
              <a:chExt cx="696" cy="720"/>
            </a:xfrm>
          </p:grpSpPr>
          <p:sp>
            <p:nvSpPr>
              <p:cNvPr id="11291" name="AutoShape 48"/>
              <p:cNvSpPr>
                <a:spLocks noChangeArrowheads="1"/>
              </p:cNvSpPr>
              <p:nvPr/>
            </p:nvSpPr>
            <p:spPr bwMode="auto">
              <a:xfrm>
                <a:off x="1944" y="1975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21" name="Group 49"/>
              <p:cNvGrpSpPr>
                <a:grpSpLocks/>
              </p:cNvGrpSpPr>
              <p:nvPr/>
            </p:nvGrpSpPr>
            <p:grpSpPr bwMode="auto">
              <a:xfrm>
                <a:off x="2079" y="2065"/>
                <a:ext cx="561" cy="547"/>
                <a:chOff x="2079" y="2065"/>
                <a:chExt cx="561" cy="547"/>
              </a:xfrm>
            </p:grpSpPr>
            <p:sp>
              <p:nvSpPr>
                <p:cNvPr id="11293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2448" y="2208"/>
                  <a:ext cx="192" cy="4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endParaRPr lang="ru-RU" sz="3600">
                    <a:solidFill>
                      <a:schemeClr val="bg2"/>
                    </a:solidFill>
                    <a:latin typeface="Tahoma" pitchFamily="34" charset="0"/>
                  </a:endParaRPr>
                </a:p>
              </p:txBody>
            </p:sp>
            <p:sp>
              <p:nvSpPr>
                <p:cNvPr id="69" name="Text Box 51"/>
                <p:cNvSpPr txBox="1">
                  <a:spLocks noChangeArrowheads="1"/>
                </p:cNvSpPr>
                <p:nvPr/>
              </p:nvSpPr>
              <p:spPr bwMode="auto">
                <a:xfrm>
                  <a:off x="2079" y="2065"/>
                  <a:ext cx="336" cy="4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ru-RU" sz="3600" b="1" dirty="0" err="1">
                      <a:solidFill>
                        <a:schemeClr val="accent6">
                          <a:lumMod val="50000"/>
                        </a:schemeClr>
                      </a:solidFill>
                      <a:latin typeface="Tahoma" pitchFamily="34" charset="0"/>
                    </a:rPr>
                    <a:t>я</a:t>
                  </a:r>
                  <a:endPara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endParaRPr>
                </a:p>
              </p:txBody>
            </p:sp>
          </p:grpSp>
        </p:grpSp>
        <p:sp>
          <p:nvSpPr>
            <p:cNvPr id="65" name="AutoShape 53"/>
            <p:cNvSpPr>
              <a:spLocks noChangeArrowheads="1"/>
            </p:cNvSpPr>
            <p:nvPr/>
          </p:nvSpPr>
          <p:spPr bwMode="auto">
            <a:xfrm>
              <a:off x="7929579" y="5000635"/>
              <a:ext cx="1066807" cy="1143003"/>
            </a:xfrm>
            <a:prstGeom prst="irregularSeal1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CCECFF"/>
                </a:gs>
              </a:gsLst>
              <a:path path="shape">
                <a:fillToRect l="50000" t="50000" r="50000" b="50000"/>
              </a:path>
            </a:gradFill>
            <a:ln w="6350">
              <a:solidFill>
                <a:srgbClr val="CCEC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sz="36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</a:rPr>
                <a:t>о</a:t>
              </a:r>
            </a:p>
          </p:txBody>
        </p:sp>
      </p:grpSp>
      <p:sp>
        <p:nvSpPr>
          <p:cNvPr id="80" name="Line 85"/>
          <p:cNvSpPr>
            <a:spLocks noChangeShapeType="1"/>
          </p:cNvSpPr>
          <p:nvPr/>
        </p:nvSpPr>
        <p:spPr bwMode="auto">
          <a:xfrm>
            <a:off x="3338158" y="1085834"/>
            <a:ext cx="282589" cy="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6" name="Line 85"/>
          <p:cNvSpPr>
            <a:spLocks noChangeShapeType="1"/>
          </p:cNvSpPr>
          <p:nvPr/>
        </p:nvSpPr>
        <p:spPr bwMode="auto">
          <a:xfrm>
            <a:off x="3824968" y="1188246"/>
            <a:ext cx="282589" cy="0"/>
          </a:xfrm>
          <a:prstGeom prst="line">
            <a:avLst/>
          </a:prstGeom>
          <a:noFill/>
          <a:ln w="28575">
            <a:solidFill>
              <a:srgbClr val="003366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3813" y="0"/>
            <a:ext cx="91678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 Box 29"/>
          <p:cNvSpPr txBox="1">
            <a:spLocks noChangeArrowheads="1"/>
          </p:cNvSpPr>
          <p:nvPr/>
        </p:nvSpPr>
        <p:spPr bwMode="auto">
          <a:xfrm>
            <a:off x="2438400" y="6019800"/>
            <a:ext cx="30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3600">
              <a:solidFill>
                <a:schemeClr val="bg2"/>
              </a:solidFill>
              <a:latin typeface="Tahoma" pitchFamily="34" charset="0"/>
            </a:endParaRPr>
          </a:p>
        </p:txBody>
      </p:sp>
      <p:sp>
        <p:nvSpPr>
          <p:cNvPr id="12292" name="Text Box 30"/>
          <p:cNvSpPr txBox="1">
            <a:spLocks noChangeArrowheads="1"/>
          </p:cNvSpPr>
          <p:nvPr/>
        </p:nvSpPr>
        <p:spPr bwMode="auto">
          <a:xfrm>
            <a:off x="2743200" y="6216650"/>
            <a:ext cx="30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3600">
              <a:solidFill>
                <a:schemeClr val="bg2"/>
              </a:solidFill>
              <a:latin typeface="Tahoma" pitchFamily="34" charset="0"/>
            </a:endParaRPr>
          </a:p>
        </p:txBody>
      </p:sp>
      <p:sp>
        <p:nvSpPr>
          <p:cNvPr id="34871" name="AutoShape 55">
            <a:hlinkClick r:id="" action="ppaction://hlinkshowjump?jump=endshow"/>
          </p:cNvPr>
          <p:cNvSpPr>
            <a:spLocks noChangeArrowheads="1"/>
          </p:cNvSpPr>
          <p:nvPr/>
        </p:nvSpPr>
        <p:spPr bwMode="auto">
          <a:xfrm>
            <a:off x="142875" y="214313"/>
            <a:ext cx="3590925" cy="7143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CCECFF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ahoma" pitchFamily="34" charset="0"/>
              </a:rPr>
              <a:t>МОЛОДЦЫ!</a:t>
            </a:r>
          </a:p>
        </p:txBody>
      </p:sp>
      <p:grpSp>
        <p:nvGrpSpPr>
          <p:cNvPr id="2" name="Группа 34"/>
          <p:cNvGrpSpPr>
            <a:grpSpLocks/>
          </p:cNvGrpSpPr>
          <p:nvPr/>
        </p:nvGrpSpPr>
        <p:grpSpPr bwMode="auto">
          <a:xfrm>
            <a:off x="214313" y="4857750"/>
            <a:ext cx="8782050" cy="2000250"/>
            <a:chOff x="214282" y="4857760"/>
            <a:chExt cx="8782104" cy="2000255"/>
          </a:xfrm>
        </p:grpSpPr>
        <p:grpSp>
          <p:nvGrpSpPr>
            <p:cNvPr id="3" name="Group 32"/>
            <p:cNvGrpSpPr>
              <a:grpSpLocks/>
            </p:cNvGrpSpPr>
            <p:nvPr/>
          </p:nvGrpSpPr>
          <p:grpSpPr bwMode="auto">
            <a:xfrm>
              <a:off x="5143500" y="5715001"/>
              <a:ext cx="1066800" cy="1143000"/>
              <a:chOff x="2664" y="1735"/>
              <a:chExt cx="672" cy="720"/>
            </a:xfrm>
          </p:grpSpPr>
          <p:sp>
            <p:nvSpPr>
              <p:cNvPr id="12322" name="AutoShape 33"/>
              <p:cNvSpPr>
                <a:spLocks noChangeArrowheads="1"/>
              </p:cNvSpPr>
              <p:nvPr/>
            </p:nvSpPr>
            <p:spPr bwMode="auto">
              <a:xfrm>
                <a:off x="2664" y="1735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411" name="Text Box 34"/>
              <p:cNvSpPr txBox="1">
                <a:spLocks noChangeArrowheads="1"/>
              </p:cNvSpPr>
              <p:nvPr/>
            </p:nvSpPr>
            <p:spPr bwMode="auto">
              <a:xfrm>
                <a:off x="2832" y="1824"/>
                <a:ext cx="384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ru-RU" sz="3600" b="1" dirty="0" err="1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rPr>
                  <a:t>щ</a:t>
                </a:r>
                <a:endParaRPr lang="ru-RU" sz="36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</a:endParaRPr>
              </a:p>
            </p:txBody>
          </p:sp>
        </p:grpSp>
        <p:grpSp>
          <p:nvGrpSpPr>
            <p:cNvPr id="4" name="Group 35"/>
            <p:cNvGrpSpPr>
              <a:grpSpLocks/>
            </p:cNvGrpSpPr>
            <p:nvPr/>
          </p:nvGrpSpPr>
          <p:grpSpPr bwMode="auto">
            <a:xfrm>
              <a:off x="2857488" y="5715000"/>
              <a:ext cx="1066800" cy="1143000"/>
              <a:chOff x="2208" y="2160"/>
              <a:chExt cx="672" cy="720"/>
            </a:xfrm>
          </p:grpSpPr>
          <p:sp>
            <p:nvSpPr>
              <p:cNvPr id="12320" name="AutoShape 36"/>
              <p:cNvSpPr>
                <a:spLocks noChangeArrowheads="1"/>
              </p:cNvSpPr>
              <p:nvPr/>
            </p:nvSpPr>
            <p:spPr bwMode="auto">
              <a:xfrm>
                <a:off x="2208" y="2160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409" name="Text Box 37"/>
              <p:cNvSpPr txBox="1">
                <a:spLocks noChangeArrowheads="1"/>
              </p:cNvSpPr>
              <p:nvPr/>
            </p:nvSpPr>
            <p:spPr bwMode="auto">
              <a:xfrm>
                <a:off x="2352" y="2256"/>
                <a:ext cx="336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rPr>
                  <a:t>ж</a:t>
                </a:r>
              </a:p>
            </p:txBody>
          </p:sp>
        </p:grpSp>
        <p:grpSp>
          <p:nvGrpSpPr>
            <p:cNvPr id="5" name="Group 38"/>
            <p:cNvGrpSpPr>
              <a:grpSpLocks/>
            </p:cNvGrpSpPr>
            <p:nvPr/>
          </p:nvGrpSpPr>
          <p:grpSpPr bwMode="auto">
            <a:xfrm>
              <a:off x="3929058" y="5715000"/>
              <a:ext cx="1066800" cy="1143000"/>
              <a:chOff x="2640" y="1872"/>
              <a:chExt cx="672" cy="720"/>
            </a:xfrm>
          </p:grpSpPr>
          <p:sp>
            <p:nvSpPr>
              <p:cNvPr id="12318" name="AutoShape 39"/>
              <p:cNvSpPr>
                <a:spLocks noChangeArrowheads="1"/>
              </p:cNvSpPr>
              <p:nvPr/>
            </p:nvSpPr>
            <p:spPr bwMode="auto">
              <a:xfrm>
                <a:off x="2640" y="1872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407" name="Text Box 40"/>
              <p:cNvSpPr txBox="1">
                <a:spLocks noChangeArrowheads="1"/>
              </p:cNvSpPr>
              <p:nvPr/>
            </p:nvSpPr>
            <p:spPr bwMode="auto">
              <a:xfrm>
                <a:off x="2832" y="2016"/>
                <a:ext cx="288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rPr>
                  <a:t>и</a:t>
                </a:r>
              </a:p>
            </p:txBody>
          </p:sp>
        </p:grpSp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6143625" y="5715001"/>
              <a:ext cx="1066800" cy="1143000"/>
              <a:chOff x="2526" y="1735"/>
              <a:chExt cx="672" cy="720"/>
            </a:xfrm>
          </p:grpSpPr>
          <p:sp>
            <p:nvSpPr>
              <p:cNvPr id="12316" name="AutoShape 45"/>
              <p:cNvSpPr>
                <a:spLocks noChangeArrowheads="1"/>
              </p:cNvSpPr>
              <p:nvPr/>
            </p:nvSpPr>
            <p:spPr bwMode="auto">
              <a:xfrm>
                <a:off x="2526" y="1735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405" name="Text Box 46"/>
              <p:cNvSpPr txBox="1">
                <a:spLocks noChangeArrowheads="1"/>
              </p:cNvSpPr>
              <p:nvPr/>
            </p:nvSpPr>
            <p:spPr bwMode="auto">
              <a:xfrm>
                <a:off x="2736" y="1824"/>
                <a:ext cx="336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rPr>
                  <a:t>е</a:t>
                </a:r>
              </a:p>
            </p:txBody>
          </p:sp>
        </p:grpSp>
        <p:grpSp>
          <p:nvGrpSpPr>
            <p:cNvPr id="7" name="Group 47"/>
            <p:cNvGrpSpPr>
              <a:grpSpLocks/>
            </p:cNvGrpSpPr>
            <p:nvPr/>
          </p:nvGrpSpPr>
          <p:grpSpPr bwMode="auto">
            <a:xfrm>
              <a:off x="714353" y="5715015"/>
              <a:ext cx="1185863" cy="1143000"/>
              <a:chOff x="1893" y="2154"/>
              <a:chExt cx="747" cy="720"/>
            </a:xfrm>
          </p:grpSpPr>
          <p:sp>
            <p:nvSpPr>
              <p:cNvPr id="12312" name="AutoShape 48"/>
              <p:cNvSpPr>
                <a:spLocks noChangeArrowheads="1"/>
              </p:cNvSpPr>
              <p:nvPr/>
            </p:nvSpPr>
            <p:spPr bwMode="auto">
              <a:xfrm>
                <a:off x="1893" y="2154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8" name="Group 49"/>
              <p:cNvGrpSpPr>
                <a:grpSpLocks/>
              </p:cNvGrpSpPr>
              <p:nvPr/>
            </p:nvGrpSpPr>
            <p:grpSpPr bwMode="auto">
              <a:xfrm>
                <a:off x="2028" y="2208"/>
                <a:ext cx="612" cy="443"/>
                <a:chOff x="2028" y="2208"/>
                <a:chExt cx="612" cy="443"/>
              </a:xfrm>
            </p:grpSpPr>
            <p:sp>
              <p:nvSpPr>
                <p:cNvPr id="12314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2448" y="2208"/>
                  <a:ext cx="192" cy="4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endParaRPr lang="ru-RU" sz="3600">
                    <a:solidFill>
                      <a:schemeClr val="bg2"/>
                    </a:solidFill>
                    <a:latin typeface="Tahoma" pitchFamily="34" charset="0"/>
                  </a:endParaRPr>
                </a:p>
              </p:txBody>
            </p:sp>
            <p:sp>
              <p:nvSpPr>
                <p:cNvPr id="16403" name="Text Box 51"/>
                <p:cNvSpPr txBox="1">
                  <a:spLocks noChangeArrowheads="1"/>
                </p:cNvSpPr>
                <p:nvPr/>
              </p:nvSpPr>
              <p:spPr bwMode="auto">
                <a:xfrm>
                  <a:off x="2028" y="2244"/>
                  <a:ext cx="405" cy="40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ru-RU" sz="3600" b="1" dirty="0" err="1">
                      <a:solidFill>
                        <a:schemeClr val="accent6">
                          <a:lumMod val="50000"/>
                        </a:schemeClr>
                      </a:solidFill>
                      <a:latin typeface="Tahoma" pitchFamily="34" charset="0"/>
                    </a:rPr>
                    <a:t>н</a:t>
                  </a:r>
                  <a:endPara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endParaRPr>
                </a:p>
              </p:txBody>
            </p:sp>
          </p:grpSp>
        </p:grpSp>
        <p:grpSp>
          <p:nvGrpSpPr>
            <p:cNvPr id="9" name="Group 52"/>
            <p:cNvGrpSpPr>
              <a:grpSpLocks/>
            </p:cNvGrpSpPr>
            <p:nvPr/>
          </p:nvGrpSpPr>
          <p:grpSpPr bwMode="auto">
            <a:xfrm>
              <a:off x="7143750" y="5715001"/>
              <a:ext cx="1066800" cy="1143000"/>
              <a:chOff x="2292" y="1783"/>
              <a:chExt cx="672" cy="720"/>
            </a:xfrm>
          </p:grpSpPr>
          <p:sp>
            <p:nvSpPr>
              <p:cNvPr id="12310" name="AutoShape 53"/>
              <p:cNvSpPr>
                <a:spLocks noChangeArrowheads="1"/>
              </p:cNvSpPr>
              <p:nvPr/>
            </p:nvSpPr>
            <p:spPr bwMode="auto">
              <a:xfrm>
                <a:off x="2292" y="1783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399" name="Text Box 54"/>
              <p:cNvSpPr txBox="1">
                <a:spLocks noChangeArrowheads="1"/>
              </p:cNvSpPr>
              <p:nvPr/>
            </p:nvSpPr>
            <p:spPr bwMode="auto">
              <a:xfrm>
                <a:off x="2382" y="1872"/>
                <a:ext cx="450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rPr>
                  <a:t>в</a:t>
                </a:r>
              </a:p>
            </p:txBody>
          </p:sp>
        </p:grpSp>
        <p:grpSp>
          <p:nvGrpSpPr>
            <p:cNvPr id="10" name="Group 56"/>
            <p:cNvGrpSpPr>
              <a:grpSpLocks/>
            </p:cNvGrpSpPr>
            <p:nvPr/>
          </p:nvGrpSpPr>
          <p:grpSpPr bwMode="auto">
            <a:xfrm>
              <a:off x="214282" y="4857760"/>
              <a:ext cx="1143000" cy="1284288"/>
              <a:chOff x="251" y="3518"/>
              <a:chExt cx="672" cy="720"/>
            </a:xfrm>
          </p:grpSpPr>
          <p:sp>
            <p:nvSpPr>
              <p:cNvPr id="12308" name="AutoShape 57"/>
              <p:cNvSpPr>
                <a:spLocks noChangeArrowheads="1"/>
              </p:cNvSpPr>
              <p:nvPr/>
            </p:nvSpPr>
            <p:spPr bwMode="auto">
              <a:xfrm>
                <a:off x="251" y="3518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397" name="Text Box 58"/>
              <p:cNvSpPr txBox="1">
                <a:spLocks noChangeArrowheads="1"/>
              </p:cNvSpPr>
              <p:nvPr/>
            </p:nvSpPr>
            <p:spPr bwMode="auto">
              <a:xfrm>
                <a:off x="503" y="3718"/>
                <a:ext cx="192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rPr>
                  <a:t>К</a:t>
                </a:r>
              </a:p>
            </p:txBody>
          </p:sp>
        </p:grpSp>
        <p:grpSp>
          <p:nvGrpSpPr>
            <p:cNvPr id="11" name="Group 47"/>
            <p:cNvGrpSpPr>
              <a:grpSpLocks/>
            </p:cNvGrpSpPr>
            <p:nvPr/>
          </p:nvGrpSpPr>
          <p:grpSpPr bwMode="auto">
            <a:xfrm>
              <a:off x="1714500" y="5715001"/>
              <a:ext cx="1104900" cy="1143000"/>
              <a:chOff x="1944" y="1975"/>
              <a:chExt cx="696" cy="720"/>
            </a:xfrm>
          </p:grpSpPr>
          <p:sp>
            <p:nvSpPr>
              <p:cNvPr id="12304" name="AutoShape 48"/>
              <p:cNvSpPr>
                <a:spLocks noChangeArrowheads="1"/>
              </p:cNvSpPr>
              <p:nvPr/>
            </p:nvSpPr>
            <p:spPr bwMode="auto">
              <a:xfrm>
                <a:off x="1944" y="1975"/>
                <a:ext cx="672" cy="720"/>
              </a:xfrm>
              <a:prstGeom prst="irregularSeal1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rgbClr val="CCECFF"/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CCEC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2" name="Group 49"/>
              <p:cNvGrpSpPr>
                <a:grpSpLocks/>
              </p:cNvGrpSpPr>
              <p:nvPr/>
            </p:nvGrpSpPr>
            <p:grpSpPr bwMode="auto">
              <a:xfrm>
                <a:off x="2079" y="2065"/>
                <a:ext cx="561" cy="547"/>
                <a:chOff x="2079" y="2065"/>
                <a:chExt cx="561" cy="547"/>
              </a:xfrm>
            </p:grpSpPr>
            <p:sp>
              <p:nvSpPr>
                <p:cNvPr id="12306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2448" y="2208"/>
                  <a:ext cx="192" cy="4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endParaRPr lang="ru-RU" sz="3600">
                    <a:solidFill>
                      <a:schemeClr val="bg2"/>
                    </a:solidFill>
                    <a:latin typeface="Tahoma" pitchFamily="34" charset="0"/>
                  </a:endParaRPr>
                </a:p>
              </p:txBody>
            </p:sp>
            <p:sp>
              <p:nvSpPr>
                <p:cNvPr id="32" name="Text Box 51"/>
                <p:cNvSpPr txBox="1">
                  <a:spLocks noChangeArrowheads="1"/>
                </p:cNvSpPr>
                <p:nvPr/>
              </p:nvSpPr>
              <p:spPr bwMode="auto">
                <a:xfrm>
                  <a:off x="2079" y="2065"/>
                  <a:ext cx="336" cy="4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ru-RU" sz="3600" b="1" dirty="0" err="1">
                      <a:solidFill>
                        <a:schemeClr val="accent6">
                          <a:lumMod val="50000"/>
                        </a:schemeClr>
                      </a:solidFill>
                      <a:latin typeface="Tahoma" pitchFamily="34" charset="0"/>
                    </a:rPr>
                    <a:t>я</a:t>
                  </a:r>
                  <a:endParaRPr lang="ru-RU" sz="3600" b="1" dirty="0">
                    <a:solidFill>
                      <a:schemeClr val="accent6">
                        <a:lumMod val="50000"/>
                      </a:schemeClr>
                    </a:solidFill>
                    <a:latin typeface="Tahoma" pitchFamily="34" charset="0"/>
                  </a:endParaRPr>
                </a:p>
              </p:txBody>
            </p:sp>
          </p:grpSp>
        </p:grpSp>
        <p:sp>
          <p:nvSpPr>
            <p:cNvPr id="33" name="AutoShape 53"/>
            <p:cNvSpPr>
              <a:spLocks noChangeArrowheads="1"/>
            </p:cNvSpPr>
            <p:nvPr/>
          </p:nvSpPr>
          <p:spPr bwMode="auto">
            <a:xfrm>
              <a:off x="7929579" y="5000635"/>
              <a:ext cx="1066807" cy="1143003"/>
            </a:xfrm>
            <a:prstGeom prst="irregularSeal1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CCECFF"/>
                </a:gs>
              </a:gsLst>
              <a:path path="shape">
                <a:fillToRect l="50000" t="50000" r="50000" b="50000"/>
              </a:path>
            </a:gradFill>
            <a:ln w="6350">
              <a:solidFill>
                <a:srgbClr val="CCEC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  <a:defRPr/>
              </a:pPr>
              <a:r>
                <a:rPr lang="ru-RU" sz="3600" b="1" dirty="0">
                  <a:solidFill>
                    <a:schemeClr val="accent6">
                      <a:lumMod val="50000"/>
                    </a:schemeClr>
                  </a:solidFill>
                  <a:latin typeface="Tahoma" pitchFamily="34" charset="0"/>
                </a:rPr>
                <a:t>о</a:t>
              </a: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48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lug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71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AutoShape 12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3962400" y="5894388"/>
            <a:ext cx="1639888" cy="963612"/>
          </a:xfrm>
          <a:prstGeom prst="actionButtonReturn">
            <a:avLst/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1981200" y="2438400"/>
            <a:ext cx="5105400" cy="2438400"/>
            <a:chOff x="1248" y="1536"/>
            <a:chExt cx="3216" cy="1536"/>
          </a:xfrm>
        </p:grpSpPr>
        <p:sp>
          <p:nvSpPr>
            <p:cNvPr id="13317" name="AutoShape 13"/>
            <p:cNvSpPr>
              <a:spLocks noChangeArrowheads="1"/>
            </p:cNvSpPr>
            <p:nvPr/>
          </p:nvSpPr>
          <p:spPr bwMode="auto">
            <a:xfrm>
              <a:off x="1248" y="1536"/>
              <a:ext cx="3216" cy="1536"/>
            </a:xfrm>
            <a:prstGeom prst="irregularSeal2">
              <a:avLst/>
            </a:prstGeom>
            <a:solidFill>
              <a:srgbClr val="99CC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18" name="AutoShape 14"/>
            <p:cNvSpPr>
              <a:spLocks noChangeArrowheads="1"/>
            </p:cNvSpPr>
            <p:nvPr/>
          </p:nvSpPr>
          <p:spPr bwMode="auto">
            <a:xfrm>
              <a:off x="1632" y="1776"/>
              <a:ext cx="2400" cy="910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8000" b="1">
                  <a:solidFill>
                    <a:srgbClr val="FFFF99"/>
                  </a:solidFill>
                  <a:latin typeface="Arial Narrow" pitchFamily="34" charset="0"/>
                </a:rPr>
                <a:t>ошибка</a:t>
              </a: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7"/>
          <p:cNvGraphicFramePr>
            <a:graphicFrameLocks noGrp="1" noChangeAspect="1"/>
          </p:cNvGraphicFramePr>
          <p:nvPr>
            <p:ph sz="half" idx="1"/>
          </p:nvPr>
        </p:nvGraphicFramePr>
        <p:xfrm>
          <a:off x="568325" y="963613"/>
          <a:ext cx="2462213" cy="188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4" name="Формула" r:id="rId3" imgW="34972200" imgH="26816400" progId="Equation.3">
                  <p:embed/>
                </p:oleObj>
              </mc:Choice>
              <mc:Fallback>
                <p:oleObj name="Формула" r:id="rId3" imgW="34972200" imgH="26816400" progId="Equation.3">
                  <p:embed/>
                  <p:pic>
                    <p:nvPicPr>
                      <p:cNvPr id="0" name="Picture 3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325" y="963613"/>
                        <a:ext cx="2462213" cy="188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685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0" y="0"/>
            <a:ext cx="4500563" cy="6858000"/>
          </a:xfrm>
        </p:spPr>
        <p:txBody>
          <a:bodyPr>
            <a:normAutofit/>
          </a:bodyPr>
          <a:lstStyle/>
          <a:p>
            <a:pPr marL="177800" indent="-1588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chemeClr val="tx2"/>
                </a:solidFill>
                <a:latin typeface="Elephant" pitchFamily="18" charset="0"/>
              </a:rPr>
              <a:t>1</a:t>
            </a: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Elephant" pitchFamily="18" charset="0"/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  <a:latin typeface="Elephant" pitchFamily="18" charset="0"/>
              </a:rPr>
              <a:t>вариант</a:t>
            </a:r>
          </a:p>
          <a:p>
            <a:pPr marL="177800" indent="-1588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chemeClr val="tx2"/>
                </a:solidFill>
                <a:latin typeface="Elephant" pitchFamily="18" charset="0"/>
              </a:rPr>
              <a:t>1. Выполните действия:</a:t>
            </a:r>
          </a:p>
          <a:p>
            <a:pPr marL="177800" indent="-1588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2400" b="1" dirty="0" smtClean="0">
              <a:solidFill>
                <a:schemeClr val="tx2"/>
              </a:solidFill>
              <a:latin typeface="Elephant" pitchFamily="18" charset="0"/>
            </a:endParaRPr>
          </a:p>
          <a:p>
            <a:pPr marL="177800" indent="-1588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2000" b="1" dirty="0" smtClean="0">
              <a:solidFill>
                <a:schemeClr val="tx2"/>
              </a:solidFill>
            </a:endParaRPr>
          </a:p>
          <a:p>
            <a:pPr marL="177800" indent="-1588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1600" b="1" dirty="0" smtClean="0">
              <a:solidFill>
                <a:schemeClr val="tx2"/>
              </a:solidFill>
            </a:endParaRPr>
          </a:p>
          <a:p>
            <a:pPr marL="177800" indent="-1588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1600" dirty="0" smtClean="0">
              <a:solidFill>
                <a:schemeClr val="tx2"/>
              </a:solidFill>
            </a:endParaRPr>
          </a:p>
          <a:p>
            <a:pPr marL="177800" indent="-1588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1600" dirty="0" smtClean="0">
              <a:solidFill>
                <a:schemeClr val="tx2"/>
              </a:solidFill>
            </a:endParaRPr>
          </a:p>
          <a:p>
            <a:pPr marL="177800" indent="-1588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1600" dirty="0" smtClean="0">
              <a:solidFill>
                <a:schemeClr val="tx2"/>
              </a:solidFill>
            </a:endParaRPr>
          </a:p>
          <a:p>
            <a:pPr marL="177800" indent="-1588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1600" dirty="0" smtClean="0">
              <a:solidFill>
                <a:schemeClr val="tx2"/>
              </a:solidFill>
            </a:endParaRPr>
          </a:p>
          <a:p>
            <a:pPr marL="177800" indent="-1588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1600" dirty="0" smtClean="0">
              <a:solidFill>
                <a:schemeClr val="tx2"/>
              </a:solidFill>
            </a:endParaRPr>
          </a:p>
          <a:p>
            <a:pPr marL="177800" indent="-1588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1600" dirty="0" smtClean="0">
              <a:solidFill>
                <a:schemeClr val="tx2"/>
              </a:solidFill>
            </a:endParaRPr>
          </a:p>
          <a:p>
            <a:pPr marL="177800" indent="-1588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chemeClr val="tx2"/>
                </a:solidFill>
                <a:latin typeface="Elephant" pitchFamily="18" charset="0"/>
              </a:rPr>
              <a:t>2. Решите уравнение</a:t>
            </a:r>
            <a:r>
              <a:rPr lang="ru-RU" sz="2000" b="1" dirty="0" smtClean="0">
                <a:solidFill>
                  <a:schemeClr val="tx2"/>
                </a:solidFill>
              </a:rPr>
              <a:t>:</a:t>
            </a:r>
          </a:p>
          <a:p>
            <a:pPr marL="177800" indent="-1588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2000" b="1" dirty="0" smtClean="0">
              <a:solidFill>
                <a:schemeClr val="tx2"/>
              </a:solidFill>
            </a:endParaRPr>
          </a:p>
          <a:p>
            <a:pPr marL="177800" indent="-1588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1600" b="1" dirty="0" smtClean="0">
              <a:solidFill>
                <a:schemeClr val="tx2"/>
              </a:solidFill>
            </a:endParaRPr>
          </a:p>
          <a:p>
            <a:pPr marL="177800" indent="-1588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1600" dirty="0" smtClean="0">
              <a:solidFill>
                <a:schemeClr val="tx2"/>
              </a:solidFill>
            </a:endParaRPr>
          </a:p>
          <a:p>
            <a:pPr marL="177800" indent="-1588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1600" dirty="0" smtClean="0">
              <a:solidFill>
                <a:schemeClr val="tx2"/>
              </a:solidFill>
            </a:endParaRPr>
          </a:p>
          <a:p>
            <a:pPr marL="177800" indent="-1588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1600" dirty="0" smtClean="0">
              <a:solidFill>
                <a:schemeClr val="tx2"/>
              </a:solidFill>
            </a:endParaRPr>
          </a:p>
          <a:p>
            <a:pPr marL="177800" indent="-1588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1600" dirty="0" smtClean="0">
              <a:solidFill>
                <a:schemeClr val="tx2"/>
              </a:solidFill>
            </a:endParaRPr>
          </a:p>
          <a:p>
            <a:pPr marL="177800" indent="-1588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chemeClr val="tx2"/>
                </a:solidFill>
                <a:latin typeface="Elephant" pitchFamily="18" charset="0"/>
              </a:rPr>
              <a:t>3.Маша прошла     км,  а </a:t>
            </a:r>
          </a:p>
          <a:p>
            <a:pPr marL="177800" indent="-1588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chemeClr val="tx2"/>
                </a:solidFill>
                <a:latin typeface="Elephant" pitchFamily="18" charset="0"/>
              </a:rPr>
              <a:t>Толик  -         км.</a:t>
            </a:r>
          </a:p>
          <a:p>
            <a:pPr marL="177800" indent="-1588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chemeClr val="tx2"/>
                </a:solidFill>
                <a:latin typeface="Elephant" pitchFamily="18" charset="0"/>
              </a:rPr>
              <a:t>На сколько км больше прошел Толик? Выразите это расстояние в метрах.    </a:t>
            </a:r>
          </a:p>
          <a:p>
            <a:pPr marL="177800" indent="-1588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2400" dirty="0" smtClean="0">
              <a:solidFill>
                <a:schemeClr val="tx2"/>
              </a:solidFill>
              <a:latin typeface="Elephant" pitchFamily="18" charset="0"/>
            </a:endParaRPr>
          </a:p>
          <a:p>
            <a:pPr marL="177800" indent="-1588" fontAlgn="auto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2400" dirty="0" smtClean="0">
              <a:solidFill>
                <a:schemeClr val="tx2"/>
              </a:solidFill>
              <a:latin typeface="Elephant" pitchFamily="18" charset="0"/>
            </a:endParaRPr>
          </a:p>
        </p:txBody>
      </p:sp>
      <p:sp>
        <p:nvSpPr>
          <p:cNvPr id="9227" name="Rectangle 2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00563" y="0"/>
            <a:ext cx="4643437" cy="6858000"/>
          </a:xfrm>
        </p:spPr>
        <p:txBody>
          <a:bodyPr/>
          <a:lstStyle/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smtClean="0">
                <a:solidFill>
                  <a:schemeClr val="tx2"/>
                </a:solidFill>
                <a:latin typeface="Elephant" pitchFamily="18" charset="0"/>
              </a:rPr>
              <a:t>2  вариант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smtClean="0">
                <a:solidFill>
                  <a:schemeClr val="tx2"/>
                </a:solidFill>
                <a:latin typeface="Elephant" pitchFamily="18" charset="0"/>
              </a:rPr>
              <a:t>1. Выполните действия: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endParaRPr lang="ru-RU" sz="2400" b="1" smtClean="0">
              <a:solidFill>
                <a:schemeClr val="tx2"/>
              </a:solidFill>
              <a:latin typeface="Elephant" pitchFamily="18" charset="0"/>
            </a:endParaRP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endParaRPr lang="ru-RU" sz="2400" b="1" smtClean="0">
              <a:solidFill>
                <a:schemeClr val="tx2"/>
              </a:solidFill>
              <a:latin typeface="Elephant" pitchFamily="18" charset="0"/>
            </a:endParaRP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endParaRPr lang="ru-RU" sz="2400" smtClean="0">
              <a:solidFill>
                <a:schemeClr val="tx2"/>
              </a:solidFill>
            </a:endParaRP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endParaRPr lang="ru-RU" sz="2400" smtClean="0">
              <a:solidFill>
                <a:schemeClr val="tx2"/>
              </a:solidFill>
            </a:endParaRP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endParaRPr lang="ru-RU" sz="2400" smtClean="0">
              <a:solidFill>
                <a:schemeClr val="tx2"/>
              </a:solidFill>
            </a:endParaRP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endParaRPr lang="ru-RU" sz="2400" smtClean="0">
              <a:solidFill>
                <a:schemeClr val="tx2"/>
              </a:solidFill>
            </a:endParaRP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smtClean="0">
                <a:solidFill>
                  <a:schemeClr val="tx2"/>
                </a:solidFill>
                <a:latin typeface="Elephant" pitchFamily="18" charset="0"/>
              </a:rPr>
              <a:t>2. Решите уравнение: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endParaRPr lang="ru-RU" sz="2400" b="1" smtClean="0">
              <a:solidFill>
                <a:schemeClr val="tx2"/>
              </a:solidFill>
              <a:latin typeface="Elephant" pitchFamily="18" charset="0"/>
            </a:endParaRP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endParaRPr lang="ru-RU" sz="2400" smtClean="0">
              <a:solidFill>
                <a:schemeClr val="tx2"/>
              </a:solidFill>
            </a:endParaRP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endParaRPr lang="ru-RU" sz="2400" smtClean="0">
              <a:solidFill>
                <a:schemeClr val="tx2"/>
              </a:solidFill>
            </a:endParaRP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endParaRPr lang="ru-RU" sz="2400" smtClean="0">
              <a:solidFill>
                <a:schemeClr val="tx2"/>
              </a:solidFill>
            </a:endParaRP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400" smtClean="0">
                <a:solidFill>
                  <a:schemeClr val="tx2"/>
                </a:solidFill>
                <a:latin typeface="Elephant" pitchFamily="18" charset="0"/>
              </a:rPr>
              <a:t>3. Расстояние от дома до озера 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400" smtClean="0">
                <a:solidFill>
                  <a:schemeClr val="tx2"/>
                </a:solidFill>
                <a:latin typeface="Elephant" pitchFamily="18" charset="0"/>
              </a:rPr>
              <a:t>равно     км, а от озера до 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</a:pPr>
            <a:r>
              <a:rPr lang="ru-RU" sz="2400" smtClean="0">
                <a:solidFill>
                  <a:schemeClr val="tx2"/>
                </a:solidFill>
                <a:latin typeface="Elephant" pitchFamily="18" charset="0"/>
              </a:rPr>
              <a:t>станции          км. На сколько км одно расстояние больше другого? Выразите это расстояние в метрах.</a:t>
            </a:r>
          </a:p>
        </p:txBody>
      </p:sp>
      <p:graphicFrame>
        <p:nvGraphicFramePr>
          <p:cNvPr id="9219" name="Object 10"/>
          <p:cNvGraphicFramePr>
            <a:graphicFrameLocks noChangeAspect="1"/>
          </p:cNvGraphicFramePr>
          <p:nvPr/>
        </p:nvGraphicFramePr>
        <p:xfrm>
          <a:off x="684213" y="3429000"/>
          <a:ext cx="2644775" cy="12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5" name="Формула" r:id="rId5" imgW="39853800" imgH="13808160" progId="Equation.3">
                  <p:embed/>
                </p:oleObj>
              </mc:Choice>
              <mc:Fallback>
                <p:oleObj name="Формула" r:id="rId5" imgW="39853800" imgH="13808160" progId="Equation.3">
                  <p:embed/>
                  <p:pic>
                    <p:nvPicPr>
                      <p:cNvPr id="0" name="Picture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lum contrast="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3429000"/>
                        <a:ext cx="2644775" cy="1223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Object 13"/>
          <p:cNvGraphicFramePr>
            <a:graphicFrameLocks noChangeAspect="1"/>
          </p:cNvGraphicFramePr>
          <p:nvPr/>
        </p:nvGraphicFramePr>
        <p:xfrm>
          <a:off x="2411413" y="4868863"/>
          <a:ext cx="360362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6" name="Формула" r:id="rId7" imgW="6496200" imgH="12588840" progId="Equation.3">
                  <p:embed/>
                </p:oleObj>
              </mc:Choice>
              <mc:Fallback>
                <p:oleObj name="Формула" r:id="rId7" imgW="6496200" imgH="12588840" progId="Equation.3">
                  <p:embed/>
                  <p:pic>
                    <p:nvPicPr>
                      <p:cNvPr id="0" name="Picture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413" y="4868863"/>
                        <a:ext cx="360362" cy="5921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Object 16"/>
          <p:cNvGraphicFramePr>
            <a:graphicFrameLocks noChangeAspect="1"/>
          </p:cNvGraphicFramePr>
          <p:nvPr/>
        </p:nvGraphicFramePr>
        <p:xfrm>
          <a:off x="1258888" y="5373688"/>
          <a:ext cx="41592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7" name="Формула" r:id="rId9" imgW="6496200" imgH="12588840" progId="Equation.3">
                  <p:embed/>
                </p:oleObj>
              </mc:Choice>
              <mc:Fallback>
                <p:oleObj name="Формула" r:id="rId9" imgW="6496200" imgH="12588840" progId="Equation.3">
                  <p:embed/>
                  <p:pic>
                    <p:nvPicPr>
                      <p:cNvPr id="0" name="Picture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5373688"/>
                        <a:ext cx="415925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2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2" name="Object 23"/>
          <p:cNvGraphicFramePr>
            <a:graphicFrameLocks noChangeAspect="1"/>
          </p:cNvGraphicFramePr>
          <p:nvPr/>
        </p:nvGraphicFramePr>
        <p:xfrm>
          <a:off x="4787900" y="981075"/>
          <a:ext cx="2500313" cy="187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8" name="Формула" r:id="rId11" imgW="34972200" imgH="26816400" progId="Equation.3">
                  <p:embed/>
                </p:oleObj>
              </mc:Choice>
              <mc:Fallback>
                <p:oleObj name="Формула" r:id="rId11" imgW="34972200" imgH="26816400" progId="Equation.3">
                  <p:embed/>
                  <p:pic>
                    <p:nvPicPr>
                      <p:cNvPr id="0" name="Picture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7900" y="981075"/>
                        <a:ext cx="2500313" cy="1871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3" name="Object 24"/>
          <p:cNvGraphicFramePr>
            <a:graphicFrameLocks noChangeAspect="1"/>
          </p:cNvGraphicFramePr>
          <p:nvPr/>
        </p:nvGraphicFramePr>
        <p:xfrm>
          <a:off x="4932363" y="3429000"/>
          <a:ext cx="2592387" cy="12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9" name="Формула" r:id="rId13" imgW="39853800" imgH="13808160" progId="Equation.3">
                  <p:embed/>
                </p:oleObj>
              </mc:Choice>
              <mc:Fallback>
                <p:oleObj name="Формула" r:id="rId13" imgW="39853800" imgH="13808160" progId="Equation.3">
                  <p:embed/>
                  <p:pic>
                    <p:nvPicPr>
                      <p:cNvPr id="0" name="Picture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3429000"/>
                        <a:ext cx="2592387" cy="1223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4" name="Object 25"/>
          <p:cNvGraphicFramePr>
            <a:graphicFrameLocks noChangeAspect="1"/>
          </p:cNvGraphicFramePr>
          <p:nvPr/>
        </p:nvGraphicFramePr>
        <p:xfrm>
          <a:off x="5364163" y="5084763"/>
          <a:ext cx="395287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60" name="Формула" r:id="rId15" imgW="7309800" imgH="12588840" progId="Equation.3">
                  <p:embed/>
                </p:oleObj>
              </mc:Choice>
              <mc:Fallback>
                <p:oleObj name="Формула" r:id="rId15" imgW="7309800" imgH="12588840" progId="Equation.3">
                  <p:embed/>
                  <p:pic>
                    <p:nvPicPr>
                      <p:cNvPr id="0" name="Picture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163" y="5084763"/>
                        <a:ext cx="395287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5" name="Object 26"/>
          <p:cNvGraphicFramePr>
            <a:graphicFrameLocks noChangeAspect="1"/>
          </p:cNvGraphicFramePr>
          <p:nvPr/>
        </p:nvGraphicFramePr>
        <p:xfrm>
          <a:off x="5940425" y="5445125"/>
          <a:ext cx="25082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61" name="Формула" r:id="rId17" imgW="7309800" imgH="12588840" progId="Equation.3">
                  <p:embed/>
                </p:oleObj>
              </mc:Choice>
              <mc:Fallback>
                <p:oleObj name="Формула" r:id="rId17" imgW="7309800" imgH="12588840" progId="Equation.3">
                  <p:embed/>
                  <p:pic>
                    <p:nvPicPr>
                      <p:cNvPr id="0" name="Picture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425" y="5445125"/>
                        <a:ext cx="250825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8" name="Rectangle 4"/>
          <p:cNvSpPr>
            <a:spLocks noGrp="1" noChangeArrowheads="1"/>
          </p:cNvSpPr>
          <p:nvPr>
            <p:ph type="title"/>
          </p:nvPr>
        </p:nvSpPr>
        <p:spPr>
          <a:xfrm>
            <a:off x="285720" y="0"/>
            <a:ext cx="8401080" cy="692150"/>
          </a:xfrm>
        </p:spPr>
        <p:txBody>
          <a:bodyPr/>
          <a:lstStyle/>
          <a:p>
            <a:pPr algn="ctr" eaLnBrk="1" hangingPunct="1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Проверяем ответы:</a:t>
            </a:r>
          </a:p>
        </p:txBody>
      </p:sp>
      <p:sp>
        <p:nvSpPr>
          <p:cNvPr id="10249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468313" y="692150"/>
            <a:ext cx="4038600" cy="61658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400" b="1" dirty="0" smtClean="0"/>
              <a:t>1 </a:t>
            </a:r>
            <a:r>
              <a:rPr lang="ru-RU" sz="2400" b="1" dirty="0" smtClean="0">
                <a:latin typeface="Arial Black" pitchFamily="34" charset="0"/>
              </a:rPr>
              <a:t>ВАРИАНТ</a:t>
            </a:r>
          </a:p>
          <a:p>
            <a:pPr eaLnBrk="1" hangingPunct="1">
              <a:buFont typeface="Wingdings" pitchFamily="2" charset="2"/>
              <a:buNone/>
            </a:pPr>
            <a:endParaRPr lang="ru-RU" sz="1800" b="1" dirty="0" smtClean="0">
              <a:latin typeface="Arial Black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dirty="0" smtClean="0"/>
              <a:t>1.</a:t>
            </a:r>
          </a:p>
          <a:p>
            <a:pPr eaLnBrk="1" hangingPunct="1">
              <a:buFont typeface="Wingdings" pitchFamily="2" charset="2"/>
              <a:buNone/>
            </a:pPr>
            <a:endParaRPr lang="ru-RU" dirty="0" smtClean="0"/>
          </a:p>
          <a:p>
            <a:pPr eaLnBrk="1" hangingPunct="1">
              <a:buFont typeface="Wingdings" pitchFamily="2" charset="2"/>
              <a:buNone/>
            </a:pPr>
            <a:endParaRPr lang="ru-RU" dirty="0" smtClean="0"/>
          </a:p>
          <a:p>
            <a:pPr eaLnBrk="1" hangingPunct="1">
              <a:buFont typeface="Wingdings" pitchFamily="2" charset="2"/>
              <a:buNone/>
            </a:pPr>
            <a:endParaRPr lang="ru-RU" dirty="0" smtClean="0"/>
          </a:p>
          <a:p>
            <a:pPr eaLnBrk="1" hangingPunct="1">
              <a:buFont typeface="Wingdings" pitchFamily="2" charset="2"/>
              <a:buNone/>
            </a:pPr>
            <a:endParaRPr lang="ru-RU" dirty="0" smtClean="0"/>
          </a:p>
          <a:p>
            <a:pPr eaLnBrk="1" hangingPunct="1">
              <a:buFont typeface="Wingdings" pitchFamily="2" charset="2"/>
              <a:buNone/>
            </a:pPr>
            <a:r>
              <a:rPr lang="ru-RU" dirty="0" smtClean="0"/>
              <a:t>2.</a:t>
            </a:r>
          </a:p>
          <a:p>
            <a:pPr eaLnBrk="1" hangingPunct="1">
              <a:buFont typeface="Wingdings" pitchFamily="2" charset="2"/>
              <a:buNone/>
            </a:pPr>
            <a:endParaRPr lang="ru-RU" dirty="0" smtClean="0"/>
          </a:p>
          <a:p>
            <a:pPr eaLnBrk="1" hangingPunct="1">
              <a:buFont typeface="Wingdings" pitchFamily="2" charset="2"/>
              <a:buNone/>
            </a:pPr>
            <a:endParaRPr lang="ru-RU" dirty="0" smtClean="0"/>
          </a:p>
          <a:p>
            <a:pPr eaLnBrk="1" hangingPunct="1">
              <a:buFont typeface="Wingdings" pitchFamily="2" charset="2"/>
              <a:buNone/>
            </a:pPr>
            <a:r>
              <a:rPr lang="ru-RU" dirty="0" smtClean="0"/>
              <a:t>3.       </a:t>
            </a:r>
            <a:r>
              <a:rPr lang="ru-RU" sz="2400" dirty="0" smtClean="0">
                <a:latin typeface="Arial Black" pitchFamily="34" charset="0"/>
              </a:rPr>
              <a:t>КМ = 200м</a:t>
            </a:r>
          </a:p>
          <a:p>
            <a:pPr eaLnBrk="1" hangingPunct="1">
              <a:buFont typeface="Wingdings" pitchFamily="2" charset="2"/>
              <a:buNone/>
            </a:pPr>
            <a:endParaRPr lang="ru-RU" dirty="0" smtClean="0"/>
          </a:p>
        </p:txBody>
      </p:sp>
      <p:sp>
        <p:nvSpPr>
          <p:cNvPr id="10250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5003800" y="692150"/>
            <a:ext cx="3683000" cy="61658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400" b="1" smtClean="0"/>
              <a:t>2 </a:t>
            </a:r>
            <a:r>
              <a:rPr lang="ru-RU" sz="2400" b="1" smtClean="0">
                <a:latin typeface="Arial Black" pitchFamily="34" charset="0"/>
              </a:rPr>
              <a:t>ВАРИАНТ</a:t>
            </a:r>
          </a:p>
          <a:p>
            <a:pPr eaLnBrk="1" hangingPunct="1">
              <a:buFont typeface="Wingdings" pitchFamily="2" charset="2"/>
              <a:buNone/>
            </a:pPr>
            <a:endParaRPr lang="ru-RU" sz="2400" b="1" smtClean="0"/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1.</a:t>
            </a:r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2.  </a:t>
            </a:r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  <a:p>
            <a:pPr eaLnBrk="1" hangingPunct="1">
              <a:buFont typeface="Wingdings" pitchFamily="2" charset="2"/>
              <a:buNone/>
            </a:pPr>
            <a:endParaRPr lang="ru-RU" smtClean="0"/>
          </a:p>
          <a:p>
            <a:pPr eaLnBrk="1" hangingPunct="1">
              <a:buFont typeface="Wingdings" pitchFamily="2" charset="2"/>
              <a:buNone/>
            </a:pPr>
            <a:r>
              <a:rPr lang="ru-RU" smtClean="0"/>
              <a:t>3.        </a:t>
            </a:r>
            <a:r>
              <a:rPr lang="ru-RU" smtClean="0">
                <a:latin typeface="Arial Black" pitchFamily="34" charset="0"/>
              </a:rPr>
              <a:t>км = 200м</a:t>
            </a:r>
          </a:p>
        </p:txBody>
      </p:sp>
      <p:graphicFrame>
        <p:nvGraphicFramePr>
          <p:cNvPr id="10242" name="Object 7"/>
          <p:cNvGraphicFramePr>
            <a:graphicFrameLocks noChangeAspect="1"/>
          </p:cNvGraphicFramePr>
          <p:nvPr/>
        </p:nvGraphicFramePr>
        <p:xfrm>
          <a:off x="1042988" y="1268413"/>
          <a:ext cx="1044575" cy="208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42" name="Формула" r:id="rId3" imgW="11377800" imgH="26003160" progId="Equation.3">
                  <p:embed/>
                </p:oleObj>
              </mc:Choice>
              <mc:Fallback>
                <p:oleObj name="Формула" r:id="rId3" imgW="11377800" imgH="26003160" progId="Equation.3">
                  <p:embed/>
                  <p:pic>
                    <p:nvPicPr>
                      <p:cNvPr id="0" name="Picture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1268413"/>
                        <a:ext cx="1044575" cy="20875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3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5641038"/>
              </p:ext>
            </p:extLst>
          </p:nvPr>
        </p:nvGraphicFramePr>
        <p:xfrm>
          <a:off x="971550" y="3716338"/>
          <a:ext cx="1584226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43" name="Формула" r:id="rId5" imgW="14632200" imgH="12588840" progId="Equation.3">
                  <p:embed/>
                </p:oleObj>
              </mc:Choice>
              <mc:Fallback>
                <p:oleObj name="Формула" r:id="rId5" imgW="14632200" imgH="12588840" progId="Equation.3">
                  <p:embed/>
                  <p:pic>
                    <p:nvPicPr>
                      <p:cNvPr id="0" name="Picture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3716338"/>
                        <a:ext cx="1584226" cy="1168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4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1956880"/>
              </p:ext>
            </p:extLst>
          </p:nvPr>
        </p:nvGraphicFramePr>
        <p:xfrm>
          <a:off x="827584" y="5085184"/>
          <a:ext cx="582612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44" name="Формула" r:id="rId7" imgW="6496200" imgH="12588840" progId="Equation.3">
                  <p:embed/>
                </p:oleObj>
              </mc:Choice>
              <mc:Fallback>
                <p:oleObj name="Формула" r:id="rId7" imgW="6496200" imgH="12588840" progId="Equation.3">
                  <p:embed/>
                  <p:pic>
                    <p:nvPicPr>
                      <p:cNvPr id="0" name="Picture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5085184"/>
                        <a:ext cx="582612" cy="836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5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7736565"/>
              </p:ext>
            </p:extLst>
          </p:nvPr>
        </p:nvGraphicFramePr>
        <p:xfrm>
          <a:off x="5651500" y="1341438"/>
          <a:ext cx="1152748" cy="201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45" name="Формула" r:id="rId9" imgW="11377800" imgH="26003160" progId="Equation.3">
                  <p:embed/>
                </p:oleObj>
              </mc:Choice>
              <mc:Fallback>
                <p:oleObj name="Формула" r:id="rId9" imgW="11377800" imgH="26003160" progId="Equation.3">
                  <p:embed/>
                  <p:pic>
                    <p:nvPicPr>
                      <p:cNvPr id="0" name="Picture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1500" y="1341438"/>
                        <a:ext cx="1152748" cy="2016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6" name="Object 11"/>
          <p:cNvGraphicFramePr>
            <a:graphicFrameLocks noChangeAspect="1"/>
          </p:cNvGraphicFramePr>
          <p:nvPr/>
        </p:nvGraphicFramePr>
        <p:xfrm>
          <a:off x="5435600" y="3789363"/>
          <a:ext cx="1657350" cy="1277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46" name="Формула" r:id="rId11" imgW="14632200" imgH="12588840" progId="Equation.3">
                  <p:embed/>
                </p:oleObj>
              </mc:Choice>
              <mc:Fallback>
                <p:oleObj name="Формула" r:id="rId11" imgW="14632200" imgH="12588840" progId="Equation.3">
                  <p:embed/>
                  <p:pic>
                    <p:nvPicPr>
                      <p:cNvPr id="0" name="Picture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5600" y="3789363"/>
                        <a:ext cx="1657350" cy="1277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7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4359339"/>
              </p:ext>
            </p:extLst>
          </p:nvPr>
        </p:nvGraphicFramePr>
        <p:xfrm>
          <a:off x="5364088" y="5301208"/>
          <a:ext cx="620713" cy="765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47" name="Формула" r:id="rId13" imgW="7309800" imgH="12588840" progId="Equation.3">
                  <p:embed/>
                </p:oleObj>
              </mc:Choice>
              <mc:Fallback>
                <p:oleObj name="Формула" r:id="rId13" imgW="7309800" imgH="12588840" progId="Equation.3">
                  <p:embed/>
                  <p:pic>
                    <p:nvPicPr>
                      <p:cNvPr id="0" name="Picture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088" y="5301208"/>
                        <a:ext cx="620713" cy="765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4400" smtClean="0"/>
              <a:t>1 задание – оценка «3»</a:t>
            </a:r>
          </a:p>
          <a:p>
            <a:pPr eaLnBrk="1" hangingPunct="1">
              <a:buFont typeface="Wingdings" pitchFamily="2" charset="2"/>
              <a:buNone/>
            </a:pPr>
            <a:endParaRPr lang="ru-RU" sz="4400" smtClean="0"/>
          </a:p>
          <a:p>
            <a:pPr eaLnBrk="1" hangingPunct="1">
              <a:buFont typeface="Wingdings" pitchFamily="2" charset="2"/>
              <a:buNone/>
            </a:pPr>
            <a:r>
              <a:rPr lang="ru-RU" sz="4400" smtClean="0"/>
              <a:t>2 задания – оценка «4»</a:t>
            </a:r>
          </a:p>
          <a:p>
            <a:pPr eaLnBrk="1" hangingPunct="1">
              <a:buFont typeface="Wingdings" pitchFamily="2" charset="2"/>
              <a:buNone/>
            </a:pPr>
            <a:endParaRPr lang="ru-RU" sz="4400" smtClean="0"/>
          </a:p>
          <a:p>
            <a:pPr eaLnBrk="1" hangingPunct="1">
              <a:buFont typeface="Wingdings" pitchFamily="2" charset="2"/>
              <a:buNone/>
            </a:pPr>
            <a:r>
              <a:rPr lang="ru-RU" sz="4400" smtClean="0"/>
              <a:t>3 задания – оценка «5»</a:t>
            </a:r>
          </a:p>
          <a:p>
            <a:pPr eaLnBrk="1" hangingPunct="1"/>
            <a:endParaRPr 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214290"/>
            <a:ext cx="566417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Оцениваем сами!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476672"/>
            <a:ext cx="4474840" cy="565425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4000" i="1" dirty="0" smtClean="0"/>
              <a:t>Подведение итогов.</a:t>
            </a:r>
          </a:p>
          <a:p>
            <a:pPr>
              <a:lnSpc>
                <a:spcPct val="90000"/>
              </a:lnSpc>
            </a:pPr>
            <a:r>
              <a:rPr lang="ru-RU" sz="4000" i="1" dirty="0" smtClean="0"/>
              <a:t>Выставление оценок.</a:t>
            </a:r>
          </a:p>
          <a:p>
            <a:pPr>
              <a:lnSpc>
                <a:spcPct val="90000"/>
              </a:lnSpc>
            </a:pPr>
            <a:endParaRPr lang="ru-RU" sz="4000" i="1" dirty="0" smtClean="0"/>
          </a:p>
          <a:p>
            <a:pPr>
              <a:lnSpc>
                <a:spcPct val="90000"/>
              </a:lnSpc>
            </a:pPr>
            <a:r>
              <a:rPr lang="ru-RU" sz="4000" i="1" dirty="0" smtClean="0"/>
              <a:t>Д/</a:t>
            </a:r>
            <a:r>
              <a:rPr lang="ru-RU" sz="4000" i="1" dirty="0" err="1" smtClean="0"/>
              <a:t>з</a:t>
            </a:r>
            <a:r>
              <a:rPr lang="ru-RU" sz="4000" i="1" dirty="0" smtClean="0"/>
              <a:t>: п.26,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4000" i="1" dirty="0" smtClean="0"/>
              <a:t>№ 1041, 1042,1044.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800" dirty="0" smtClean="0"/>
          </a:p>
        </p:txBody>
      </p:sp>
      <p:pic>
        <p:nvPicPr>
          <p:cNvPr id="5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324"/>
          <a:stretch>
            <a:fillRect/>
          </a:stretch>
        </p:blipFill>
        <p:spPr bwMode="auto">
          <a:xfrm>
            <a:off x="4845643" y="908720"/>
            <a:ext cx="1656184" cy="453072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516216" y="980728"/>
            <a:ext cx="237626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algn="ctr">
              <a:buFont typeface="Arial" panose="020B0604020202020204" pitchFamily="34" charset="0"/>
              <a:buChar char="•"/>
            </a:pPr>
            <a:r>
              <a:rPr lang="ru-RU" b="1" i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Я доволен </a:t>
            </a:r>
            <a:r>
              <a:rPr lang="ru-RU" b="1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своей </a:t>
            </a:r>
            <a:endParaRPr lang="ru-RU" b="1" i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>
              <a:buNone/>
            </a:pPr>
            <a:r>
              <a:rPr lang="ru-RU" b="1" i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работой на уроке.</a:t>
            </a:r>
          </a:p>
          <a:p>
            <a:pPr algn="ctr"/>
            <a:endParaRPr lang="ru-RU" b="1" i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/>
            <a:endParaRPr lang="ru-RU" b="1" i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/>
            <a:endParaRPr lang="ru-RU" b="1" i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/>
            <a:endParaRPr lang="ru-RU" b="1" i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b="1" i="1" dirty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На уроке я работал неплохо.</a:t>
            </a:r>
          </a:p>
          <a:p>
            <a:pPr algn="ctr"/>
            <a:endParaRPr lang="ru-RU" b="1" i="1" dirty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/>
            <a:endParaRPr lang="ru-RU" b="1" i="1" dirty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/>
            <a:endParaRPr lang="ru-RU" b="1" i="1" dirty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algn="ctr"/>
            <a:endParaRPr lang="ru-RU" b="1" i="1" dirty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На уроке мне было трудно.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WordArt 4"/>
          <p:cNvSpPr>
            <a:spLocks noChangeArrowheads="1" noChangeShapeType="1" noTextEdit="1"/>
          </p:cNvSpPr>
          <p:nvPr/>
        </p:nvSpPr>
        <p:spPr bwMode="auto">
          <a:xfrm rot="-255983">
            <a:off x="795976" y="1194075"/>
            <a:ext cx="7632700" cy="2156911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До свидания!</a:t>
            </a:r>
          </a:p>
        </p:txBody>
      </p:sp>
      <p:sp>
        <p:nvSpPr>
          <p:cNvPr id="29699" name="WordArt 5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684213" y="3573463"/>
            <a:ext cx="7704137" cy="244792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Спасибо за урок.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9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285720" y="3857628"/>
            <a:ext cx="8015292" cy="2595707"/>
          </a:xfrm>
        </p:spPr>
        <p:txBody>
          <a:bodyPr>
            <a:normAutofit fontScale="25000" lnSpcReduction="20000"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8000" dirty="0" smtClean="0">
                <a:solidFill>
                  <a:schemeClr val="tx2"/>
                </a:solidFill>
              </a:rPr>
              <a:t>Прочитайте дроби.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8000" dirty="0" smtClean="0">
              <a:solidFill>
                <a:schemeClr val="tx2"/>
              </a:solidFill>
            </a:endParaRP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8000" dirty="0" smtClean="0">
                <a:solidFill>
                  <a:schemeClr val="tx2"/>
                </a:solidFill>
              </a:rPr>
              <a:t>Назовите правильные дроби.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8000" dirty="0" smtClean="0">
              <a:solidFill>
                <a:schemeClr val="tx2"/>
              </a:solidFill>
            </a:endParaRP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8000" dirty="0" smtClean="0">
                <a:solidFill>
                  <a:schemeClr val="tx2"/>
                </a:solidFill>
              </a:rPr>
              <a:t>Назовите неправильные дроби.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8000" dirty="0" smtClean="0">
              <a:solidFill>
                <a:schemeClr val="tx2"/>
              </a:solidFill>
            </a:endParaRP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8000" dirty="0" smtClean="0">
                <a:solidFill>
                  <a:schemeClr val="tx2"/>
                </a:solidFill>
              </a:rPr>
              <a:t>Назовите дроби с одинаковыми числителями.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8000" dirty="0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  <a:defRPr/>
            </a:pPr>
            <a:r>
              <a:rPr lang="ru-RU" sz="8000" dirty="0" smtClean="0">
                <a:solidFill>
                  <a:schemeClr val="tx2"/>
                </a:solidFill>
              </a:rPr>
              <a:t>Назовите дроби с одинаковыми   знаменателями.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8000" dirty="0" smtClean="0">
                <a:solidFill>
                  <a:schemeClr val="tx2"/>
                </a:solidFill>
              </a:rPr>
              <a:t/>
            </a:r>
            <a:br>
              <a:rPr lang="ru-RU" sz="8000" dirty="0" smtClean="0">
                <a:solidFill>
                  <a:schemeClr val="tx2"/>
                </a:solidFill>
              </a:rPr>
            </a:br>
            <a:endParaRPr lang="ru-RU" sz="8000" dirty="0" smtClean="0">
              <a:solidFill>
                <a:schemeClr val="tx2"/>
              </a:solidFill>
            </a:endParaRPr>
          </a:p>
          <a:p>
            <a:pPr marL="274320" indent="-27432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dirty="0" smtClean="0">
              <a:solidFill>
                <a:schemeClr val="tx2"/>
              </a:solidFill>
            </a:endParaRPr>
          </a:p>
          <a:p>
            <a:pPr marL="274320" indent="-27432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endParaRPr lang="ru-RU" sz="2800" dirty="0" smtClean="0">
              <a:solidFill>
                <a:schemeClr val="tx2"/>
              </a:solidFill>
            </a:endParaRP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2000" dirty="0" smtClean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571480"/>
            <a:ext cx="522393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Работаем устно!</a:t>
            </a:r>
          </a:p>
        </p:txBody>
      </p:sp>
      <p:sp useBgFill="1">
        <p:nvSpPr>
          <p:cNvPr id="11" name="Овал 10"/>
          <p:cNvSpPr/>
          <p:nvPr/>
        </p:nvSpPr>
        <p:spPr>
          <a:xfrm>
            <a:off x="285720" y="1714488"/>
            <a:ext cx="928694" cy="1785950"/>
          </a:xfrm>
          <a:prstGeom prst="ellipse">
            <a:avLst/>
          </a:prstGeom>
          <a:ln w="3810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1" name="Группа 20"/>
          <p:cNvGrpSpPr/>
          <p:nvPr/>
        </p:nvGrpSpPr>
        <p:grpSpPr>
          <a:xfrm>
            <a:off x="357158" y="1571612"/>
            <a:ext cx="8215370" cy="4143404"/>
            <a:chOff x="357158" y="1714488"/>
            <a:chExt cx="8143932" cy="4143404"/>
          </a:xfrm>
        </p:grpSpPr>
        <p:sp useBgFill="1">
          <p:nvSpPr>
            <p:cNvPr id="6" name="Овал 5"/>
            <p:cNvSpPr/>
            <p:nvPr/>
          </p:nvSpPr>
          <p:spPr>
            <a:xfrm>
              <a:off x="6000760" y="1857364"/>
              <a:ext cx="928694" cy="1785950"/>
            </a:xfrm>
            <a:prstGeom prst="ellipse">
              <a:avLst/>
            </a:prstGeom>
            <a:ln w="38100">
              <a:solidFill>
                <a:srgbClr val="00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 useBgFill="1">
          <p:nvSpPr>
            <p:cNvPr id="7" name="Овал 6"/>
            <p:cNvSpPr/>
            <p:nvPr/>
          </p:nvSpPr>
          <p:spPr>
            <a:xfrm>
              <a:off x="3000364" y="1714488"/>
              <a:ext cx="928694" cy="1785950"/>
            </a:xfrm>
            <a:prstGeom prst="ellipse">
              <a:avLst/>
            </a:prstGeom>
            <a:ln w="38100">
              <a:solidFill>
                <a:srgbClr val="00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 useBgFill="1">
          <p:nvSpPr>
            <p:cNvPr id="8" name="Овал 7"/>
            <p:cNvSpPr/>
            <p:nvPr/>
          </p:nvSpPr>
          <p:spPr>
            <a:xfrm>
              <a:off x="1714480" y="1785926"/>
              <a:ext cx="928694" cy="1785950"/>
            </a:xfrm>
            <a:prstGeom prst="ellipse">
              <a:avLst/>
            </a:prstGeom>
            <a:ln w="38100">
              <a:solidFill>
                <a:srgbClr val="00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 useBgFill="1">
          <p:nvSpPr>
            <p:cNvPr id="9" name="Овал 8"/>
            <p:cNvSpPr/>
            <p:nvPr/>
          </p:nvSpPr>
          <p:spPr>
            <a:xfrm>
              <a:off x="6643702" y="4071942"/>
              <a:ext cx="928694" cy="1785950"/>
            </a:xfrm>
            <a:prstGeom prst="ellipse">
              <a:avLst/>
            </a:prstGeom>
            <a:ln w="38100">
              <a:solidFill>
                <a:srgbClr val="00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 useBgFill="1">
          <p:nvSpPr>
            <p:cNvPr id="10" name="Овал 9"/>
            <p:cNvSpPr/>
            <p:nvPr/>
          </p:nvSpPr>
          <p:spPr>
            <a:xfrm>
              <a:off x="4429124" y="1785926"/>
              <a:ext cx="928694" cy="1785950"/>
            </a:xfrm>
            <a:prstGeom prst="ellipse">
              <a:avLst/>
            </a:prstGeom>
            <a:ln w="38100">
              <a:solidFill>
                <a:srgbClr val="00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 useBgFill="1">
          <p:nvSpPr>
            <p:cNvPr id="12" name="Овал 11"/>
            <p:cNvSpPr/>
            <p:nvPr/>
          </p:nvSpPr>
          <p:spPr>
            <a:xfrm>
              <a:off x="7572396" y="1857364"/>
              <a:ext cx="928694" cy="1785950"/>
            </a:xfrm>
            <a:prstGeom prst="ellipse">
              <a:avLst/>
            </a:prstGeom>
            <a:ln w="38100">
              <a:solidFill>
                <a:srgbClr val="00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aphicFrame>
          <p:nvGraphicFramePr>
            <p:cNvPr id="14365" name="Object 29"/>
            <p:cNvGraphicFramePr>
              <a:graphicFrameLocks noChangeAspect="1"/>
            </p:cNvGraphicFramePr>
            <p:nvPr/>
          </p:nvGraphicFramePr>
          <p:xfrm>
            <a:off x="3143240" y="1928802"/>
            <a:ext cx="750888" cy="13684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77" name="Формула" r:id="rId3" imgW="6903000" imgH="12588840" progId="Equation.3">
                    <p:embed/>
                  </p:oleObj>
                </mc:Choice>
                <mc:Fallback>
                  <p:oleObj name="Формула" r:id="rId3" imgW="6903000" imgH="12588840" progId="Equation.3">
                    <p:embed/>
                    <p:pic>
                      <p:nvPicPr>
                        <p:cNvPr id="0" name="Picture 3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43240" y="1928802"/>
                          <a:ext cx="750888" cy="13684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" name="Object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05475244"/>
                </p:ext>
              </p:extLst>
            </p:nvPr>
          </p:nvGraphicFramePr>
          <p:xfrm>
            <a:off x="6143636" y="2143116"/>
            <a:ext cx="674688" cy="12969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78" name="Формула" r:id="rId5" imgW="228600" imgH="393480" progId="Equation.3">
                    <p:embed/>
                  </p:oleObj>
                </mc:Choice>
                <mc:Fallback>
                  <p:oleObj name="Формула" r:id="rId5" imgW="228600" imgH="393480" progId="Equation.3">
                    <p:embed/>
                    <p:pic>
                      <p:nvPicPr>
                        <p:cNvPr id="0" name="Picture 4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43636" y="2143116"/>
                          <a:ext cx="674688" cy="129698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Object 29"/>
            <p:cNvGraphicFramePr>
              <a:graphicFrameLocks noChangeAspect="1"/>
            </p:cNvGraphicFramePr>
            <p:nvPr/>
          </p:nvGraphicFramePr>
          <p:xfrm>
            <a:off x="1857356" y="2071678"/>
            <a:ext cx="596900" cy="11541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79" name="Формула" r:id="rId7" imgW="6496200" imgH="12588840" progId="Equation.3">
                    <p:embed/>
                  </p:oleObj>
                </mc:Choice>
                <mc:Fallback>
                  <p:oleObj name="Формула" r:id="rId7" imgW="6496200" imgH="12588840" progId="Equation.3">
                    <p:embed/>
                    <p:pic>
                      <p:nvPicPr>
                        <p:cNvPr id="0" name="Picture 4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57356" y="2071678"/>
                          <a:ext cx="596900" cy="11541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Object 29"/>
            <p:cNvGraphicFramePr>
              <a:graphicFrameLocks noChangeAspect="1"/>
            </p:cNvGraphicFramePr>
            <p:nvPr/>
          </p:nvGraphicFramePr>
          <p:xfrm>
            <a:off x="6858016" y="4357694"/>
            <a:ext cx="488950" cy="1265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80" name="Формула" r:id="rId9" imgW="4869000" imgH="12588840" progId="Equation.3">
                    <p:embed/>
                  </p:oleObj>
                </mc:Choice>
                <mc:Fallback>
                  <p:oleObj name="Формула" r:id="rId9" imgW="4869000" imgH="12588840" progId="Equation.3">
                    <p:embed/>
                    <p:pic>
                      <p:nvPicPr>
                        <p:cNvPr id="0" name="Picture 4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58016" y="4357694"/>
                          <a:ext cx="488950" cy="126523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ct 29"/>
            <p:cNvGraphicFramePr>
              <a:graphicFrameLocks noChangeAspect="1"/>
            </p:cNvGraphicFramePr>
            <p:nvPr/>
          </p:nvGraphicFramePr>
          <p:xfrm>
            <a:off x="4500562" y="2071678"/>
            <a:ext cx="735012" cy="1265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81" name="Формула" r:id="rId11" imgW="7309800" imgH="12588840" progId="Equation.3">
                    <p:embed/>
                  </p:oleObj>
                </mc:Choice>
                <mc:Fallback>
                  <p:oleObj name="Формула" r:id="rId11" imgW="7309800" imgH="12588840" progId="Equation.3">
                    <p:embed/>
                    <p:pic>
                      <p:nvPicPr>
                        <p:cNvPr id="0" name="Picture 4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00562" y="2071678"/>
                          <a:ext cx="735012" cy="12652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Object 29"/>
            <p:cNvGraphicFramePr>
              <a:graphicFrameLocks noChangeAspect="1"/>
            </p:cNvGraphicFramePr>
            <p:nvPr/>
          </p:nvGraphicFramePr>
          <p:xfrm>
            <a:off x="357158" y="2000240"/>
            <a:ext cx="754063" cy="1300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82" name="Формула" r:id="rId13" imgW="7309800" imgH="12588840" progId="Equation.3">
                    <p:embed/>
                  </p:oleObj>
                </mc:Choice>
                <mc:Fallback>
                  <p:oleObj name="Формула" r:id="rId13" imgW="7309800" imgH="12588840" progId="Equation.3">
                    <p:embed/>
                    <p:pic>
                      <p:nvPicPr>
                        <p:cNvPr id="0" name="Picture 4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7158" y="2000240"/>
                          <a:ext cx="754063" cy="13001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Object 29"/>
            <p:cNvGraphicFramePr>
              <a:graphicFrameLocks noChangeAspect="1"/>
            </p:cNvGraphicFramePr>
            <p:nvPr/>
          </p:nvGraphicFramePr>
          <p:xfrm>
            <a:off x="7715272" y="2143116"/>
            <a:ext cx="671512" cy="11541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83" name="Формула" r:id="rId15" imgW="7309800" imgH="12588840" progId="Equation.3">
                    <p:embed/>
                  </p:oleObj>
                </mc:Choice>
                <mc:Fallback>
                  <p:oleObj name="Формула" r:id="rId15" imgW="7309800" imgH="12588840" progId="Equation.3">
                    <p:embed/>
                    <p:pic>
                      <p:nvPicPr>
                        <p:cNvPr id="0" name="Picture 4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715272" y="2143116"/>
                          <a:ext cx="671512" cy="11541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9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642910" y="3857629"/>
            <a:ext cx="7658102" cy="2214578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None/>
              <a:defRPr/>
            </a:pPr>
            <a:endParaRPr lang="ru-RU" dirty="0" smtClean="0">
              <a:solidFill>
                <a:schemeClr val="tx2"/>
              </a:solidFill>
            </a:endParaRPr>
          </a:p>
          <a:p>
            <a:pPr marL="274320" indent="-27432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dirty="0" smtClean="0">
              <a:solidFill>
                <a:schemeClr val="tx2"/>
              </a:solidFill>
            </a:endParaRPr>
          </a:p>
          <a:p>
            <a:pPr marL="274320" indent="-274320" eaLnBrk="1" fontAlgn="auto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800" dirty="0" smtClean="0">
                <a:solidFill>
                  <a:schemeClr val="tx2"/>
                </a:solidFill>
              </a:rPr>
              <a:t/>
            </a:r>
            <a:br>
              <a:rPr lang="ru-RU" sz="2800" dirty="0" smtClean="0">
                <a:solidFill>
                  <a:schemeClr val="tx2"/>
                </a:solidFill>
              </a:rPr>
            </a:br>
            <a:endParaRPr lang="ru-RU" sz="2800" dirty="0" smtClean="0">
              <a:solidFill>
                <a:schemeClr val="tx2"/>
              </a:solidFill>
            </a:endParaRP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2000" dirty="0" smtClean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0267" y="571480"/>
            <a:ext cx="752674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Работаем 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письменно!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00034" y="1571612"/>
            <a:ext cx="928694" cy="1785950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6" name="Группа 20"/>
          <p:cNvGrpSpPr/>
          <p:nvPr/>
        </p:nvGrpSpPr>
        <p:grpSpPr>
          <a:xfrm>
            <a:off x="642910" y="1643050"/>
            <a:ext cx="7929618" cy="3643338"/>
            <a:chOff x="357158" y="1857364"/>
            <a:chExt cx="7929618" cy="3643338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6" name="Овал 5"/>
            <p:cNvSpPr/>
            <p:nvPr/>
          </p:nvSpPr>
          <p:spPr>
            <a:xfrm rot="16200000">
              <a:off x="5572132" y="1857364"/>
              <a:ext cx="928694" cy="178595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8100">
              <a:solidFill>
                <a:srgbClr val="00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 useBgFill="1">
          <p:nvSpPr>
            <p:cNvPr id="7" name="Овал 6"/>
            <p:cNvSpPr/>
            <p:nvPr/>
          </p:nvSpPr>
          <p:spPr>
            <a:xfrm rot="16200000">
              <a:off x="1857356" y="1714488"/>
              <a:ext cx="928694" cy="1785950"/>
            </a:xfrm>
            <a:prstGeom prst="ellipse">
              <a:avLst/>
            </a:prstGeom>
            <a:grpFill/>
            <a:ln w="38100">
              <a:solidFill>
                <a:srgbClr val="00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9" name="Овал 8"/>
            <p:cNvSpPr/>
            <p:nvPr/>
          </p:nvSpPr>
          <p:spPr>
            <a:xfrm rot="16200000">
              <a:off x="5643570" y="4143380"/>
              <a:ext cx="928694" cy="178595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8100">
              <a:solidFill>
                <a:srgbClr val="00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10" name="Овал 9"/>
            <p:cNvSpPr/>
            <p:nvPr/>
          </p:nvSpPr>
          <p:spPr>
            <a:xfrm>
              <a:off x="3929058" y="1857364"/>
              <a:ext cx="928694" cy="178595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8100">
              <a:solidFill>
                <a:srgbClr val="00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2" name="Овал 11"/>
            <p:cNvSpPr/>
            <p:nvPr/>
          </p:nvSpPr>
          <p:spPr>
            <a:xfrm>
              <a:off x="7358082" y="3643314"/>
              <a:ext cx="928694" cy="178595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8100">
              <a:solidFill>
                <a:srgbClr val="00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>
                    <a:lumMod val="40000"/>
                    <a:lumOff val="60000"/>
                  </a:schemeClr>
                </a:solidFill>
              </a:endParaRPr>
            </a:p>
          </p:txBody>
        </p:sp>
        <p:graphicFrame>
          <p:nvGraphicFramePr>
            <p:cNvPr id="14365" name="Object 29"/>
            <p:cNvGraphicFramePr>
              <a:graphicFrameLocks noChangeAspect="1"/>
            </p:cNvGraphicFramePr>
            <p:nvPr/>
          </p:nvGraphicFramePr>
          <p:xfrm>
            <a:off x="1643042" y="2214554"/>
            <a:ext cx="1421635" cy="7207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9743" name="Формула" r:id="rId3" imgW="27243000" imgH="13808160" progId="Equation.3">
                    <p:embed/>
                  </p:oleObj>
                </mc:Choice>
                <mc:Fallback>
                  <p:oleObj name="Формула" r:id="rId3" imgW="27243000" imgH="13808160" progId="Equation.3">
                    <p:embed/>
                    <p:pic>
                      <p:nvPicPr>
                        <p:cNvPr id="0" name="Picture 3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43042" y="2214554"/>
                          <a:ext cx="1421635" cy="72073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" name="Object 29"/>
            <p:cNvGraphicFramePr>
              <a:graphicFrameLocks noChangeAspect="1"/>
            </p:cNvGraphicFramePr>
            <p:nvPr/>
          </p:nvGraphicFramePr>
          <p:xfrm>
            <a:off x="5357818" y="2357430"/>
            <a:ext cx="1500198" cy="7048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9744" name="Формула" r:id="rId5" imgW="29277000" imgH="13808160" progId="Equation.3">
                    <p:embed/>
                  </p:oleObj>
                </mc:Choice>
                <mc:Fallback>
                  <p:oleObj name="Формула" r:id="rId5" imgW="29277000" imgH="13808160" progId="Equation.3">
                    <p:embed/>
                    <p:pic>
                      <p:nvPicPr>
                        <p:cNvPr id="0" name="Picture 3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57818" y="2357430"/>
                          <a:ext cx="1500198" cy="70485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Object 29"/>
            <p:cNvGraphicFramePr>
              <a:graphicFrameLocks noChangeAspect="1"/>
            </p:cNvGraphicFramePr>
            <p:nvPr/>
          </p:nvGraphicFramePr>
          <p:xfrm>
            <a:off x="5357818" y="4714884"/>
            <a:ext cx="1539875" cy="657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9745" name="Формула" r:id="rId7" imgW="27243000" imgH="13808160" progId="Equation.3">
                    <p:embed/>
                  </p:oleObj>
                </mc:Choice>
                <mc:Fallback>
                  <p:oleObj name="Формула" r:id="rId7" imgW="27243000" imgH="13808160" progId="Equation.3">
                    <p:embed/>
                    <p:pic>
                      <p:nvPicPr>
                        <p:cNvPr id="0" name="Picture 3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57818" y="4714884"/>
                          <a:ext cx="1539875" cy="6572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ct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85061897"/>
                </p:ext>
              </p:extLst>
            </p:nvPr>
          </p:nvGraphicFramePr>
          <p:xfrm>
            <a:off x="4204209" y="2308585"/>
            <a:ext cx="387352" cy="763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9746" name="Формула" r:id="rId9" imgW="114120" imgH="177480" progId="Equation.3">
                    <p:embed/>
                  </p:oleObj>
                </mc:Choice>
                <mc:Fallback>
                  <p:oleObj name="Формула" r:id="rId9" imgW="114120" imgH="177480" progId="Equation.3">
                    <p:embed/>
                    <p:pic>
                      <p:nvPicPr>
                        <p:cNvPr id="0" name="Picture 3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04209" y="2308585"/>
                          <a:ext cx="387352" cy="7632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Object 29"/>
            <p:cNvGraphicFramePr>
              <a:graphicFrameLocks noChangeAspect="1"/>
            </p:cNvGraphicFramePr>
            <p:nvPr/>
          </p:nvGraphicFramePr>
          <p:xfrm>
            <a:off x="357158" y="2000240"/>
            <a:ext cx="754063" cy="1300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9747" name="Формула" r:id="rId11" imgW="7309800" imgH="12588840" progId="Equation.3">
                    <p:embed/>
                  </p:oleObj>
                </mc:Choice>
                <mc:Fallback>
                  <p:oleObj name="Формула" r:id="rId11" imgW="7309800" imgH="12588840" progId="Equation.3">
                    <p:embed/>
                    <p:pic>
                      <p:nvPicPr>
                        <p:cNvPr id="0" name="Picture 3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7158" y="2000240"/>
                          <a:ext cx="754063" cy="13001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Object 29"/>
            <p:cNvGraphicFramePr>
              <a:graphicFrameLocks noChangeAspect="1"/>
            </p:cNvGraphicFramePr>
            <p:nvPr/>
          </p:nvGraphicFramePr>
          <p:xfrm>
            <a:off x="7500958" y="3929066"/>
            <a:ext cx="671512" cy="11541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9748" name="Формула" r:id="rId13" imgW="7309800" imgH="12588840" progId="Equation.3">
                    <p:embed/>
                  </p:oleObj>
                </mc:Choice>
                <mc:Fallback>
                  <p:oleObj name="Формула" r:id="rId13" imgW="7309800" imgH="12588840" progId="Equation.3">
                    <p:embed/>
                    <p:pic>
                      <p:nvPicPr>
                        <p:cNvPr id="0" name="Picture 3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500958" y="3929066"/>
                          <a:ext cx="671512" cy="11541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3689300"/>
            <a:ext cx="4786314" cy="316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1" name="Object 120"/>
          <p:cNvGraphicFramePr>
            <a:graphicFrameLocks noGrp="1" noChangeAspect="1"/>
          </p:cNvGraphicFramePr>
          <p:nvPr>
            <p:ph sz="half" idx="2"/>
          </p:nvPr>
        </p:nvGraphicFramePr>
        <p:xfrm>
          <a:off x="285720" y="4164956"/>
          <a:ext cx="1793905" cy="2000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93" name="Точечный рисунок" r:id="rId3" imgW="1076475" imgH="1200318" progId="PBrush">
                  <p:embed/>
                </p:oleObj>
              </mc:Choice>
              <mc:Fallback>
                <p:oleObj name="Точечный рисунок" r:id="rId3" imgW="1076475" imgH="1200318" progId="PBrush">
                  <p:embed/>
                  <p:pic>
                    <p:nvPicPr>
                      <p:cNvPr id="0" name="Picture 3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4164956"/>
                        <a:ext cx="1793905" cy="20008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1" name="Line 54"/>
          <p:cNvSpPr>
            <a:spLocks noChangeShapeType="1"/>
          </p:cNvSpPr>
          <p:nvPr/>
        </p:nvSpPr>
        <p:spPr bwMode="auto">
          <a:xfrm>
            <a:off x="1258888" y="48688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5" name="Line 83"/>
          <p:cNvSpPr>
            <a:spLocks noChangeShapeType="1"/>
          </p:cNvSpPr>
          <p:nvPr/>
        </p:nvSpPr>
        <p:spPr bwMode="auto">
          <a:xfrm>
            <a:off x="4929190" y="5286388"/>
            <a:ext cx="0" cy="869946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6" name="Группа 35"/>
          <p:cNvGrpSpPr/>
          <p:nvPr/>
        </p:nvGrpSpPr>
        <p:grpSpPr>
          <a:xfrm>
            <a:off x="4429124" y="5214950"/>
            <a:ext cx="4367236" cy="1441450"/>
            <a:chOff x="3414717" y="4214818"/>
            <a:chExt cx="4367236" cy="1441450"/>
          </a:xfrm>
        </p:grpSpPr>
        <p:sp>
          <p:nvSpPr>
            <p:cNvPr id="2063" name="Rectangle 81"/>
            <p:cNvSpPr>
              <a:spLocks noChangeArrowheads="1"/>
            </p:cNvSpPr>
            <p:nvPr/>
          </p:nvSpPr>
          <p:spPr bwMode="auto">
            <a:xfrm>
              <a:off x="3414717" y="4214818"/>
              <a:ext cx="2160588" cy="1441450"/>
            </a:xfrm>
            <a:prstGeom prst="rect">
              <a:avLst/>
            </a:prstGeom>
            <a:solidFill>
              <a:srgbClr val="00B050"/>
            </a:solidFill>
            <a:ln w="571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4" name="Rectangle 82"/>
            <p:cNvSpPr>
              <a:spLocks noChangeArrowheads="1"/>
            </p:cNvSpPr>
            <p:nvPr/>
          </p:nvSpPr>
          <p:spPr bwMode="auto">
            <a:xfrm>
              <a:off x="5414981" y="4214818"/>
              <a:ext cx="938211" cy="1441450"/>
            </a:xfrm>
            <a:prstGeom prst="rect">
              <a:avLst/>
            </a:prstGeom>
            <a:solidFill>
              <a:srgbClr val="FF0000"/>
            </a:solidFill>
            <a:ln w="571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6" name="Rectangle 84"/>
            <p:cNvSpPr>
              <a:spLocks noChangeArrowheads="1"/>
            </p:cNvSpPr>
            <p:nvPr/>
          </p:nvSpPr>
          <p:spPr bwMode="auto">
            <a:xfrm>
              <a:off x="6343675" y="4214818"/>
              <a:ext cx="1438278" cy="1441450"/>
            </a:xfrm>
            <a:prstGeom prst="rect">
              <a:avLst/>
            </a:prstGeom>
            <a:solidFill>
              <a:srgbClr val="FF0000"/>
            </a:solidFill>
            <a:ln w="571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067" name="Rectangle 85"/>
          <p:cNvSpPr>
            <a:spLocks noChangeArrowheads="1"/>
          </p:cNvSpPr>
          <p:nvPr/>
        </p:nvSpPr>
        <p:spPr bwMode="auto">
          <a:xfrm>
            <a:off x="3500430" y="5214950"/>
            <a:ext cx="935038" cy="1441450"/>
          </a:xfrm>
          <a:prstGeom prst="rect">
            <a:avLst/>
          </a:prstGeom>
          <a:solidFill>
            <a:srgbClr val="FF00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69" name="Rectangle 87"/>
          <p:cNvSpPr>
            <a:spLocks noChangeArrowheads="1"/>
          </p:cNvSpPr>
          <p:nvPr/>
        </p:nvSpPr>
        <p:spPr bwMode="auto">
          <a:xfrm>
            <a:off x="5580063" y="2420938"/>
            <a:ext cx="576262" cy="647700"/>
          </a:xfrm>
          <a:prstGeom prst="rect">
            <a:avLst/>
          </a:prstGeom>
          <a:solidFill>
            <a:srgbClr val="00B050"/>
          </a:solidFill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70" name="Rectangle 89"/>
          <p:cNvSpPr>
            <a:spLocks noChangeArrowheads="1"/>
          </p:cNvSpPr>
          <p:nvPr/>
        </p:nvSpPr>
        <p:spPr bwMode="auto">
          <a:xfrm>
            <a:off x="5580063" y="3068638"/>
            <a:ext cx="576262" cy="576262"/>
          </a:xfrm>
          <a:prstGeom prst="rect">
            <a:avLst/>
          </a:prstGeom>
          <a:solidFill>
            <a:srgbClr val="00B050"/>
          </a:solidFill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71" name="Rectangle 90"/>
          <p:cNvSpPr>
            <a:spLocks noChangeArrowheads="1"/>
          </p:cNvSpPr>
          <p:nvPr/>
        </p:nvSpPr>
        <p:spPr bwMode="auto">
          <a:xfrm>
            <a:off x="6156325" y="2420938"/>
            <a:ext cx="576263" cy="647700"/>
          </a:xfrm>
          <a:prstGeom prst="rect">
            <a:avLst/>
          </a:prstGeom>
          <a:solidFill>
            <a:srgbClr val="00B050"/>
          </a:solidFill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72" name="Rectangle 91"/>
          <p:cNvSpPr>
            <a:spLocks noChangeArrowheads="1"/>
          </p:cNvSpPr>
          <p:nvPr/>
        </p:nvSpPr>
        <p:spPr bwMode="auto">
          <a:xfrm>
            <a:off x="6156325" y="3068638"/>
            <a:ext cx="576263" cy="576262"/>
          </a:xfrm>
          <a:prstGeom prst="rect">
            <a:avLst/>
          </a:prstGeom>
          <a:solidFill>
            <a:srgbClr val="00B050"/>
          </a:solidFill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73" name="Rectangle 92"/>
          <p:cNvSpPr>
            <a:spLocks noChangeArrowheads="1"/>
          </p:cNvSpPr>
          <p:nvPr/>
        </p:nvSpPr>
        <p:spPr bwMode="auto">
          <a:xfrm>
            <a:off x="6732588" y="2420938"/>
            <a:ext cx="576262" cy="647700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74" name="Rectangle 93"/>
          <p:cNvSpPr>
            <a:spLocks noChangeArrowheads="1"/>
          </p:cNvSpPr>
          <p:nvPr/>
        </p:nvSpPr>
        <p:spPr bwMode="auto">
          <a:xfrm>
            <a:off x="6732588" y="3068638"/>
            <a:ext cx="576262" cy="576262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75" name="Rectangle 94"/>
          <p:cNvSpPr>
            <a:spLocks noChangeArrowheads="1"/>
          </p:cNvSpPr>
          <p:nvPr/>
        </p:nvSpPr>
        <p:spPr bwMode="auto">
          <a:xfrm>
            <a:off x="395288" y="2205038"/>
            <a:ext cx="288925" cy="1511300"/>
          </a:xfrm>
          <a:prstGeom prst="rect">
            <a:avLst/>
          </a:prstGeom>
          <a:solidFill>
            <a:srgbClr val="00B050"/>
          </a:solidFill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76" name="Rectangle 95"/>
          <p:cNvSpPr>
            <a:spLocks noChangeArrowheads="1"/>
          </p:cNvSpPr>
          <p:nvPr/>
        </p:nvSpPr>
        <p:spPr bwMode="auto">
          <a:xfrm>
            <a:off x="684213" y="2205038"/>
            <a:ext cx="287337" cy="1511300"/>
          </a:xfrm>
          <a:prstGeom prst="rect">
            <a:avLst/>
          </a:prstGeom>
          <a:solidFill>
            <a:srgbClr val="00B050"/>
          </a:solidFill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77" name="Rectangle 96"/>
          <p:cNvSpPr>
            <a:spLocks noChangeArrowheads="1"/>
          </p:cNvSpPr>
          <p:nvPr/>
        </p:nvSpPr>
        <p:spPr bwMode="auto">
          <a:xfrm>
            <a:off x="971550" y="2205038"/>
            <a:ext cx="287338" cy="1511300"/>
          </a:xfrm>
          <a:prstGeom prst="rect">
            <a:avLst/>
          </a:prstGeom>
          <a:solidFill>
            <a:srgbClr val="00B050"/>
          </a:solidFill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78" name="Rectangle 97"/>
          <p:cNvSpPr>
            <a:spLocks noChangeArrowheads="1"/>
          </p:cNvSpPr>
          <p:nvPr/>
        </p:nvSpPr>
        <p:spPr bwMode="auto">
          <a:xfrm>
            <a:off x="1258888" y="2205038"/>
            <a:ext cx="288925" cy="1511300"/>
          </a:xfrm>
          <a:prstGeom prst="rect">
            <a:avLst/>
          </a:prstGeom>
          <a:noFill/>
          <a:ln w="57150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10363" name="Object 123"/>
          <p:cNvGraphicFramePr>
            <a:graphicFrameLocks noChangeAspect="1"/>
          </p:cNvGraphicFramePr>
          <p:nvPr/>
        </p:nvGraphicFramePr>
        <p:xfrm>
          <a:off x="1619250" y="3284538"/>
          <a:ext cx="523858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94" name="Формула" r:id="rId5" imgW="4869000" imgH="12588840" progId="Equation.3">
                  <p:embed/>
                </p:oleObj>
              </mc:Choice>
              <mc:Fallback>
                <p:oleObj name="Формула" r:id="rId5" imgW="4869000" imgH="12588840" progId="Equation.3">
                  <p:embed/>
                  <p:pic>
                    <p:nvPicPr>
                      <p:cNvPr id="0" name="Picture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3284538"/>
                        <a:ext cx="523858" cy="879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3" name="Object 126"/>
          <p:cNvGraphicFramePr>
            <a:graphicFrameLocks noChangeAspect="1"/>
          </p:cNvGraphicFramePr>
          <p:nvPr/>
        </p:nvGraphicFramePr>
        <p:xfrm>
          <a:off x="7500958" y="1142984"/>
          <a:ext cx="1304918" cy="869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95" name="Формула" r:id="rId7" imgW="114151" imgH="215619" progId="Equation.3">
                  <p:embed/>
                </p:oleObj>
              </mc:Choice>
              <mc:Fallback>
                <p:oleObj name="Формула" r:id="rId7" imgW="114151" imgH="215619" progId="Equation.3">
                  <p:embed/>
                  <p:pic>
                    <p:nvPicPr>
                      <p:cNvPr id="0" name="Picture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00958" y="1142984"/>
                        <a:ext cx="1304918" cy="86994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69" name="Object 1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1570703"/>
              </p:ext>
            </p:extLst>
          </p:nvPr>
        </p:nvGraphicFramePr>
        <p:xfrm>
          <a:off x="3300413" y="3643313"/>
          <a:ext cx="1325562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96" name="Формула" r:id="rId9" imgW="406080" imgH="393480" progId="Equation.3">
                  <p:embed/>
                </p:oleObj>
              </mc:Choice>
              <mc:Fallback>
                <p:oleObj name="Формула" r:id="rId9" imgW="406080" imgH="393480" progId="Equation.3">
                  <p:embed/>
                  <p:pic>
                    <p:nvPicPr>
                      <p:cNvPr id="0" name="Picture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0413" y="3643313"/>
                        <a:ext cx="1325562" cy="863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72" name="Object 132"/>
          <p:cNvGraphicFramePr>
            <a:graphicFrameLocks noChangeAspect="1"/>
          </p:cNvGraphicFramePr>
          <p:nvPr/>
        </p:nvGraphicFramePr>
        <p:xfrm>
          <a:off x="7524751" y="3068638"/>
          <a:ext cx="476274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97" name="Формула" r:id="rId11" imgW="4869000" imgH="12588840" progId="Equation.3">
                  <p:embed/>
                </p:oleObj>
              </mc:Choice>
              <mc:Fallback>
                <p:oleObj name="Формула" r:id="rId11" imgW="4869000" imgH="12588840" progId="Equation.3">
                  <p:embed/>
                  <p:pic>
                    <p:nvPicPr>
                      <p:cNvPr id="0" name="Picture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4751" y="3068638"/>
                        <a:ext cx="476274" cy="936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75" name="Object 135"/>
          <p:cNvGraphicFramePr>
            <a:graphicFrameLocks noChangeAspect="1"/>
          </p:cNvGraphicFramePr>
          <p:nvPr/>
        </p:nvGraphicFramePr>
        <p:xfrm>
          <a:off x="2124075" y="5734050"/>
          <a:ext cx="503238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98" name="Формула" r:id="rId13" imgW="4869000" imgH="12588840" progId="Equation.3">
                  <p:embed/>
                </p:oleObj>
              </mc:Choice>
              <mc:Fallback>
                <p:oleObj name="Формула" r:id="rId13" imgW="4869000" imgH="12588840" progId="Equation.3">
                  <p:embed/>
                  <p:pic>
                    <p:nvPicPr>
                      <p:cNvPr id="0" name="Picture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4075" y="5734050"/>
                        <a:ext cx="503238" cy="865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78" name="Object 1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4319377"/>
              </p:ext>
            </p:extLst>
          </p:nvPr>
        </p:nvGraphicFramePr>
        <p:xfrm>
          <a:off x="5283200" y="4344988"/>
          <a:ext cx="1695450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99" name="Формула" r:id="rId15" imgW="545760" imgH="177480" progId="Equation.3">
                  <p:embed/>
                </p:oleObj>
              </mc:Choice>
              <mc:Fallback>
                <p:oleObj name="Формула" r:id="rId15" imgW="545760" imgH="177480" progId="Equation.3">
                  <p:embed/>
                  <p:pic>
                    <p:nvPicPr>
                      <p:cNvPr id="0" name="Picture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3200" y="4344988"/>
                        <a:ext cx="1695450" cy="452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Прямоугольник 32">
            <a:hlinkClick r:id="rId17" action="ppaction://hlinksldjump"/>
          </p:cNvPr>
          <p:cNvSpPr/>
          <p:nvPr/>
        </p:nvSpPr>
        <p:spPr>
          <a:xfrm>
            <a:off x="605505" y="214290"/>
            <a:ext cx="7483331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Какая часть 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фигуры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закрашена зелёным?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571736" y="2000240"/>
            <a:ext cx="2464611" cy="1643074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</p:spPr>
      </p:pic>
      <p:sp>
        <p:nvSpPr>
          <p:cNvPr id="37" name="Прямоугольник 36"/>
          <p:cNvSpPr/>
          <p:nvPr/>
        </p:nvSpPr>
        <p:spPr>
          <a:xfrm>
            <a:off x="6786578" y="2071678"/>
            <a:ext cx="10001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i="1" dirty="0" smtClean="0"/>
              <a:t>Женщины</a:t>
            </a:r>
            <a:endParaRPr lang="ru-RU" sz="12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5500695" y="2071679"/>
            <a:ext cx="10001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i="1" dirty="0" smtClean="0"/>
              <a:t>Мужчины</a:t>
            </a:r>
            <a:endParaRPr lang="ru-RU" sz="12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7715272" y="2285992"/>
            <a:ext cx="14287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/>
              <a:t>21 462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6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255436793"/>
              </p:ext>
            </p:extLst>
          </p:nvPr>
        </p:nvGraphicFramePr>
        <p:xfrm>
          <a:off x="428625" y="2263775"/>
          <a:ext cx="4286250" cy="1328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69" name="Формула" r:id="rId3" imgW="1269720" imgH="393480" progId="Equation.3">
                  <p:embed/>
                </p:oleObj>
              </mc:Choice>
              <mc:Fallback>
                <p:oleObj name="Формула" r:id="rId3" imgW="1269720" imgH="393480" progId="Equation.3">
                  <p:embed/>
                  <p:pic>
                    <p:nvPicPr>
                      <p:cNvPr id="0" name="Picture 1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5" y="2263775"/>
                        <a:ext cx="4286250" cy="1328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5" name="Object 9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90583233"/>
              </p:ext>
            </p:extLst>
          </p:nvPr>
        </p:nvGraphicFramePr>
        <p:xfrm>
          <a:off x="4929188" y="2268538"/>
          <a:ext cx="17145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70" name="Формула" r:id="rId5" imgW="380880" imgH="203040" progId="Equation.3">
                  <p:embed/>
                </p:oleObj>
              </mc:Choice>
              <mc:Fallback>
                <p:oleObj name="Формула" r:id="rId5" imgW="380880" imgH="203040" progId="Equation.3">
                  <p:embed/>
                  <p:pic>
                    <p:nvPicPr>
                      <p:cNvPr id="0" name="Picture 1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9188" y="2268538"/>
                        <a:ext cx="1714500" cy="914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7" name="Object 11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4260674741"/>
              </p:ext>
            </p:extLst>
          </p:nvPr>
        </p:nvGraphicFramePr>
        <p:xfrm>
          <a:off x="6858000" y="1706563"/>
          <a:ext cx="1643063" cy="1306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71" name="Формула" r:id="rId7" imgW="495000" imgH="393480" progId="Equation.3">
                  <p:embed/>
                </p:oleObj>
              </mc:Choice>
              <mc:Fallback>
                <p:oleObj name="Формула" r:id="rId7" imgW="495000" imgH="393480" progId="Equation.3">
                  <p:embed/>
                  <p:pic>
                    <p:nvPicPr>
                      <p:cNvPr id="0" name="Picture 1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1706563"/>
                        <a:ext cx="1643063" cy="1306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071670" y="0"/>
            <a:ext cx="557216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Найди лишнее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851921" y="1416599"/>
            <a:ext cx="25037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? часть детей поселка </a:t>
            </a:r>
          </a:p>
          <a:p>
            <a:r>
              <a:rPr lang="ru-RU" dirty="0" smtClean="0"/>
              <a:t> в детских садах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1285859"/>
            <a:ext cx="2304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? часть </a:t>
            </a:r>
            <a:r>
              <a:rPr lang="ru-RU" dirty="0" smtClean="0"/>
              <a:t>учеников школы в СДЦ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49032" y="5373216"/>
            <a:ext cx="27481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? часть учеников школы</a:t>
            </a:r>
          </a:p>
          <a:p>
            <a:r>
              <a:rPr lang="ru-RU" dirty="0" smtClean="0"/>
              <a:t> в школе искусств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26159" y="4253722"/>
            <a:ext cx="32038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? часть </a:t>
            </a:r>
            <a:r>
              <a:rPr lang="ru-RU" dirty="0" smtClean="0"/>
              <a:t>детей п. </a:t>
            </a:r>
            <a:r>
              <a:rPr lang="ru-RU" dirty="0" err="1" smtClean="0"/>
              <a:t>Калининец</a:t>
            </a:r>
            <a:r>
              <a:rPr lang="ru-RU" dirty="0" smtClean="0"/>
              <a:t> в</a:t>
            </a:r>
          </a:p>
          <a:p>
            <a:r>
              <a:rPr lang="ru-RU" dirty="0" smtClean="0"/>
              <a:t> Алабинской школе</a:t>
            </a:r>
            <a:endParaRPr lang="ru-RU" dirty="0"/>
          </a:p>
        </p:txBody>
      </p:sp>
      <p:pic>
        <p:nvPicPr>
          <p:cNvPr id="11" name="Рисунок 10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00562" y="3500438"/>
            <a:ext cx="4643438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7 2.59259E-6 L -0.07465 2.59259E-6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13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571750" y="2214563"/>
          <a:ext cx="6121400" cy="149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34" name="Формула" r:id="rId3" imgW="51651000" imgH="12588840" progId="Equation.3">
                  <p:embed/>
                </p:oleObj>
              </mc:Choice>
              <mc:Fallback>
                <p:oleObj name="Формула" r:id="rId3" imgW="51651000" imgH="12588840" progId="Equation.3">
                  <p:embed/>
                  <p:pic>
                    <p:nvPicPr>
                      <p:cNvPr id="0" name="Picture 4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1750" y="2214563"/>
                        <a:ext cx="6121400" cy="1493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82" name="Picture 16" descr="j030084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00063" y="3143250"/>
            <a:ext cx="1814512" cy="1528763"/>
          </a:xfrm>
          <a:noFill/>
        </p:spPr>
      </p:pic>
      <p:graphicFrame>
        <p:nvGraphicFramePr>
          <p:cNvPr id="14358" name="Object 2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573213" y="5589588"/>
          <a:ext cx="649287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35" name="Формула" r:id="rId6" imgW="8123400" imgH="12588840" progId="Equation.3">
                  <p:embed/>
                </p:oleObj>
              </mc:Choice>
              <mc:Fallback>
                <p:oleObj name="Формула" r:id="rId6" imgW="8123400" imgH="12588840" progId="Equation.3">
                  <p:embed/>
                  <p:pic>
                    <p:nvPicPr>
                      <p:cNvPr id="0" name="Picture 4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3213" y="5589588"/>
                        <a:ext cx="649287" cy="1006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61" name="Object 25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2319338" y="5373688"/>
          <a:ext cx="788987" cy="122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36" name="Формула" r:id="rId8" imgW="8123400" imgH="12588840" progId="Equation.3">
                  <p:embed/>
                </p:oleObj>
              </mc:Choice>
              <mc:Fallback>
                <p:oleObj name="Формула" r:id="rId8" imgW="8123400" imgH="12588840" progId="Equation.3">
                  <p:embed/>
                  <p:pic>
                    <p:nvPicPr>
                      <p:cNvPr id="0" name="Picture 4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9338" y="5373688"/>
                        <a:ext cx="788987" cy="1223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55" name="Object 19"/>
          <p:cNvGraphicFramePr>
            <a:graphicFrameLocks noChangeAspect="1"/>
          </p:cNvGraphicFramePr>
          <p:nvPr/>
        </p:nvGraphicFramePr>
        <p:xfrm>
          <a:off x="971550" y="5805488"/>
          <a:ext cx="412750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37" name="Формула" r:id="rId10" imgW="8123400" imgH="12588840" progId="Equation.3">
                  <p:embed/>
                </p:oleObj>
              </mc:Choice>
              <mc:Fallback>
                <p:oleObj name="Формула" r:id="rId10" imgW="8123400" imgH="12588840" progId="Equation.3">
                  <p:embed/>
                  <p:pic>
                    <p:nvPicPr>
                      <p:cNvPr id="0" name="Picture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5805488"/>
                        <a:ext cx="412750" cy="790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64" name="Object 28"/>
          <p:cNvGraphicFramePr>
            <a:graphicFrameLocks noChangeAspect="1"/>
          </p:cNvGraphicFramePr>
          <p:nvPr/>
        </p:nvGraphicFramePr>
        <p:xfrm>
          <a:off x="3255963" y="5229225"/>
          <a:ext cx="83185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38" name="Формула" r:id="rId12" imgW="8123400" imgH="12588840" progId="Equation.3">
                  <p:embed/>
                </p:oleObj>
              </mc:Choice>
              <mc:Fallback>
                <p:oleObj name="Формула" r:id="rId12" imgW="8123400" imgH="12588840" progId="Equation.3">
                  <p:embed/>
                  <p:pic>
                    <p:nvPicPr>
                      <p:cNvPr id="0" name="Picture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5963" y="5229225"/>
                        <a:ext cx="831850" cy="1295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65" name="Object 29"/>
          <p:cNvGraphicFramePr>
            <a:graphicFrameLocks noChangeAspect="1"/>
          </p:cNvGraphicFramePr>
          <p:nvPr/>
        </p:nvGraphicFramePr>
        <p:xfrm>
          <a:off x="4232275" y="4941888"/>
          <a:ext cx="1023938" cy="151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39" name="Формула" r:id="rId14" imgW="8530200" imgH="12588840" progId="Equation.3">
                  <p:embed/>
                </p:oleObj>
              </mc:Choice>
              <mc:Fallback>
                <p:oleObj name="Формула" r:id="rId14" imgW="8530200" imgH="12588840" progId="Equation.3">
                  <p:embed/>
                  <p:pic>
                    <p:nvPicPr>
                      <p:cNvPr id="0" name="Picture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2275" y="4941888"/>
                        <a:ext cx="1023938" cy="151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66" name="Object 30"/>
          <p:cNvGraphicFramePr>
            <a:graphicFrameLocks noChangeAspect="1"/>
          </p:cNvGraphicFramePr>
          <p:nvPr/>
        </p:nvGraphicFramePr>
        <p:xfrm>
          <a:off x="5207000" y="4797425"/>
          <a:ext cx="1208088" cy="165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40" name="Формула" r:id="rId16" imgW="8123400" imgH="12588840" progId="Equation.3">
                  <p:embed/>
                </p:oleObj>
              </mc:Choice>
              <mc:Fallback>
                <p:oleObj name="Формула" r:id="rId16" imgW="8123400" imgH="12588840" progId="Equation.3">
                  <p:embed/>
                  <p:pic>
                    <p:nvPicPr>
                      <p:cNvPr id="0" name="Picture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7000" y="4797425"/>
                        <a:ext cx="1208088" cy="165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67" name="Object 31"/>
          <p:cNvGraphicFramePr>
            <a:graphicFrameLocks noChangeAspect="1"/>
          </p:cNvGraphicFramePr>
          <p:nvPr/>
        </p:nvGraphicFramePr>
        <p:xfrm>
          <a:off x="6227763" y="4437063"/>
          <a:ext cx="1277937" cy="208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41" name="Формула" r:id="rId18" imgW="7716600" imgH="12588840" progId="Equation.3">
                  <p:embed/>
                </p:oleObj>
              </mc:Choice>
              <mc:Fallback>
                <p:oleObj name="Формула" r:id="rId18" imgW="7716600" imgH="12588840" progId="Equation.3">
                  <p:embed/>
                  <p:pic>
                    <p:nvPicPr>
                      <p:cNvPr id="0" name="Picture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4437063"/>
                        <a:ext cx="1277937" cy="20875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928662" y="214290"/>
            <a:ext cx="7116949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Расположить дроби в </a:t>
            </a:r>
          </a:p>
          <a:p>
            <a:pPr algn="ctr"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порядке возрастания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142853"/>
            <a:ext cx="8229600" cy="785817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Парадная площадка</a:t>
            </a:r>
            <a:endParaRPr lang="ru-RU" sz="5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8" name="Содержимое 7"/>
          <p:cNvPicPr>
            <a:picLocks noGrp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911" y="869450"/>
            <a:ext cx="2139401" cy="1471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6650138" y="2462508"/>
            <a:ext cx="9028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? часа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195736" y="2471236"/>
            <a:ext cx="11432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3/12 часа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159479" y="5788179"/>
            <a:ext cx="1148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2/12 часа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314428" y="4789055"/>
            <a:ext cx="11432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5/12 часа</a:t>
            </a:r>
            <a:endParaRPr lang="ru-RU" dirty="0"/>
          </a:p>
        </p:txBody>
      </p:sp>
      <p:pic>
        <p:nvPicPr>
          <p:cNvPr id="74753" name="Pictur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5922" y="2900761"/>
            <a:ext cx="2847027" cy="1900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4754" name="Picture 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35017" y="5178457"/>
            <a:ext cx="2203549" cy="1562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4755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908720"/>
            <a:ext cx="2496277" cy="1440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660" name="Picture 4" descr="http://www.radioerkenli.com/video/4d84eadb-c9ff-43c7-9a17-c5eef762e2de.jpgx?w=1024&amp;amp;h=150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343" y="908720"/>
            <a:ext cx="2545890" cy="1432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2" name="Picture 6" descr="http://www.sz-photo.ru/images/parad/img_7545-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973721"/>
            <a:ext cx="2232248" cy="1488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64" name="Picture 8" descr="http://mignews.com.ua/modules/news/images/articles/photo/changing/5599034-v-moskve-proshel-krupnejshij-v-istorii-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11" y="3069327"/>
            <a:ext cx="2533561" cy="1563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74856" y="3666291"/>
            <a:ext cx="13227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3 минуты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066472" y="5717804"/>
            <a:ext cx="12474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1 минута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 cstate="print"/>
          <a:srcRect t="12400"/>
          <a:stretch>
            <a:fillRect/>
          </a:stretch>
        </p:blipFill>
        <p:spPr bwMode="auto">
          <a:xfrm>
            <a:off x="5929322" y="928670"/>
            <a:ext cx="3214678" cy="422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Прямоугольник 27"/>
          <p:cNvSpPr/>
          <p:nvPr/>
        </p:nvSpPr>
        <p:spPr>
          <a:xfrm>
            <a:off x="1069799" y="214290"/>
            <a:ext cx="694754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Битва под Москвой 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pic>
        <p:nvPicPr>
          <p:cNvPr id="27" name="Рисунок 2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071546"/>
            <a:ext cx="4970476" cy="320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Rectangle 3"/>
          <p:cNvSpPr>
            <a:spLocks noChangeArrowheads="1"/>
          </p:cNvSpPr>
          <p:nvPr/>
        </p:nvSpPr>
        <p:spPr bwMode="auto">
          <a:xfrm>
            <a:off x="214282" y="4454553"/>
            <a:ext cx="492922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38300" algn="l"/>
              </a:tabLst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декабря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группа из 15 немецких танков с мотопехотой, двигаясь из района Наро-Фоминска, заняли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Юшково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Бурцево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стремясь выйти к Голицыно. 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38300" algn="l"/>
              </a:tabLst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Срочно была сформирована танковая группа, и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 декабря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она разгромила немцев.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1638300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Бурцево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есть небольшой современный памятник и памятные доски с фамилиями погибших односельчан.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1638300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Памятником нашему народу остановившему врага около самой Москвы, является выстоявшая,  несмотря на все невзгоды, церковь.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3729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4869160"/>
            <a:ext cx="2857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il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pril</Template>
  <TotalTime>885</TotalTime>
  <Words>626</Words>
  <Application>Microsoft Office PowerPoint</Application>
  <PresentationFormat>Экран (4:3)</PresentationFormat>
  <Paragraphs>353</Paragraphs>
  <Slides>27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pril</vt:lpstr>
      <vt:lpstr>Формула</vt:lpstr>
      <vt:lpstr>Точечный рисунок</vt:lpstr>
      <vt:lpstr>Microsoft Equation 3.0</vt:lpstr>
      <vt:lpstr>Презентация PowerPoint</vt:lpstr>
      <vt:lpstr>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Парадная площадка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Проверяем ответы: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65</cp:revision>
  <dcterms:created xsi:type="dcterms:W3CDTF">2014-01-26T16:45:59Z</dcterms:created>
  <dcterms:modified xsi:type="dcterms:W3CDTF">2019-01-20T16:26:30Z</dcterms:modified>
</cp:coreProperties>
</file>