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83" r:id="rId2"/>
    <p:sldId id="261" r:id="rId3"/>
    <p:sldId id="262" r:id="rId4"/>
    <p:sldId id="263" r:id="rId5"/>
    <p:sldId id="264" r:id="rId6"/>
    <p:sldId id="265" r:id="rId7"/>
    <p:sldId id="266" r:id="rId8"/>
    <p:sldId id="281" r:id="rId9"/>
    <p:sldId id="278" r:id="rId10"/>
    <p:sldId id="279" r:id="rId11"/>
    <p:sldId id="287" r:id="rId12"/>
    <p:sldId id="280" r:id="rId13"/>
    <p:sldId id="267" r:id="rId14"/>
    <p:sldId id="269" r:id="rId15"/>
    <p:sldId id="270" r:id="rId16"/>
    <p:sldId id="285" r:id="rId17"/>
    <p:sldId id="286" r:id="rId18"/>
    <p:sldId id="273" r:id="rId19"/>
    <p:sldId id="274" r:id="rId20"/>
    <p:sldId id="275" r:id="rId21"/>
    <p:sldId id="276" r:id="rId22"/>
    <p:sldId id="28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3728" autoAdjust="0"/>
  </p:normalViewPr>
  <p:slideViewPr>
    <p:cSldViewPr>
      <p:cViewPr>
        <p:scale>
          <a:sx n="73" d="100"/>
          <a:sy n="73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Физическое развитие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2014-2015</c:v>
                </c:pt>
                <c:pt idx="1">
                  <c:v>2015-2016</c:v>
                </c:pt>
                <c:pt idx="2">
                  <c:v>2016-2017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86</c:v>
                </c:pt>
                <c:pt idx="1">
                  <c:v>89</c:v>
                </c:pt>
                <c:pt idx="2">
                  <c:v>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788992"/>
        <c:axId val="94794880"/>
      </c:barChart>
      <c:catAx>
        <c:axId val="94788992"/>
        <c:scaling>
          <c:orientation val="minMax"/>
        </c:scaling>
        <c:delete val="0"/>
        <c:axPos val="b"/>
        <c:majorTickMark val="out"/>
        <c:minorTickMark val="none"/>
        <c:tickLblPos val="nextTo"/>
        <c:crossAx val="94794880"/>
        <c:crosses val="autoZero"/>
        <c:auto val="1"/>
        <c:lblAlgn val="ctr"/>
        <c:lblOffset val="100"/>
        <c:noMultiLvlLbl val="0"/>
      </c:catAx>
      <c:valAx>
        <c:axId val="947948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478899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2800"/>
            </a:pPr>
            <a:endParaRPr lang="ru-RU"/>
          </a:p>
        </c:txPr>
      </c:legendEntry>
      <c:layout>
        <c:manualLayout>
          <c:xMode val="edge"/>
          <c:yMode val="edge"/>
          <c:x val="0.66951892856716566"/>
          <c:y val="0.46486957502234411"/>
          <c:w val="0.33048107143283439"/>
          <c:h val="0.19135000754476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E20D-2976-40FE-9F47-9B802276902A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B41F-2F73-40F1-9079-964EA97FD6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E20D-2976-40FE-9F47-9B802276902A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B41F-2F73-40F1-9079-964EA97FD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E20D-2976-40FE-9F47-9B802276902A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B41F-2F73-40F1-9079-964EA97FD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E20D-2976-40FE-9F47-9B802276902A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B41F-2F73-40F1-9079-964EA97FD6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E20D-2976-40FE-9F47-9B802276902A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B41F-2F73-40F1-9079-964EA97FD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E20D-2976-40FE-9F47-9B802276902A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B41F-2F73-40F1-9079-964EA97FD6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E20D-2976-40FE-9F47-9B802276902A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B41F-2F73-40F1-9079-964EA97FD6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E20D-2976-40FE-9F47-9B802276902A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B41F-2F73-40F1-9079-964EA97FD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E20D-2976-40FE-9F47-9B802276902A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B41F-2F73-40F1-9079-964EA97FD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E20D-2976-40FE-9F47-9B802276902A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B41F-2F73-40F1-9079-964EA97FD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E20D-2976-40FE-9F47-9B802276902A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B41F-2F73-40F1-9079-964EA97FD6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F47E20D-2976-40FE-9F47-9B802276902A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77EB41F-2F73-40F1-9079-964EA97FD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55576" y="1268760"/>
            <a:ext cx="7704856" cy="482453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Эффективные формы работы по физическому развитию в рамках тематической недели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24935" cy="1143000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Мини-музеи в группах 6, 14</a:t>
            </a:r>
            <a:endParaRPr lang="ru-RU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Изображение 008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3995936" y="1412776"/>
            <a:ext cx="4642594" cy="3095063"/>
          </a:xfrm>
        </p:spPr>
      </p:pic>
      <p:pic>
        <p:nvPicPr>
          <p:cNvPr id="9" name="Содержимое 8" descr="Изображение 005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323528" y="3284984"/>
            <a:ext cx="4824536" cy="3216358"/>
          </a:xfrm>
        </p:spPr>
      </p:pic>
    </p:spTree>
    <p:extLst>
      <p:ext uri="{BB962C8B-B14F-4D97-AF65-F5344CB8AC3E}">
        <p14:creationId xmlns:p14="http://schemas.microsoft.com/office/powerpoint/2010/main" val="3106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11560" y="908720"/>
            <a:ext cx="223224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Педагоги</a:t>
            </a:r>
            <a:endParaRPr lang="ru-RU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16" y="2981929"/>
            <a:ext cx="2255837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16" y="5077779"/>
            <a:ext cx="2255837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4024904" y="728700"/>
            <a:ext cx="475252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повышение </a:t>
            </a:r>
            <a:r>
              <a:rPr lang="ru-RU" dirty="0"/>
              <a:t>уровня профессиональной компетентности педагогического коллектива в вопросах физического развития и оздоровления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95936" y="4653136"/>
            <a:ext cx="4752528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осуществление преемственности ДОУ и семьи в вопросах физического воспитания и оздоровления </a:t>
            </a:r>
            <a:r>
              <a:rPr lang="ru-RU" dirty="0" smtClean="0"/>
              <a:t>детей. </a:t>
            </a:r>
            <a:r>
              <a:rPr lang="ru-RU" dirty="0"/>
              <a:t>Формирование у родителей активной позиции в физическом воспитании и оздоровлении ребенка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904" y="2564904"/>
            <a:ext cx="478830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Прямая соединительная линия 10"/>
          <p:cNvCxnSpPr>
            <a:stCxn id="5" idx="3"/>
            <a:endCxn id="8" idx="1"/>
          </p:cNvCxnSpPr>
          <p:nvPr/>
        </p:nvCxnSpPr>
        <p:spPr>
          <a:xfrm>
            <a:off x="2843808" y="1376772"/>
            <a:ext cx="1181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6" idx="3"/>
            <a:endCxn id="10" idx="1"/>
          </p:cNvCxnSpPr>
          <p:nvPr/>
        </p:nvCxnSpPr>
        <p:spPr>
          <a:xfrm>
            <a:off x="2902553" y="3457386"/>
            <a:ext cx="1122351" cy="7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7" idx="3"/>
            <a:endCxn id="9" idx="1"/>
          </p:cNvCxnSpPr>
          <p:nvPr/>
        </p:nvCxnSpPr>
        <p:spPr>
          <a:xfrm>
            <a:off x="2902553" y="5553236"/>
            <a:ext cx="10933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28188" y="3196830"/>
            <a:ext cx="998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Дети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0070" y="5195470"/>
            <a:ext cx="1758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Родители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0684" y="2580223"/>
            <a:ext cx="47025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построение новой модели приобщения детей к физической культуре и спорту, ценностям здорового образа жизни, формирование у них мотивов самосохранения, воспитания привычки заботиться о своем здоровье</a:t>
            </a:r>
          </a:p>
        </p:txBody>
      </p:sp>
    </p:spTree>
    <p:extLst>
      <p:ext uri="{BB962C8B-B14F-4D97-AF65-F5344CB8AC3E}">
        <p14:creationId xmlns:p14="http://schemas.microsoft.com/office/powerpoint/2010/main" val="3556688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0"/>
            <a:ext cx="6512511" cy="836712"/>
          </a:xfrm>
        </p:spPr>
        <p:txBody>
          <a:bodyPr/>
          <a:lstStyle/>
          <a:p>
            <a:pPr algn="ctr">
              <a:buNone/>
            </a:pPr>
            <a:r>
              <a:rPr lang="ru-RU" sz="36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Леп-буки</a:t>
            </a:r>
            <a:endParaRPr lang="ru-RU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WP_20170517_12_52_28_Pro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24744"/>
            <a:ext cx="4608515" cy="2592289"/>
          </a:xfrm>
        </p:spPr>
      </p:pic>
      <p:pic>
        <p:nvPicPr>
          <p:cNvPr id="12" name="Содержимое 11" descr="WP_20170517_12_50_12_Pro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4355976" y="1124744"/>
            <a:ext cx="4608511" cy="2592288"/>
          </a:xfrm>
        </p:spPr>
      </p:pic>
      <p:pic>
        <p:nvPicPr>
          <p:cNvPr id="13" name="Рисунок 12" descr="WP_20170517_12_48_29_P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7" y="4036568"/>
            <a:ext cx="4241720" cy="2632792"/>
          </a:xfrm>
          <a:prstGeom prst="rect">
            <a:avLst/>
          </a:prstGeom>
        </p:spPr>
      </p:pic>
      <p:pic>
        <p:nvPicPr>
          <p:cNvPr id="14" name="Рисунок 13" descr="WP_20170517_12_49_20_Pr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4036568"/>
            <a:ext cx="4680520" cy="263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82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80920" cy="86409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тематических недель: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844824"/>
            <a:ext cx="8568952" cy="468052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благоприятных условий для всестороннего развития детей, укрепление и сохранение здоровья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освоение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социальных представлений и развитие познавательного интереса</a:t>
            </a:r>
          </a:p>
        </p:txBody>
      </p:sp>
    </p:spTree>
    <p:extLst>
      <p:ext uri="{BB962C8B-B14F-4D97-AF65-F5344CB8AC3E}">
        <p14:creationId xmlns:p14="http://schemas.microsoft.com/office/powerpoint/2010/main" val="78916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864096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Методико-педагогический контроль отслеживает:</a:t>
            </a:r>
            <a:endParaRPr lang="ru-RU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268760"/>
            <a:ext cx="8784976" cy="5400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3300" dirty="0"/>
              <a:t>•</a:t>
            </a:r>
            <a:r>
              <a:rPr lang="ru-RU" sz="3500" dirty="0"/>
              <a:t>	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санитарно-гигиенический режим: температурный режим помещений, режим проветривания, санитарное состояние помещений и участка.</a:t>
            </a:r>
          </a:p>
          <a:p>
            <a:pPr algn="l"/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•	режим питания: сервировка стола, умение детей пользоваться столовыми приборами,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навыка есть разнообразную пищу.</a:t>
            </a:r>
          </a:p>
          <a:p>
            <a:pPr algn="l"/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•	режимные моменты в течение дня, такие как: утренняя гимнастика, прогулка, сон, закаливающие процедуры, гимнастика пробуждения.</a:t>
            </a:r>
          </a:p>
          <a:p>
            <a:pPr algn="l"/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•	двигательную  активность детей. 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673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2736304"/>
          </a:xfrm>
        </p:spPr>
        <p:txBody>
          <a:bodyPr/>
          <a:lstStyle/>
          <a:p>
            <a:pPr algn="ctr">
              <a:buNone/>
            </a:pPr>
            <a:r>
              <a:rPr lang="ru-RU" sz="3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Двигательная активность </a:t>
            </a: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естественная потребность в движении, удовлетворение которой является важнейшим условием всестороннего развития ребенка.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3501008"/>
            <a:ext cx="8064896" cy="2880319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Оценка двигательной активности детей на занятии проводится путем вычисления общей и моторной плотности.</a:t>
            </a:r>
          </a:p>
        </p:txBody>
      </p:sp>
    </p:spTree>
    <p:extLst>
      <p:ext uri="{BB962C8B-B14F-4D97-AF65-F5344CB8AC3E}">
        <p14:creationId xmlns:p14="http://schemas.microsoft.com/office/powerpoint/2010/main" val="39987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365104"/>
            <a:ext cx="8424935" cy="1800200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Норма: 80-90% </a:t>
            </a:r>
            <a:b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(по рекомендациям </a:t>
            </a:r>
            <a:r>
              <a:rPr lang="ru-RU" sz="32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Хухлаевой</a:t>
            </a: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Д.В., </a:t>
            </a:r>
            <a:r>
              <a:rPr lang="ru-RU" sz="32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Кенеман</a:t>
            </a: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А.В.)</a:t>
            </a:r>
            <a:b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форм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8309684" cy="33843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581128"/>
            <a:ext cx="6512511" cy="1143000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Норма: 70-85%</a:t>
            </a:r>
            <a:endParaRPr lang="ru-RU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a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79512" y="620688"/>
            <a:ext cx="8621499" cy="32403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172277" cy="72008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Методика проведения: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8496944" cy="5661248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медсестра при помощи секундомера измеряет ЧСС наблюдаемого ребенка в разные периоды физкультурного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занятия: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занятия,</a:t>
            </a:r>
          </a:p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после вводной части,</a:t>
            </a:r>
          </a:p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после ОРУ,</a:t>
            </a:r>
          </a:p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после ОВД,</a:t>
            </a:r>
          </a:p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после подвижной игры,</a:t>
            </a:r>
          </a:p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после заключительной части,</a:t>
            </a:r>
          </a:p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восстановительном периоде в течение 3-5 минут.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1205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 стрелкой 3"/>
          <p:cNvCxnSpPr/>
          <p:nvPr/>
        </p:nvCxnSpPr>
        <p:spPr>
          <a:xfrm flipV="1">
            <a:off x="1547664" y="908720"/>
            <a:ext cx="0" cy="43204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547664" y="5223642"/>
            <a:ext cx="59046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23405" y="1015413"/>
            <a:ext cx="80823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Пульс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150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140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135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130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125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120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115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110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105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100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95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85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75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47664" y="5401229"/>
            <a:ext cx="1061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Вводная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3305" y="5539728"/>
            <a:ext cx="637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73452" y="5539728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84347" y="553972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П/И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32385" y="5401229"/>
            <a:ext cx="712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52320" y="5539728"/>
            <a:ext cx="865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(мин)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олилиния 16"/>
          <p:cNvSpPr/>
          <p:nvPr/>
        </p:nvSpPr>
        <p:spPr>
          <a:xfrm>
            <a:off x="2819400" y="5105400"/>
            <a:ext cx="0" cy="228600"/>
          </a:xfrm>
          <a:custGeom>
            <a:avLst/>
            <a:gdLst>
              <a:gd name="connsiteX0" fmla="*/ 0 w 0"/>
              <a:gd name="connsiteY0" fmla="*/ 0 h 228600"/>
              <a:gd name="connsiteX1" fmla="*/ 0 w 0"/>
              <a:gd name="connsiteY1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973452" y="51054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884347" y="5105400"/>
            <a:ext cx="0" cy="2958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868144" y="5105400"/>
            <a:ext cx="0" cy="2958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олилиния 33"/>
          <p:cNvSpPr/>
          <p:nvPr/>
        </p:nvSpPr>
        <p:spPr>
          <a:xfrm>
            <a:off x="1625600" y="2971800"/>
            <a:ext cx="5511800" cy="2260600"/>
          </a:xfrm>
          <a:custGeom>
            <a:avLst/>
            <a:gdLst>
              <a:gd name="connsiteX0" fmla="*/ 0 w 5511800"/>
              <a:gd name="connsiteY0" fmla="*/ 2260600 h 2260600"/>
              <a:gd name="connsiteX1" fmla="*/ 127000 w 5511800"/>
              <a:gd name="connsiteY1" fmla="*/ 2235200 h 2260600"/>
              <a:gd name="connsiteX2" fmla="*/ 279400 w 5511800"/>
              <a:gd name="connsiteY2" fmla="*/ 2133600 h 2260600"/>
              <a:gd name="connsiteX3" fmla="*/ 482600 w 5511800"/>
              <a:gd name="connsiteY3" fmla="*/ 1905000 h 2260600"/>
              <a:gd name="connsiteX4" fmla="*/ 584200 w 5511800"/>
              <a:gd name="connsiteY4" fmla="*/ 1752600 h 2260600"/>
              <a:gd name="connsiteX5" fmla="*/ 711200 w 5511800"/>
              <a:gd name="connsiteY5" fmla="*/ 1574800 h 2260600"/>
              <a:gd name="connsiteX6" fmla="*/ 889000 w 5511800"/>
              <a:gd name="connsiteY6" fmla="*/ 1346200 h 2260600"/>
              <a:gd name="connsiteX7" fmla="*/ 1041400 w 5511800"/>
              <a:gd name="connsiteY7" fmla="*/ 1219200 h 2260600"/>
              <a:gd name="connsiteX8" fmla="*/ 1092200 w 5511800"/>
              <a:gd name="connsiteY8" fmla="*/ 1143000 h 2260600"/>
              <a:gd name="connsiteX9" fmla="*/ 1117600 w 5511800"/>
              <a:gd name="connsiteY9" fmla="*/ 1066800 h 2260600"/>
              <a:gd name="connsiteX10" fmla="*/ 1193800 w 5511800"/>
              <a:gd name="connsiteY10" fmla="*/ 1016000 h 2260600"/>
              <a:gd name="connsiteX11" fmla="*/ 1676400 w 5511800"/>
              <a:gd name="connsiteY11" fmla="*/ 939800 h 2260600"/>
              <a:gd name="connsiteX12" fmla="*/ 1778000 w 5511800"/>
              <a:gd name="connsiteY12" fmla="*/ 914400 h 2260600"/>
              <a:gd name="connsiteX13" fmla="*/ 2667000 w 5511800"/>
              <a:gd name="connsiteY13" fmla="*/ 889000 h 2260600"/>
              <a:gd name="connsiteX14" fmla="*/ 2844800 w 5511800"/>
              <a:gd name="connsiteY14" fmla="*/ 838200 h 2260600"/>
              <a:gd name="connsiteX15" fmla="*/ 3022600 w 5511800"/>
              <a:gd name="connsiteY15" fmla="*/ 787400 h 2260600"/>
              <a:gd name="connsiteX16" fmla="*/ 3251200 w 5511800"/>
              <a:gd name="connsiteY16" fmla="*/ 635000 h 2260600"/>
              <a:gd name="connsiteX17" fmla="*/ 3429000 w 5511800"/>
              <a:gd name="connsiteY17" fmla="*/ 533400 h 2260600"/>
              <a:gd name="connsiteX18" fmla="*/ 3505200 w 5511800"/>
              <a:gd name="connsiteY18" fmla="*/ 508000 h 2260600"/>
              <a:gd name="connsiteX19" fmla="*/ 3530600 w 5511800"/>
              <a:gd name="connsiteY19" fmla="*/ 431800 h 2260600"/>
              <a:gd name="connsiteX20" fmla="*/ 3683000 w 5511800"/>
              <a:gd name="connsiteY20" fmla="*/ 330200 h 2260600"/>
              <a:gd name="connsiteX21" fmla="*/ 3759200 w 5511800"/>
              <a:gd name="connsiteY21" fmla="*/ 254000 h 2260600"/>
              <a:gd name="connsiteX22" fmla="*/ 3835400 w 5511800"/>
              <a:gd name="connsiteY22" fmla="*/ 101600 h 2260600"/>
              <a:gd name="connsiteX23" fmla="*/ 3987800 w 5511800"/>
              <a:gd name="connsiteY23" fmla="*/ 0 h 2260600"/>
              <a:gd name="connsiteX24" fmla="*/ 4064000 w 5511800"/>
              <a:gd name="connsiteY24" fmla="*/ 25400 h 2260600"/>
              <a:gd name="connsiteX25" fmla="*/ 4140200 w 5511800"/>
              <a:gd name="connsiteY25" fmla="*/ 177800 h 2260600"/>
              <a:gd name="connsiteX26" fmla="*/ 4216400 w 5511800"/>
              <a:gd name="connsiteY26" fmla="*/ 254000 h 2260600"/>
              <a:gd name="connsiteX27" fmla="*/ 4267200 w 5511800"/>
              <a:gd name="connsiteY27" fmla="*/ 330200 h 2260600"/>
              <a:gd name="connsiteX28" fmla="*/ 4368800 w 5511800"/>
              <a:gd name="connsiteY28" fmla="*/ 381000 h 2260600"/>
              <a:gd name="connsiteX29" fmla="*/ 4546600 w 5511800"/>
              <a:gd name="connsiteY29" fmla="*/ 482600 h 2260600"/>
              <a:gd name="connsiteX30" fmla="*/ 4673600 w 5511800"/>
              <a:gd name="connsiteY30" fmla="*/ 584200 h 2260600"/>
              <a:gd name="connsiteX31" fmla="*/ 4724400 w 5511800"/>
              <a:gd name="connsiteY31" fmla="*/ 660400 h 2260600"/>
              <a:gd name="connsiteX32" fmla="*/ 4800600 w 5511800"/>
              <a:gd name="connsiteY32" fmla="*/ 736600 h 2260600"/>
              <a:gd name="connsiteX33" fmla="*/ 4876800 w 5511800"/>
              <a:gd name="connsiteY33" fmla="*/ 889000 h 2260600"/>
              <a:gd name="connsiteX34" fmla="*/ 4953000 w 5511800"/>
              <a:gd name="connsiteY34" fmla="*/ 939800 h 2260600"/>
              <a:gd name="connsiteX35" fmla="*/ 5105400 w 5511800"/>
              <a:gd name="connsiteY35" fmla="*/ 1041400 h 2260600"/>
              <a:gd name="connsiteX36" fmla="*/ 5232400 w 5511800"/>
              <a:gd name="connsiteY36" fmla="*/ 1143000 h 2260600"/>
              <a:gd name="connsiteX37" fmla="*/ 5384800 w 5511800"/>
              <a:gd name="connsiteY37" fmla="*/ 1270000 h 2260600"/>
              <a:gd name="connsiteX38" fmla="*/ 5511800 w 5511800"/>
              <a:gd name="connsiteY38" fmla="*/ 1346200 h 226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511800" h="2260600">
                <a:moveTo>
                  <a:pt x="0" y="2260600"/>
                </a:moveTo>
                <a:cubicBezTo>
                  <a:pt x="42333" y="2252133"/>
                  <a:pt x="87698" y="2253065"/>
                  <a:pt x="127000" y="2235200"/>
                </a:cubicBezTo>
                <a:cubicBezTo>
                  <a:pt x="182582" y="2209936"/>
                  <a:pt x="279400" y="2133600"/>
                  <a:pt x="279400" y="2133600"/>
                </a:cubicBezTo>
                <a:cubicBezTo>
                  <a:pt x="370051" y="1997624"/>
                  <a:pt x="308614" y="2078986"/>
                  <a:pt x="482600" y="1905000"/>
                </a:cubicBezTo>
                <a:cubicBezTo>
                  <a:pt x="525772" y="1861828"/>
                  <a:pt x="550333" y="1803400"/>
                  <a:pt x="584200" y="1752600"/>
                </a:cubicBezTo>
                <a:cubicBezTo>
                  <a:pt x="658482" y="1641177"/>
                  <a:pt x="616684" y="1700822"/>
                  <a:pt x="711200" y="1574800"/>
                </a:cubicBezTo>
                <a:cubicBezTo>
                  <a:pt x="759318" y="1430445"/>
                  <a:pt x="717668" y="1517532"/>
                  <a:pt x="889000" y="1346200"/>
                </a:cubicBezTo>
                <a:cubicBezTo>
                  <a:pt x="986786" y="1248414"/>
                  <a:pt x="935312" y="1289925"/>
                  <a:pt x="1041400" y="1219200"/>
                </a:cubicBezTo>
                <a:cubicBezTo>
                  <a:pt x="1058333" y="1193800"/>
                  <a:pt x="1078548" y="1170304"/>
                  <a:pt x="1092200" y="1143000"/>
                </a:cubicBezTo>
                <a:cubicBezTo>
                  <a:pt x="1104174" y="1119053"/>
                  <a:pt x="1100874" y="1087707"/>
                  <a:pt x="1117600" y="1066800"/>
                </a:cubicBezTo>
                <a:cubicBezTo>
                  <a:pt x="1136670" y="1042962"/>
                  <a:pt x="1164304" y="1023866"/>
                  <a:pt x="1193800" y="1016000"/>
                </a:cubicBezTo>
                <a:cubicBezTo>
                  <a:pt x="1349844" y="974388"/>
                  <a:pt x="1517421" y="968705"/>
                  <a:pt x="1676400" y="939800"/>
                </a:cubicBezTo>
                <a:cubicBezTo>
                  <a:pt x="1710746" y="933555"/>
                  <a:pt x="1743137" y="916188"/>
                  <a:pt x="1778000" y="914400"/>
                </a:cubicBezTo>
                <a:cubicBezTo>
                  <a:pt x="2074065" y="899217"/>
                  <a:pt x="2370667" y="897467"/>
                  <a:pt x="2667000" y="889000"/>
                </a:cubicBezTo>
                <a:cubicBezTo>
                  <a:pt x="2984618" y="809595"/>
                  <a:pt x="2589726" y="911078"/>
                  <a:pt x="2844800" y="838200"/>
                </a:cubicBezTo>
                <a:cubicBezTo>
                  <a:pt x="3068055" y="774413"/>
                  <a:pt x="2839899" y="848300"/>
                  <a:pt x="3022600" y="787400"/>
                </a:cubicBezTo>
                <a:lnTo>
                  <a:pt x="3251200" y="635000"/>
                </a:lnTo>
                <a:cubicBezTo>
                  <a:pt x="3327727" y="583982"/>
                  <a:pt x="3338767" y="572071"/>
                  <a:pt x="3429000" y="533400"/>
                </a:cubicBezTo>
                <a:cubicBezTo>
                  <a:pt x="3453609" y="522853"/>
                  <a:pt x="3479800" y="516467"/>
                  <a:pt x="3505200" y="508000"/>
                </a:cubicBezTo>
                <a:cubicBezTo>
                  <a:pt x="3513667" y="482600"/>
                  <a:pt x="3511668" y="450732"/>
                  <a:pt x="3530600" y="431800"/>
                </a:cubicBezTo>
                <a:cubicBezTo>
                  <a:pt x="3573772" y="388628"/>
                  <a:pt x="3639828" y="373372"/>
                  <a:pt x="3683000" y="330200"/>
                </a:cubicBezTo>
                <a:lnTo>
                  <a:pt x="3759200" y="254000"/>
                </a:lnTo>
                <a:cubicBezTo>
                  <a:pt x="3777318" y="199646"/>
                  <a:pt x="3789058" y="142149"/>
                  <a:pt x="3835400" y="101600"/>
                </a:cubicBezTo>
                <a:cubicBezTo>
                  <a:pt x="3881348" y="61396"/>
                  <a:pt x="3987800" y="0"/>
                  <a:pt x="3987800" y="0"/>
                </a:cubicBezTo>
                <a:cubicBezTo>
                  <a:pt x="4013200" y="8467"/>
                  <a:pt x="4043093" y="8674"/>
                  <a:pt x="4064000" y="25400"/>
                </a:cubicBezTo>
                <a:cubicBezTo>
                  <a:pt x="4149644" y="93915"/>
                  <a:pt x="4087612" y="98918"/>
                  <a:pt x="4140200" y="177800"/>
                </a:cubicBezTo>
                <a:cubicBezTo>
                  <a:pt x="4160125" y="207688"/>
                  <a:pt x="4193404" y="226405"/>
                  <a:pt x="4216400" y="254000"/>
                </a:cubicBezTo>
                <a:cubicBezTo>
                  <a:pt x="4235943" y="277451"/>
                  <a:pt x="4243749" y="310657"/>
                  <a:pt x="4267200" y="330200"/>
                </a:cubicBezTo>
                <a:cubicBezTo>
                  <a:pt x="4296288" y="354440"/>
                  <a:pt x="4335925" y="362214"/>
                  <a:pt x="4368800" y="381000"/>
                </a:cubicBezTo>
                <a:cubicBezTo>
                  <a:pt x="4620111" y="524606"/>
                  <a:pt x="4239574" y="329087"/>
                  <a:pt x="4546600" y="482600"/>
                </a:cubicBezTo>
                <a:cubicBezTo>
                  <a:pt x="4692186" y="700979"/>
                  <a:pt x="4498333" y="443986"/>
                  <a:pt x="4673600" y="584200"/>
                </a:cubicBezTo>
                <a:cubicBezTo>
                  <a:pt x="4697438" y="603270"/>
                  <a:pt x="4704857" y="636949"/>
                  <a:pt x="4724400" y="660400"/>
                </a:cubicBezTo>
                <a:cubicBezTo>
                  <a:pt x="4747396" y="687995"/>
                  <a:pt x="4775200" y="711200"/>
                  <a:pt x="4800600" y="736600"/>
                </a:cubicBezTo>
                <a:cubicBezTo>
                  <a:pt x="4821258" y="798575"/>
                  <a:pt x="4827561" y="839761"/>
                  <a:pt x="4876800" y="889000"/>
                </a:cubicBezTo>
                <a:cubicBezTo>
                  <a:pt x="4898386" y="910586"/>
                  <a:pt x="4929549" y="920257"/>
                  <a:pt x="4953000" y="939800"/>
                </a:cubicBezTo>
                <a:cubicBezTo>
                  <a:pt x="5079843" y="1045502"/>
                  <a:pt x="4971487" y="996762"/>
                  <a:pt x="5105400" y="1041400"/>
                </a:cubicBezTo>
                <a:cubicBezTo>
                  <a:pt x="5219012" y="1211818"/>
                  <a:pt x="5085175" y="1044850"/>
                  <a:pt x="5232400" y="1143000"/>
                </a:cubicBezTo>
                <a:cubicBezTo>
                  <a:pt x="5400924" y="1255349"/>
                  <a:pt x="5218596" y="1186898"/>
                  <a:pt x="5384800" y="1270000"/>
                </a:cubicBezTo>
                <a:cubicBezTo>
                  <a:pt x="5516691" y="1335946"/>
                  <a:pt x="5412576" y="1246976"/>
                  <a:pt x="5511800" y="13462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960472" y="188640"/>
            <a:ext cx="7331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Физиологическая кривая занятия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74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692696"/>
            <a:ext cx="7272808" cy="504056"/>
          </a:xfrm>
          <a:noFill/>
          <a:ln>
            <a:noFill/>
          </a:ln>
          <a:effectLst>
            <a:outerShdw dist="12700" sx="1000" sy="1000" kx="-800400" algn="bl" rotWithShape="0">
              <a:prstClr val="black"/>
            </a:outerShdw>
          </a:effectLst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Основная цель: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1988840"/>
            <a:ext cx="8280920" cy="4536504"/>
          </a:xfrm>
        </p:spPr>
        <p:txBody>
          <a:bodyPr>
            <a:no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  <a:cs typeface="Times New Roman"/>
              </a:rPr>
              <a:t>Охрана здоровья детей и формирование основы культуры здоровья, развитие у детей интереса и ценностного отношения к занятиям физической культурой; гармоничное физическое развитие.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6027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08381" cy="86409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412776"/>
            <a:ext cx="7992888" cy="5445224"/>
          </a:xfrm>
        </p:spPr>
        <p:txBody>
          <a:bodyPr>
            <a:noAutofit/>
          </a:bodyPr>
          <a:lstStyle/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Х 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ходьба</a:t>
            </a:r>
          </a:p>
          <a:p>
            <a:pPr algn="l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ходьба с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заданием</a:t>
            </a:r>
          </a:p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бег</a:t>
            </a:r>
          </a:p>
          <a:p>
            <a:pPr algn="l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бег с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заданием</a:t>
            </a:r>
          </a:p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необоснованный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простой</a:t>
            </a:r>
          </a:p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обоснованный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простой</a:t>
            </a:r>
          </a:p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игра</a:t>
            </a:r>
          </a:p>
        </p:txBody>
      </p:sp>
    </p:spTree>
    <p:extLst>
      <p:ext uri="{BB962C8B-B14F-4D97-AF65-F5344CB8AC3E}">
        <p14:creationId xmlns:p14="http://schemas.microsoft.com/office/powerpoint/2010/main" val="160629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84976" cy="1728192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Временной </a:t>
            </a:r>
            <a:r>
              <a:rPr lang="ru-RU" sz="4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объем организованной двигательной деятельности за неделю: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924944"/>
            <a:ext cx="7848872" cy="3310115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3-4 года  не менее 6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часов</a:t>
            </a:r>
          </a:p>
          <a:p>
            <a:pPr algn="l"/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4-5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лет  не менее 8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часов</a:t>
            </a:r>
          </a:p>
          <a:p>
            <a:pPr algn="l"/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5-6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лет  не менее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10-12 часов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6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педагогической диагностики физического развития</a:t>
            </a:r>
            <a:endParaRPr lang="ru-RU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51520" y="1772816"/>
          <a:ext cx="871296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576064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образовательной области «Физическое развитие» в ФГОС ДО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908720"/>
            <a:ext cx="8640960" cy="5949280"/>
          </a:xfrm>
        </p:spPr>
        <p:txBody>
          <a:bodyPr>
            <a:noAutofit/>
          </a:bodyPr>
          <a:lstStyle/>
          <a:p>
            <a:pPr algn="l" fontAlgn="base">
              <a:lnSpc>
                <a:spcPct val="115000"/>
              </a:lnSpc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  <a:cs typeface="Times New Roman"/>
              </a:rPr>
              <a:t>• Развитие физических качеств, таких как координация и гибкость;</a:t>
            </a:r>
            <a:endParaRPr lang="ru-RU" sz="2200" dirty="0">
              <a:latin typeface="Calibri"/>
              <a:ea typeface="Calibri"/>
              <a:cs typeface="Times New Roman"/>
            </a:endParaRPr>
          </a:p>
          <a:p>
            <a:pPr algn="l" fontAlgn="base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latin typeface="Times New Roman"/>
                <a:ea typeface="Times New Roman"/>
                <a:cs typeface="Times New Roman"/>
              </a:rPr>
              <a:t>• Правильное </a:t>
            </a:r>
            <a:r>
              <a:rPr lang="ru-RU" sz="2200" dirty="0">
                <a:latin typeface="Times New Roman"/>
                <a:ea typeface="Times New Roman"/>
                <a:cs typeface="Times New Roman"/>
              </a:rPr>
              <a:t>формирование </a:t>
            </a:r>
            <a:r>
              <a:rPr lang="ru-RU" sz="2200" dirty="0" smtClean="0">
                <a:latin typeface="Times New Roman"/>
                <a:ea typeface="Times New Roman"/>
                <a:cs typeface="Times New Roman"/>
              </a:rPr>
              <a:t>опорно–двигательной </a:t>
            </a:r>
            <a:r>
              <a:rPr lang="ru-RU" sz="2200" dirty="0">
                <a:latin typeface="Times New Roman"/>
                <a:ea typeface="Times New Roman"/>
                <a:cs typeface="Times New Roman"/>
              </a:rPr>
              <a:t>системы организма, развитие равновесия, координации движений, крупной и мелкой моторики;</a:t>
            </a:r>
            <a:endParaRPr lang="ru-RU" sz="2200" dirty="0">
              <a:latin typeface="Calibri"/>
              <a:ea typeface="Calibri"/>
              <a:cs typeface="Times New Roman"/>
            </a:endParaRPr>
          </a:p>
          <a:p>
            <a:pPr algn="l" fontAlgn="base">
              <a:lnSpc>
                <a:spcPct val="115000"/>
              </a:lnSpc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  <a:cs typeface="Times New Roman"/>
              </a:rPr>
              <a:t>• Правильное выполнение основных движений (ходьба, бег, мягкие прыжки, повороты в обе стороны);</a:t>
            </a:r>
            <a:endParaRPr lang="ru-RU" sz="2200" dirty="0">
              <a:latin typeface="Calibri"/>
              <a:ea typeface="Calibri"/>
              <a:cs typeface="Times New Roman"/>
            </a:endParaRPr>
          </a:p>
          <a:p>
            <a:pPr algn="l" fontAlgn="base">
              <a:lnSpc>
                <a:spcPct val="115000"/>
              </a:lnSpc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  <a:cs typeface="Times New Roman"/>
              </a:rPr>
              <a:t>• Формирование начальных представлений о некоторых видах спорта;</a:t>
            </a:r>
            <a:endParaRPr lang="ru-RU" sz="2200" dirty="0">
              <a:latin typeface="Calibri"/>
              <a:ea typeface="Calibri"/>
              <a:cs typeface="Times New Roman"/>
            </a:endParaRPr>
          </a:p>
          <a:p>
            <a:pPr algn="l" fontAlgn="base">
              <a:lnSpc>
                <a:spcPct val="115000"/>
              </a:lnSpc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  <a:cs typeface="Times New Roman"/>
              </a:rPr>
              <a:t>• Овладение подвижными играми с правилами;</a:t>
            </a:r>
            <a:endParaRPr lang="ru-RU" sz="2200" dirty="0">
              <a:latin typeface="Calibri"/>
              <a:ea typeface="Calibri"/>
              <a:cs typeface="Times New Roman"/>
            </a:endParaRPr>
          </a:p>
          <a:p>
            <a:pPr algn="l" fontAlgn="base">
              <a:lnSpc>
                <a:spcPct val="115000"/>
              </a:lnSpc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  <a:cs typeface="Times New Roman"/>
              </a:rPr>
              <a:t>• Становление целенаправленности и </a:t>
            </a:r>
            <a:r>
              <a:rPr lang="ru-RU" sz="2200" dirty="0" err="1">
                <a:latin typeface="Times New Roman"/>
                <a:ea typeface="Times New Roman"/>
                <a:cs typeface="Times New Roman"/>
              </a:rPr>
              <a:t>саморегуляции</a:t>
            </a:r>
            <a:r>
              <a:rPr lang="ru-RU" sz="2200" dirty="0">
                <a:latin typeface="Times New Roman"/>
                <a:ea typeface="Times New Roman"/>
                <a:cs typeface="Times New Roman"/>
              </a:rPr>
              <a:t> в двигательной сфере;</a:t>
            </a:r>
            <a:endParaRPr lang="ru-RU" sz="2200" dirty="0">
              <a:latin typeface="Calibri"/>
              <a:ea typeface="Calibri"/>
              <a:cs typeface="Times New Roman"/>
            </a:endParaRPr>
          </a:p>
          <a:p>
            <a:pPr algn="l" fontAlgn="base">
              <a:lnSpc>
                <a:spcPct val="115000"/>
              </a:lnSpc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  <a:cs typeface="Times New Roman"/>
              </a:rPr>
              <a:t>• Становление ценностей здорового образа жизни;</a:t>
            </a:r>
            <a:endParaRPr lang="ru-RU" sz="2200" dirty="0">
              <a:latin typeface="Calibri"/>
              <a:ea typeface="Calibri"/>
              <a:cs typeface="Times New Roman"/>
            </a:endParaRPr>
          </a:p>
          <a:p>
            <a:pPr algn="l" fontAlgn="base">
              <a:lnSpc>
                <a:spcPct val="115000"/>
              </a:lnSpc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  <a:cs typeface="Times New Roman"/>
              </a:rPr>
              <a:t>• Овладение элементарными нормами и правилами здорового образа жизни (в питании, двигательном режиме, закаливании, при формировании полезных привычек).</a:t>
            </a:r>
            <a:endParaRPr lang="ru-RU" sz="2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474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216024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Целевые ориентиры на этапе завершения дошкольного образования: 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996952"/>
            <a:ext cx="8352928" cy="3528392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/>
                <a:ea typeface="Times New Roman"/>
              </a:rPr>
              <a:t>У ребенка развита крупная и мелкая моторика, он подвижен, вынослив, владеет основными движениями, может контролировать свои движения и управлять ими.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1072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936104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нашей работы: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988840"/>
            <a:ext cx="8496944" cy="3960440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остроение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целостной системы с активным взаимодействием всех участников педагогического процесса, обеспечивающее оптимальные условия для перехода на новый, более высокий уровень работы по физическому развитию детей </a:t>
            </a:r>
          </a:p>
        </p:txBody>
      </p:sp>
    </p:spTree>
    <p:extLst>
      <p:ext uri="{BB962C8B-B14F-4D97-AF65-F5344CB8AC3E}">
        <p14:creationId xmlns:p14="http://schemas.microsoft.com/office/powerpoint/2010/main" val="293308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190802" cy="64807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908720"/>
            <a:ext cx="8712968" cy="5805264"/>
          </a:xfrm>
        </p:spPr>
        <p:txBody>
          <a:bodyPr>
            <a:noAutofit/>
          </a:bodyPr>
          <a:lstStyle/>
          <a:p>
            <a:pPr algn="l"/>
            <a:r>
              <a:rPr lang="ru-RU" sz="2800" dirty="0"/>
              <a:t>•	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Создать необходимые условия для освоения и использования современных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технологий в образовательном процессе ДОУ</a:t>
            </a:r>
          </a:p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•	Активизировать работу с родителями по пропаганде здорового образа жизни</a:t>
            </a:r>
          </a:p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•	Обеспечить реализацию основных направлений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педагогической системы ДОУ по сохранению и укреплению  физического и психического здоровья дошкольников, основам безопасного поведения в рамках программы «Малыши-крепыши»</a:t>
            </a:r>
          </a:p>
        </p:txBody>
      </p:sp>
    </p:spTree>
    <p:extLst>
      <p:ext uri="{BB962C8B-B14F-4D97-AF65-F5344CB8AC3E}">
        <p14:creationId xmlns:p14="http://schemas.microsoft.com/office/powerpoint/2010/main" val="260621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1560" y="908720"/>
            <a:ext cx="223224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Педагоги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16" y="2981929"/>
            <a:ext cx="2255837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16" y="5077779"/>
            <a:ext cx="2255837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4024904" y="728700"/>
            <a:ext cx="475252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повышение </a:t>
            </a:r>
            <a:r>
              <a:rPr lang="ru-RU" dirty="0"/>
              <a:t>уровня профессиональной компетентности педагогического коллектива в вопросах физического развития и оздоровления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95936" y="4653136"/>
            <a:ext cx="4752528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осуществление преемственности ДОУ и семьи в вопросах физического воспитания и оздоровления </a:t>
            </a:r>
            <a:r>
              <a:rPr lang="ru-RU" dirty="0" smtClean="0"/>
              <a:t>детей. </a:t>
            </a:r>
            <a:r>
              <a:rPr lang="ru-RU" dirty="0"/>
              <a:t>Формирование у родителей активной позиции в физическом воспитании и оздоровлении ребенка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904" y="2564904"/>
            <a:ext cx="478830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единительная линия 6"/>
          <p:cNvCxnSpPr>
            <a:stCxn id="4" idx="3"/>
            <a:endCxn id="5" idx="1"/>
          </p:cNvCxnSpPr>
          <p:nvPr/>
        </p:nvCxnSpPr>
        <p:spPr>
          <a:xfrm>
            <a:off x="2843808" y="1376772"/>
            <a:ext cx="1181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1026" idx="3"/>
            <a:endCxn id="1028" idx="1"/>
          </p:cNvCxnSpPr>
          <p:nvPr/>
        </p:nvCxnSpPr>
        <p:spPr>
          <a:xfrm>
            <a:off x="2902553" y="3457386"/>
            <a:ext cx="1122351" cy="7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1027" idx="3"/>
            <a:endCxn id="8" idx="1"/>
          </p:cNvCxnSpPr>
          <p:nvPr/>
        </p:nvCxnSpPr>
        <p:spPr>
          <a:xfrm>
            <a:off x="2902553" y="5553236"/>
            <a:ext cx="10933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28188" y="3196830"/>
            <a:ext cx="998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Дети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0070" y="5195470"/>
            <a:ext cx="1758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Родители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10684" y="2580223"/>
            <a:ext cx="47025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построение новой модели приобщения детей к физической культуре и спорту, ценностям здорового образа жизни, формирование у них мотивов самосохранения, воспитания привычки заботиться о своем здоровье</a:t>
            </a:r>
          </a:p>
        </p:txBody>
      </p:sp>
    </p:spTree>
    <p:extLst>
      <p:ext uri="{BB962C8B-B14F-4D97-AF65-F5344CB8AC3E}">
        <p14:creationId xmlns:p14="http://schemas.microsoft.com/office/powerpoint/2010/main" val="234343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820471" cy="1143000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Мини-музеи в группах 7, 9</a:t>
            </a:r>
            <a:endParaRPr lang="ru-RU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Изображение 006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3797648" y="1412776"/>
            <a:ext cx="5184575" cy="3456384"/>
          </a:xfrm>
        </p:spPr>
      </p:pic>
      <p:pic>
        <p:nvPicPr>
          <p:cNvPr id="8" name="Содержимое 7" descr="Изображение 014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179512" y="3392818"/>
            <a:ext cx="4824536" cy="3216358"/>
          </a:xfrm>
        </p:spPr>
      </p:pic>
    </p:spTree>
    <p:extLst>
      <p:ext uri="{BB962C8B-B14F-4D97-AF65-F5344CB8AC3E}">
        <p14:creationId xmlns:p14="http://schemas.microsoft.com/office/powerpoint/2010/main" val="23277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943" cy="1143000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Мини-музеи в группах 10, 12</a:t>
            </a:r>
            <a:endParaRPr lang="ru-RU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Изображение 010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359532" y="3068960"/>
            <a:ext cx="4860540" cy="3240360"/>
          </a:xfrm>
        </p:spPr>
      </p:pic>
      <p:pic>
        <p:nvPicPr>
          <p:cNvPr id="10" name="Содержимое 9" descr="Изображение 011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4139952" y="1219474"/>
            <a:ext cx="4824536" cy="3216358"/>
          </a:xfrm>
        </p:spPr>
      </p:pic>
    </p:spTree>
    <p:extLst>
      <p:ext uri="{BB962C8B-B14F-4D97-AF65-F5344CB8AC3E}">
        <p14:creationId xmlns:p14="http://schemas.microsoft.com/office/powerpoint/2010/main" val="309258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369</TotalTime>
  <Words>562</Words>
  <Application>Microsoft Office PowerPoint</Application>
  <PresentationFormat>Экран (4:3)</PresentationFormat>
  <Paragraphs>98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Презентация PowerPoint</vt:lpstr>
      <vt:lpstr>Основная цель:</vt:lpstr>
      <vt:lpstr>Задачи образовательной области «Физическое развитие» в ФГОС ДО</vt:lpstr>
      <vt:lpstr>Целевые ориентиры на этапе завершения дошкольного образования: </vt:lpstr>
      <vt:lpstr>Цель нашей работы:</vt:lpstr>
      <vt:lpstr>Задачи:</vt:lpstr>
      <vt:lpstr>Презентация PowerPoint</vt:lpstr>
      <vt:lpstr>Мини-музеи в группах 7, 9</vt:lpstr>
      <vt:lpstr>Мини-музеи в группах 10, 12</vt:lpstr>
      <vt:lpstr>Мини-музеи в группах 6, 14</vt:lpstr>
      <vt:lpstr>Презентация PowerPoint</vt:lpstr>
      <vt:lpstr>Леп-буки</vt:lpstr>
      <vt:lpstr>Цель тематических недель:</vt:lpstr>
      <vt:lpstr>Методико-педагогический контроль отслеживает:</vt:lpstr>
      <vt:lpstr>Двигательная активность  – это естественная потребность в движении, удовлетворение которой является важнейшим условием всестороннего развития ребенка.</vt:lpstr>
      <vt:lpstr>Норма: 80-90%  (по рекомендациям Хухлаевой Д.В., Кенеман А.В.) </vt:lpstr>
      <vt:lpstr>Норма: 70-85%</vt:lpstr>
      <vt:lpstr>Методика проведения:</vt:lpstr>
      <vt:lpstr>Презентация PowerPoint</vt:lpstr>
      <vt:lpstr>Условные обозначения</vt:lpstr>
      <vt:lpstr>Временной объем организованной двигательной деятельности за неделю:</vt:lpstr>
      <vt:lpstr>Результаты педагогической диагностики физического развития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Detsad</dc:creator>
  <cp:lastModifiedBy>Detsad</cp:lastModifiedBy>
  <cp:revision>45</cp:revision>
  <dcterms:created xsi:type="dcterms:W3CDTF">2018-01-24T11:06:09Z</dcterms:created>
  <dcterms:modified xsi:type="dcterms:W3CDTF">2018-10-30T12:09:27Z</dcterms:modified>
</cp:coreProperties>
</file>