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sldIdLst>
    <p:sldId id="262" r:id="rId2"/>
    <p:sldId id="263" r:id="rId3"/>
    <p:sldId id="267" r:id="rId4"/>
    <p:sldId id="268" r:id="rId5"/>
    <p:sldId id="256" r:id="rId6"/>
    <p:sldId id="269" r:id="rId7"/>
    <p:sldId id="259" r:id="rId8"/>
    <p:sldId id="264" r:id="rId9"/>
    <p:sldId id="265" r:id="rId10"/>
    <p:sldId id="266" r:id="rId11"/>
    <p:sldId id="270" r:id="rId12"/>
    <p:sldId id="25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29D11E-AE90-4AFE-9473-EB03328A2B23}" type="datetimeFigureOut">
              <a:rPr lang="ru-RU" smtClean="0"/>
              <a:t>24.10.2018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53B69D-BBCF-40B7-B626-2A451719CB24}" type="slidenum">
              <a:rPr lang="ru-RU" smtClean="0"/>
              <a:t>‹#›</a:t>
            </a:fld>
            <a:endParaRPr lang="ru-RU"/>
          </a:p>
        </p:txBody>
      </p:sp>
    </p:spTree>
    <p:extLst>
      <p:ext uri="{BB962C8B-B14F-4D97-AF65-F5344CB8AC3E}">
        <p14:creationId xmlns:p14="http://schemas.microsoft.com/office/powerpoint/2010/main" val="3397293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F53B69D-BBCF-40B7-B626-2A451719CB24}" type="slidenum">
              <a:rPr lang="ru-RU" smtClean="0"/>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43289940-B191-49ED-9984-9B1E7C8D49BF}"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3289940-B191-49ED-9984-9B1E7C8D49BF}"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43289940-B191-49ED-9984-9B1E7C8D49BF}"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3289940-B191-49ED-9984-9B1E7C8D49BF}"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116B4C30-6657-4EEE-A1A6-70B3FC266B8F}" type="datetimeFigureOut">
              <a:rPr lang="ru-RU" smtClean="0"/>
              <a:t>24.10.2018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3289940-B191-49ED-9984-9B1E7C8D49BF}"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16B4C30-6657-4EEE-A1A6-70B3FC266B8F}" type="datetimeFigureOut">
              <a:rPr lang="ru-RU" smtClean="0"/>
              <a:t>24.10.2018</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43289940-B191-49ED-9984-9B1E7C8D49BF}"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600" b="1" dirty="0" smtClean="0">
                <a:effectLst/>
              </a:rPr>
              <a:t>Муниципальное бюджетное дошкольное образовательное учреждение «Детский сад № 13»</a:t>
            </a:r>
            <a:r>
              <a:rPr lang="ru-RU" sz="1600" b="1" dirty="0" smtClean="0"/>
              <a:t/>
            </a:r>
            <a:br>
              <a:rPr lang="ru-RU" sz="1600" b="1" dirty="0" smtClean="0"/>
            </a:br>
            <a:endParaRPr lang="ru-RU" sz="1600" dirty="0"/>
          </a:p>
        </p:txBody>
      </p:sp>
      <p:sp>
        <p:nvSpPr>
          <p:cNvPr id="3" name="Содержимое 2"/>
          <p:cNvSpPr>
            <a:spLocks noGrp="1"/>
          </p:cNvSpPr>
          <p:nvPr>
            <p:ph sz="half" idx="1"/>
          </p:nvPr>
        </p:nvSpPr>
        <p:spPr>
          <a:xfrm>
            <a:off x="1071538" y="1428736"/>
            <a:ext cx="7858180" cy="2476504"/>
          </a:xfrm>
        </p:spPr>
        <p:txBody>
          <a:bodyPr>
            <a:normAutofit/>
          </a:bodyPr>
          <a:lstStyle/>
          <a:p>
            <a:pPr algn="ctr">
              <a:buNone/>
            </a:pPr>
            <a:r>
              <a:rPr lang="ru-RU" dirty="0" smtClean="0"/>
              <a:t>«Игровой подход к формированию навыков фонематических процессов</a:t>
            </a:r>
            <a:br>
              <a:rPr lang="ru-RU" dirty="0" smtClean="0"/>
            </a:br>
            <a:r>
              <a:rPr lang="ru-RU" dirty="0" smtClean="0"/>
              <a:t> у детей старшего дошкольного возраста».</a:t>
            </a:r>
            <a:r>
              <a:rPr lang="ru-RU" sz="2000" dirty="0" smtClean="0"/>
              <a:t/>
            </a:r>
            <a:br>
              <a:rPr lang="ru-RU" sz="2000" dirty="0" smtClean="0"/>
            </a:br>
            <a:endParaRPr lang="ru-RU" dirty="0"/>
          </a:p>
        </p:txBody>
      </p:sp>
      <p:sp>
        <p:nvSpPr>
          <p:cNvPr id="4" name="Содержимое 3"/>
          <p:cNvSpPr>
            <a:spLocks noGrp="1"/>
          </p:cNvSpPr>
          <p:nvPr>
            <p:ph sz="half" idx="2"/>
          </p:nvPr>
        </p:nvSpPr>
        <p:spPr>
          <a:xfrm>
            <a:off x="5572132" y="4000504"/>
            <a:ext cx="3004366" cy="2115498"/>
          </a:xfrm>
        </p:spPr>
        <p:txBody>
          <a:bodyPr>
            <a:normAutofit/>
          </a:bodyPr>
          <a:lstStyle/>
          <a:p>
            <a:pPr>
              <a:buNone/>
            </a:pPr>
            <a:r>
              <a:rPr lang="ru-RU" sz="1800" dirty="0" smtClean="0">
                <a:latin typeface="Times New Roman" pitchFamily="18" charset="0"/>
                <a:cs typeface="Times New Roman" pitchFamily="18" charset="0"/>
              </a:rPr>
              <a:t>Презентацию подготовила: </a:t>
            </a:r>
          </a:p>
          <a:p>
            <a:pPr>
              <a:buNone/>
            </a:pPr>
            <a:r>
              <a:rPr lang="ru-RU" sz="1800" dirty="0" smtClean="0">
                <a:latin typeface="Times New Roman" pitchFamily="18" charset="0"/>
                <a:cs typeface="Times New Roman" pitchFamily="18" charset="0"/>
              </a:rPr>
              <a:t>учитель-логопед</a:t>
            </a:r>
          </a:p>
          <a:p>
            <a:pPr>
              <a:buNone/>
            </a:pPr>
            <a:r>
              <a:rPr lang="ru-RU" sz="1800" dirty="0" smtClean="0">
                <a:latin typeface="Times New Roman" pitchFamily="18" charset="0"/>
                <a:cs typeface="Times New Roman" pitchFamily="18" charset="0"/>
              </a:rPr>
              <a:t>Власова Т.А.</a:t>
            </a:r>
          </a:p>
          <a:p>
            <a:pPr>
              <a:buNone/>
            </a:pPr>
            <a:endParaRPr lang="ru-RU" sz="1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smtClean="0">
                <a:solidFill>
                  <a:schemeClr val="tx1"/>
                </a:solidFill>
                <a:effectLst/>
              </a:rPr>
              <a:t>Четвертая грань</a:t>
            </a:r>
            <a:endParaRPr lang="ru-RU" sz="1800" b="1" dirty="0">
              <a:solidFill>
                <a:schemeClr val="tx1"/>
              </a:solidFill>
              <a:effectLst/>
            </a:endParaRPr>
          </a:p>
        </p:txBody>
      </p:sp>
      <p:sp>
        <p:nvSpPr>
          <p:cNvPr id="3" name="Содержимое 2"/>
          <p:cNvSpPr>
            <a:spLocks noGrp="1"/>
          </p:cNvSpPr>
          <p:nvPr>
            <p:ph idx="1"/>
          </p:nvPr>
        </p:nvSpPr>
        <p:spPr>
          <a:xfrm>
            <a:off x="1214414" y="1071546"/>
            <a:ext cx="7498080" cy="4800600"/>
          </a:xfrm>
        </p:spPr>
        <p:txBody>
          <a:bodyPr>
            <a:normAutofit/>
          </a:bodyPr>
          <a:lstStyle/>
          <a:p>
            <a:pPr>
              <a:buNone/>
            </a:pPr>
            <a:r>
              <a:rPr lang="ru-RU" sz="1600" b="1"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Звукоград</a:t>
            </a:r>
            <a:r>
              <a:rPr lang="ru-RU" sz="1600" b="1" i="1" dirty="0" smtClean="0">
                <a:latin typeface="Times New Roman" pitchFamily="18" charset="0"/>
                <a:cs typeface="Times New Roman" pitchFamily="18" charset="0"/>
              </a:rPr>
              <a:t>»</a:t>
            </a:r>
          </a:p>
          <a:p>
            <a:pPr>
              <a:buNone/>
            </a:pPr>
            <a:r>
              <a:rPr lang="ru-RU" sz="1400" b="1" i="1" dirty="0" smtClean="0">
                <a:latin typeface="Times New Roman" pitchFamily="18" charset="0"/>
                <a:cs typeface="Times New Roman" pitchFamily="18" charset="0"/>
              </a:rPr>
              <a:t>Цель</a:t>
            </a:r>
            <a:r>
              <a:rPr lang="ru-RU" sz="1400" dirty="0" smtClean="0">
                <a:latin typeface="Times New Roman" pitchFamily="18" charset="0"/>
                <a:cs typeface="Times New Roman" pitchFamily="18" charset="0"/>
              </a:rPr>
              <a:t> «развитие навыков звукового и </a:t>
            </a:r>
            <a:r>
              <a:rPr lang="ru-RU" sz="1400" dirty="0" err="1" smtClean="0">
                <a:latin typeface="Times New Roman" pitchFamily="18" charset="0"/>
                <a:cs typeface="Times New Roman" pitchFamily="18" charset="0"/>
              </a:rPr>
              <a:t>звуко-буквенного</a:t>
            </a:r>
            <a:r>
              <a:rPr lang="ru-RU" sz="1400" dirty="0" smtClean="0">
                <a:latin typeface="Times New Roman" pitchFamily="18" charset="0"/>
                <a:cs typeface="Times New Roman" pitchFamily="18" charset="0"/>
              </a:rPr>
              <a:t> анализа и синтеза слов.</a:t>
            </a:r>
            <a:endParaRPr lang="ru-RU" sz="14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303" y="1772816"/>
            <a:ext cx="7199313" cy="479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a:solidFill>
                  <a:schemeClr val="tx1"/>
                </a:solidFill>
                <a:effectLst/>
                <a:cs typeface="Times New Roman" pitchFamily="18" charset="0"/>
              </a:rPr>
              <a:t> </a:t>
            </a:r>
            <a:r>
              <a:rPr lang="ru-RU" sz="1800" b="1" dirty="0" smtClean="0">
                <a:solidFill>
                  <a:schemeClr val="tx1"/>
                </a:solidFill>
                <a:effectLst/>
                <a:cs typeface="Times New Roman" pitchFamily="18" charset="0"/>
              </a:rPr>
              <a:t>                                               «</a:t>
            </a:r>
            <a:r>
              <a:rPr lang="ru-RU" sz="1800" b="1" dirty="0">
                <a:solidFill>
                  <a:schemeClr val="tx1"/>
                </a:solidFill>
                <a:effectLst/>
                <a:cs typeface="Times New Roman" pitchFamily="18" charset="0"/>
              </a:rPr>
              <a:t>Подарок для куклы Кати»</a:t>
            </a:r>
            <a:br>
              <a:rPr lang="ru-RU" sz="1800" b="1" dirty="0">
                <a:solidFill>
                  <a:schemeClr val="tx1"/>
                </a:solidFill>
                <a:effectLst/>
                <a:cs typeface="Times New Roman" pitchFamily="18" charset="0"/>
              </a:rPr>
            </a:br>
            <a:r>
              <a:rPr lang="ru-RU" sz="1400" dirty="0">
                <a:solidFill>
                  <a:schemeClr val="tx1"/>
                </a:solidFill>
                <a:effectLst/>
                <a:latin typeface="Times New Roman" pitchFamily="18" charset="0"/>
                <a:cs typeface="Times New Roman" pitchFamily="18" charset="0"/>
              </a:rPr>
              <a:t>Цель: закреплять навык определения места  звука в слове (начало, середина, конец слова); учить анализировать звуковой ряд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370" y="1620416"/>
            <a:ext cx="6894513" cy="459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5158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74320"/>
            <a:ext cx="7790712" cy="5583572"/>
          </a:xfrm>
        </p:spPr>
        <p:txBody>
          <a:bodyPr>
            <a:noAutofit/>
          </a:bodyPr>
          <a:lstStyle/>
          <a:p>
            <a:r>
              <a:rPr lang="ru-RU" sz="2000" dirty="0" smtClean="0">
                <a:solidFill>
                  <a:schemeClr val="tx1"/>
                </a:solidFill>
                <a:effectLst/>
                <a:latin typeface="Times New Roman" pitchFamily="18" charset="0"/>
                <a:cs typeface="Times New Roman" pitchFamily="18" charset="0"/>
              </a:rPr>
              <a:t>Использование описанных игр и упражнений позволяет у детей сформировать навыки слухового самоконтроля, способность определять последовательность, количество и</a:t>
            </a:r>
            <a:br>
              <a:rPr lang="ru-RU" sz="2000" dirty="0" smtClean="0">
                <a:solidFill>
                  <a:schemeClr val="tx1"/>
                </a:solidFill>
                <a:effectLst/>
                <a:latin typeface="Times New Roman" pitchFamily="18" charset="0"/>
                <a:cs typeface="Times New Roman" pitchFamily="18" charset="0"/>
              </a:rPr>
            </a:br>
            <a:r>
              <a:rPr lang="ru-RU" sz="2000" dirty="0" smtClean="0">
                <a:solidFill>
                  <a:schemeClr val="tx1"/>
                </a:solidFill>
                <a:effectLst/>
                <a:latin typeface="Times New Roman" pitchFamily="18" charset="0"/>
                <a:cs typeface="Times New Roman" pitchFamily="18" charset="0"/>
              </a:rPr>
              <a:t>местоположение звуков по отношению к другим звукам слова, производить действие</a:t>
            </a:r>
            <a:br>
              <a:rPr lang="ru-RU" sz="2000" dirty="0" smtClean="0">
                <a:solidFill>
                  <a:schemeClr val="tx1"/>
                </a:solidFill>
                <a:effectLst/>
                <a:latin typeface="Times New Roman" pitchFamily="18" charset="0"/>
                <a:cs typeface="Times New Roman" pitchFamily="18" charset="0"/>
              </a:rPr>
            </a:br>
            <a:r>
              <a:rPr lang="ru-RU" sz="2000" dirty="0" smtClean="0">
                <a:solidFill>
                  <a:schemeClr val="tx1"/>
                </a:solidFill>
                <a:effectLst/>
                <a:latin typeface="Times New Roman" pitchFamily="18" charset="0"/>
                <a:cs typeface="Times New Roman" pitchFamily="18" charset="0"/>
              </a:rPr>
              <a:t>звукового анализа во внутренней речи.</a:t>
            </a:r>
            <a:br>
              <a:rPr lang="ru-RU" sz="2000" dirty="0" smtClean="0">
                <a:solidFill>
                  <a:schemeClr val="tx1"/>
                </a:solidFill>
                <a:effectLst/>
                <a:latin typeface="Times New Roman" pitchFamily="18" charset="0"/>
                <a:cs typeface="Times New Roman" pitchFamily="18" charset="0"/>
              </a:rPr>
            </a:br>
            <a:r>
              <a:rPr lang="ru-RU" sz="2000" dirty="0" smtClean="0">
                <a:solidFill>
                  <a:schemeClr val="tx1"/>
                </a:solidFill>
                <a:effectLst/>
                <a:latin typeface="Times New Roman" pitchFamily="18" charset="0"/>
                <a:cs typeface="Times New Roman" pitchFamily="18" charset="0"/>
              </a:rPr>
              <a:t>Предложенные игры каждый педагог может совершенствовать, дополнять, находить новые</a:t>
            </a:r>
            <a:br>
              <a:rPr lang="ru-RU" sz="2000" dirty="0" smtClean="0">
                <a:solidFill>
                  <a:schemeClr val="tx1"/>
                </a:solidFill>
                <a:effectLst/>
                <a:latin typeface="Times New Roman" pitchFamily="18" charset="0"/>
                <a:cs typeface="Times New Roman" pitchFamily="18" charset="0"/>
              </a:rPr>
            </a:br>
            <a:r>
              <a:rPr lang="ru-RU" sz="2000" dirty="0" smtClean="0">
                <a:solidFill>
                  <a:schemeClr val="tx1"/>
                </a:solidFill>
                <a:effectLst/>
                <a:latin typeface="Times New Roman" pitchFamily="18" charset="0"/>
                <a:cs typeface="Times New Roman" pitchFamily="18" charset="0"/>
              </a:rPr>
              <a:t>варианты проведения, опираясь на свой творческий потенциал. </a:t>
            </a:r>
            <a:br>
              <a:rPr lang="ru-RU" sz="2000" dirty="0" smtClean="0">
                <a:solidFill>
                  <a:schemeClr val="tx1"/>
                </a:solidFill>
                <a:effectLst/>
                <a:latin typeface="Times New Roman" pitchFamily="18" charset="0"/>
                <a:cs typeface="Times New Roman" pitchFamily="18" charset="0"/>
              </a:rPr>
            </a:br>
            <a:r>
              <a:rPr lang="ru-RU" sz="2000" dirty="0" smtClean="0">
                <a:solidFill>
                  <a:schemeClr val="tx1"/>
                </a:solidFill>
                <a:effectLst/>
                <a:latin typeface="Times New Roman" pitchFamily="18" charset="0"/>
                <a:cs typeface="Times New Roman" pitchFamily="18" charset="0"/>
              </a:rPr>
              <a:t>Таким образом, необходима целенаправленная продолжительная работа по формированию фонематических процессов для обеспечения своевременной подготовки детей к обучению грамоте и предупреждению возникновения нарушений письменной речи.</a:t>
            </a:r>
            <a:br>
              <a:rPr lang="ru-RU" sz="2000" dirty="0" smtClean="0">
                <a:solidFill>
                  <a:schemeClr val="tx1"/>
                </a:solidFill>
                <a:effectLst/>
                <a:latin typeface="Times New Roman" pitchFamily="18" charset="0"/>
                <a:cs typeface="Times New Roman" pitchFamily="18" charset="0"/>
              </a:rPr>
            </a:br>
            <a:endParaRPr lang="ru-RU" sz="2000" dirty="0">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74320"/>
            <a:ext cx="7790712" cy="6440828"/>
          </a:xfrm>
        </p:spPr>
        <p:txBody>
          <a:bodyPr>
            <a:normAutofit fontScale="90000"/>
          </a:bodyPr>
          <a:lstStyle/>
          <a:p>
            <a:r>
              <a:rPr lang="ru-RU" sz="2000" b="1" dirty="0" smtClean="0">
                <a:solidFill>
                  <a:schemeClr val="tx1"/>
                </a:solidFill>
                <a:effectLst/>
                <a:latin typeface="Times New Roman" pitchFamily="18" charset="0"/>
                <a:cs typeface="Times New Roman" pitchFamily="18" charset="0"/>
              </a:rPr>
              <a:t>                       </a:t>
            </a:r>
            <a:br>
              <a:rPr lang="ru-RU" sz="2000" b="1" dirty="0" smtClean="0">
                <a:solidFill>
                  <a:schemeClr val="tx1"/>
                </a:solidFill>
                <a:effectLst/>
                <a:latin typeface="Times New Roman" pitchFamily="18" charset="0"/>
                <a:cs typeface="Times New Roman" pitchFamily="18" charset="0"/>
              </a:rPr>
            </a:br>
            <a:r>
              <a:rPr lang="ru-RU" sz="2000" b="1" dirty="0" smtClean="0">
                <a:solidFill>
                  <a:schemeClr val="tx1"/>
                </a:solidFill>
                <a:effectLst/>
                <a:latin typeface="Times New Roman" pitchFamily="18" charset="0"/>
                <a:cs typeface="Times New Roman" pitchFamily="18" charset="0"/>
              </a:rPr>
              <a:t/>
            </a:r>
            <a:br>
              <a:rPr lang="ru-RU" sz="2000" b="1" dirty="0" smtClean="0">
                <a:solidFill>
                  <a:schemeClr val="tx1"/>
                </a:solidFill>
                <a:effectLst/>
                <a:latin typeface="Times New Roman" pitchFamily="18" charset="0"/>
                <a:cs typeface="Times New Roman" pitchFamily="18" charset="0"/>
              </a:rPr>
            </a:br>
            <a:r>
              <a:rPr lang="ru-RU" sz="2000" b="1" dirty="0" smtClean="0">
                <a:solidFill>
                  <a:schemeClr val="tx1"/>
                </a:solidFill>
                <a:effectLst/>
                <a:latin typeface="Times New Roman" pitchFamily="18" charset="0"/>
                <a:cs typeface="Times New Roman" pitchFamily="18" charset="0"/>
              </a:rPr>
              <a:t/>
            </a:r>
            <a:br>
              <a:rPr lang="ru-RU" sz="2000" b="1" dirty="0" smtClean="0">
                <a:solidFill>
                  <a:schemeClr val="tx1"/>
                </a:solidFill>
                <a:effectLst/>
                <a:latin typeface="Times New Roman" pitchFamily="18" charset="0"/>
                <a:cs typeface="Times New Roman" pitchFamily="18" charset="0"/>
              </a:rPr>
            </a:br>
            <a:r>
              <a:rPr lang="ru-RU" sz="2200" b="1" dirty="0" smtClean="0">
                <a:solidFill>
                  <a:schemeClr val="tx1"/>
                </a:solidFill>
                <a:effectLst/>
                <a:latin typeface="Times New Roman" pitchFamily="18" charset="0"/>
                <a:cs typeface="Times New Roman" pitchFamily="18" charset="0"/>
              </a:rPr>
              <a:t>                           К фонематическим процессам относятся</a:t>
            </a:r>
            <a:r>
              <a:rPr lang="ru-RU" sz="2200" dirty="0" smtClean="0">
                <a:solidFill>
                  <a:schemeClr val="tx1"/>
                </a:solidFill>
                <a:effectLst/>
                <a:latin typeface="Times New Roman" pitchFamily="18" charset="0"/>
                <a:cs typeface="Times New Roman" pitchFamily="18" charset="0"/>
              </a:rPr>
              <a:t>: </a:t>
            </a:r>
            <a:r>
              <a:rPr lang="ru-RU" sz="2000" dirty="0" smtClean="0">
                <a:solidFill>
                  <a:schemeClr val="tx1"/>
                </a:solidFill>
                <a:effectLst/>
                <a:latin typeface="Times New Roman" pitchFamily="18" charset="0"/>
                <a:cs typeface="Times New Roman" pitchFamily="18" charset="0"/>
              </a:rPr>
              <a:t/>
            </a:r>
            <a:br>
              <a:rPr lang="ru-RU" sz="2000" dirty="0" smtClean="0">
                <a:solidFill>
                  <a:schemeClr val="tx1"/>
                </a:solidFill>
                <a:effectLst/>
                <a:latin typeface="Times New Roman" pitchFamily="18" charset="0"/>
                <a:cs typeface="Times New Roman" pitchFamily="18" charset="0"/>
              </a:rPr>
            </a:br>
            <a:r>
              <a:rPr lang="ru-RU" sz="1400" dirty="0" smtClean="0">
                <a:solidFill>
                  <a:schemeClr val="tx1"/>
                </a:solidFill>
                <a:effectLst/>
                <a:latin typeface="Times New Roman" pitchFamily="18" charset="0"/>
                <a:cs typeface="Times New Roman" pitchFamily="18" charset="0"/>
              </a:rPr>
              <a:t/>
            </a:r>
            <a:br>
              <a:rPr lang="ru-RU" sz="1400" dirty="0" smtClean="0">
                <a:solidFill>
                  <a:schemeClr val="tx1"/>
                </a:solidFill>
                <a:effectLst/>
                <a:latin typeface="Times New Roman" pitchFamily="18" charset="0"/>
                <a:cs typeface="Times New Roman" pitchFamily="18" charset="0"/>
              </a:rPr>
            </a:br>
            <a:r>
              <a:rPr lang="ru-RU" sz="1800" i="1" dirty="0" smtClean="0">
                <a:solidFill>
                  <a:schemeClr val="tx1"/>
                </a:solidFill>
                <a:effectLst/>
                <a:latin typeface="Times New Roman" pitchFamily="18" charset="0"/>
                <a:cs typeface="Times New Roman" pitchFamily="18" charset="0"/>
              </a:rPr>
              <a:t>фонематическое восприятие </a:t>
            </a:r>
            <a:r>
              <a:rPr lang="ru-RU" sz="1800" dirty="0" smtClean="0">
                <a:solidFill>
                  <a:schemeClr val="tx1"/>
                </a:solidFill>
                <a:effectLst/>
                <a:latin typeface="Times New Roman" pitchFamily="18" charset="0"/>
                <a:cs typeface="Times New Roman" pitchFamily="18" charset="0"/>
              </a:rPr>
              <a:t>- это способность воспринимать и различать звуки речи (фонемы)</a:t>
            </a:r>
            <a:br>
              <a:rPr lang="ru-RU" sz="1800" dirty="0" smtClean="0">
                <a:solidFill>
                  <a:schemeClr val="tx1"/>
                </a:solidFill>
                <a:effectLst/>
                <a:latin typeface="Times New Roman" pitchFamily="18" charset="0"/>
                <a:cs typeface="Times New Roman" pitchFamily="18" charset="0"/>
              </a:rPr>
            </a:br>
            <a:r>
              <a:rPr lang="ru-RU" sz="1800" i="1" dirty="0" smtClean="0">
                <a:solidFill>
                  <a:schemeClr val="tx1"/>
                </a:solidFill>
                <a:effectLst/>
                <a:latin typeface="Times New Roman" pitchFamily="18" charset="0"/>
                <a:cs typeface="Times New Roman" pitchFamily="18" charset="0"/>
              </a:rPr>
              <a:t>фонематический анализ </a:t>
            </a:r>
            <a:r>
              <a:rPr lang="ru-RU" sz="1800" dirty="0" smtClean="0">
                <a:solidFill>
                  <a:schemeClr val="tx1"/>
                </a:solidFill>
                <a:effectLst/>
                <a:latin typeface="Times New Roman" pitchFamily="18" charset="0"/>
                <a:cs typeface="Times New Roman" pitchFamily="18" charset="0"/>
              </a:rPr>
              <a:t>- операция мысленного расчленения на составные</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элементы (фонемы) различных </a:t>
            </a:r>
            <a:r>
              <a:rPr lang="ru-RU" sz="1800" dirty="0" err="1" smtClean="0">
                <a:solidFill>
                  <a:schemeClr val="tx1"/>
                </a:solidFill>
                <a:effectLst/>
                <a:latin typeface="Times New Roman" pitchFamily="18" charset="0"/>
                <a:cs typeface="Times New Roman" pitchFamily="18" charset="0"/>
              </a:rPr>
              <a:t>звукокомплексов</a:t>
            </a:r>
            <a:r>
              <a:rPr lang="ru-RU" sz="1800" dirty="0" smtClean="0">
                <a:solidFill>
                  <a:schemeClr val="tx1"/>
                </a:solidFill>
                <a:effectLst/>
                <a:latin typeface="Times New Roman" pitchFamily="18" charset="0"/>
                <a:cs typeface="Times New Roman" pitchFamily="18" charset="0"/>
              </a:rPr>
              <a:t>: сочетаний звуков, слогов, слов.</a:t>
            </a:r>
            <a:br>
              <a:rPr lang="ru-RU" sz="1800" dirty="0" smtClean="0">
                <a:solidFill>
                  <a:schemeClr val="tx1"/>
                </a:solidFill>
                <a:effectLst/>
                <a:latin typeface="Times New Roman" pitchFamily="18" charset="0"/>
                <a:cs typeface="Times New Roman" pitchFamily="18" charset="0"/>
              </a:rPr>
            </a:br>
            <a:r>
              <a:rPr lang="ru-RU" sz="1800" i="1" dirty="0" smtClean="0">
                <a:solidFill>
                  <a:schemeClr val="tx1"/>
                </a:solidFill>
                <a:effectLst/>
                <a:latin typeface="Times New Roman" pitchFamily="18" charset="0"/>
                <a:cs typeface="Times New Roman" pitchFamily="18" charset="0"/>
              </a:rPr>
              <a:t>фонематический синтез </a:t>
            </a:r>
            <a:r>
              <a:rPr lang="ru-RU" sz="1800" dirty="0" smtClean="0">
                <a:solidFill>
                  <a:schemeClr val="tx1"/>
                </a:solidFill>
                <a:effectLst/>
                <a:latin typeface="Times New Roman" pitchFamily="18" charset="0"/>
                <a:cs typeface="Times New Roman" pitchFamily="18" charset="0"/>
              </a:rPr>
              <a:t>- операция мысленного составления (объединения)</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элементов (фонем) в различные </a:t>
            </a:r>
            <a:r>
              <a:rPr lang="ru-RU" sz="1800" dirty="0" err="1" smtClean="0">
                <a:solidFill>
                  <a:schemeClr val="tx1"/>
                </a:solidFill>
                <a:effectLst/>
                <a:latin typeface="Times New Roman" pitchFamily="18" charset="0"/>
                <a:cs typeface="Times New Roman" pitchFamily="18" charset="0"/>
              </a:rPr>
              <a:t>звукокомплексы</a:t>
            </a:r>
            <a:r>
              <a:rPr lang="ru-RU" sz="1800" dirty="0" smtClean="0">
                <a:solidFill>
                  <a:schemeClr val="tx1"/>
                </a:solidFill>
                <a:effectLst/>
                <a:latin typeface="Times New Roman" pitchFamily="18" charset="0"/>
                <a:cs typeface="Times New Roman" pitchFamily="18" charset="0"/>
              </a:rPr>
              <a:t>.</a:t>
            </a:r>
            <a:br>
              <a:rPr lang="ru-RU" sz="1800" dirty="0" smtClean="0">
                <a:solidFill>
                  <a:schemeClr val="tx1"/>
                </a:solidFill>
                <a:effectLst/>
                <a:latin typeface="Times New Roman" pitchFamily="18" charset="0"/>
                <a:cs typeface="Times New Roman" pitchFamily="18" charset="0"/>
              </a:rPr>
            </a:br>
            <a:r>
              <a:rPr lang="ru-RU" sz="1800" i="1" dirty="0" smtClean="0">
                <a:solidFill>
                  <a:schemeClr val="tx1"/>
                </a:solidFill>
                <a:effectLst/>
                <a:latin typeface="Times New Roman" pitchFamily="18" charset="0"/>
                <a:cs typeface="Times New Roman" pitchFamily="18" charset="0"/>
              </a:rPr>
              <a:t>фонематические представления </a:t>
            </a:r>
            <a:r>
              <a:rPr lang="ru-RU" sz="1800" dirty="0" smtClean="0">
                <a:solidFill>
                  <a:schemeClr val="tx1"/>
                </a:solidFill>
                <a:effectLst/>
                <a:latin typeface="Times New Roman" pitchFamily="18" charset="0"/>
                <a:cs typeface="Times New Roman" pitchFamily="18" charset="0"/>
              </a:rPr>
              <a:t>- как способность придумывать слова с заданным звуком (в начале, в конце, в середине слова). </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a:r>
            <a:br>
              <a:rPr lang="ru-RU" sz="1800" dirty="0" smtClean="0">
                <a:solidFill>
                  <a:schemeClr val="tx1"/>
                </a:solidFill>
                <a:effectLst/>
                <a:latin typeface="Times New Roman" pitchFamily="18" charset="0"/>
                <a:cs typeface="Times New Roman" pitchFamily="18" charset="0"/>
              </a:rPr>
            </a:br>
            <a:r>
              <a:rPr lang="ru-RU" sz="2200" dirty="0" smtClean="0">
                <a:solidFill>
                  <a:schemeClr val="tx1"/>
                </a:solidFill>
                <a:effectLst/>
                <a:latin typeface="Times New Roman" pitchFamily="18" charset="0"/>
                <a:cs typeface="Times New Roman" pitchFamily="18" charset="0"/>
              </a:rPr>
              <a:t>             </a:t>
            </a:r>
            <a:r>
              <a:rPr lang="ru-RU" sz="2200" b="1" dirty="0" smtClean="0">
                <a:solidFill>
                  <a:schemeClr val="tx1"/>
                </a:solidFill>
                <a:effectLst/>
                <a:latin typeface="Times New Roman" pitchFamily="18" charset="0"/>
                <a:cs typeface="Times New Roman" pitchFamily="18" charset="0"/>
              </a:rPr>
              <a:t>Основными задачами развития фонематических процессов являются:</a:t>
            </a:r>
            <a:r>
              <a:rPr lang="ru-RU" sz="1800" b="1" dirty="0" smtClean="0">
                <a:solidFill>
                  <a:schemeClr val="tx1"/>
                </a:solidFill>
                <a:effectLst/>
                <a:latin typeface="Times New Roman" pitchFamily="18" charset="0"/>
                <a:cs typeface="Times New Roman" pitchFamily="18" charset="0"/>
              </a:rPr>
              <a:t/>
            </a:r>
            <a:br>
              <a:rPr lang="ru-RU" sz="1800" b="1"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обучение умению выделять звук в чужой и собственной речи;</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выработка у детей умения дифференцировать фонемы на слух;</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формирование фонематических представлений;</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формирование фонематического анализа и синтеза;</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развитие навыков самоконтроля произношения звуков.</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a:r>
            <a:br>
              <a:rPr lang="ru-RU" sz="1800" dirty="0" smtClean="0">
                <a:solidFill>
                  <a:schemeClr val="tx1"/>
                </a:solidFill>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Для успешного решения данных задач были изготовлены многофункциональные развивающие пособия.</a:t>
            </a:r>
            <a:r>
              <a:rPr lang="ru-RU" sz="1800" dirty="0" smtClean="0"/>
              <a:t> </a:t>
            </a:r>
            <a:r>
              <a:rPr lang="ru-RU" sz="1800" dirty="0" smtClean="0">
                <a:solidFill>
                  <a:schemeClr val="tx1"/>
                </a:solidFill>
                <a:effectLst/>
                <a:latin typeface="Times New Roman" pitchFamily="18" charset="0"/>
                <a:cs typeface="Times New Roman" pitchFamily="18" charset="0"/>
              </a:rPr>
              <a:t>Которые могут быть использованы для занятий с детьми  4-7 лет на индивидуальных, подгрупповых занятиях и  в самостоятельной деятельности.</a:t>
            </a:r>
            <a:r>
              <a:rPr lang="ru-RU" sz="1800" dirty="0" smtClean="0"/>
              <a:t/>
            </a:r>
            <a:br>
              <a:rPr lang="ru-RU" sz="1800" dirty="0" smtClean="0"/>
            </a:br>
            <a:r>
              <a:rPr lang="ru-RU" sz="2000" dirty="0" smtClean="0">
                <a:solidFill>
                  <a:schemeClr val="tx1"/>
                </a:solidFill>
                <a:effectLst/>
                <a:latin typeface="Times New Roman" pitchFamily="18" charset="0"/>
                <a:cs typeface="Times New Roman" pitchFamily="18" charset="0"/>
              </a:rPr>
              <a:t/>
            </a:r>
            <a:br>
              <a:rPr lang="ru-RU" sz="2000" dirty="0" smtClean="0">
                <a:solidFill>
                  <a:schemeClr val="tx1"/>
                </a:solidFill>
                <a:effectLst/>
                <a:latin typeface="Times New Roman" pitchFamily="18" charset="0"/>
                <a:cs typeface="Times New Roman" pitchFamily="18" charset="0"/>
              </a:rPr>
            </a:br>
            <a:r>
              <a:rPr lang="ru-RU" sz="2000" b="1" dirty="0" smtClean="0">
                <a:solidFill>
                  <a:schemeClr val="tx1"/>
                </a:solidFill>
                <a:effectLst/>
                <a:latin typeface="Times New Roman" pitchFamily="18" charset="0"/>
                <a:cs typeface="Times New Roman" pitchFamily="18" charset="0"/>
              </a:rPr>
              <a:t/>
            </a:r>
            <a:br>
              <a:rPr lang="ru-RU" sz="2000" b="1" dirty="0" smtClean="0">
                <a:solidFill>
                  <a:schemeClr val="tx1"/>
                </a:solidFill>
                <a:effectLst/>
                <a:latin typeface="Times New Roman" pitchFamily="18" charset="0"/>
                <a:cs typeface="Times New Roman" pitchFamily="18" charset="0"/>
              </a:rPr>
            </a:br>
            <a:r>
              <a:rPr lang="ru-RU" sz="1800" b="1" dirty="0" smtClean="0">
                <a:solidFill>
                  <a:schemeClr val="tx1"/>
                </a:solidFill>
                <a:effectLst/>
                <a:latin typeface="Times New Roman" pitchFamily="18" charset="0"/>
                <a:cs typeface="Times New Roman" pitchFamily="18" charset="0"/>
              </a:rPr>
              <a:t/>
            </a:r>
            <a:br>
              <a:rPr lang="ru-RU" sz="1800" b="1" dirty="0" smtClean="0">
                <a:solidFill>
                  <a:schemeClr val="tx1"/>
                </a:solidFill>
                <a:effectLst/>
                <a:latin typeface="Times New Roman" pitchFamily="18" charset="0"/>
                <a:cs typeface="Times New Roman" pitchFamily="18" charset="0"/>
              </a:rPr>
            </a:br>
            <a:r>
              <a:rPr lang="ru-RU" sz="1800" b="1" dirty="0" smtClean="0">
                <a:effectLst/>
                <a:latin typeface="Times New Roman" pitchFamily="18" charset="0"/>
                <a:cs typeface="Times New Roman" pitchFamily="18" charset="0"/>
              </a:rPr>
              <a:t/>
            </a:r>
            <a:br>
              <a:rPr lang="ru-RU" sz="1800" b="1" dirty="0" smtClean="0">
                <a:effectLst/>
                <a:latin typeface="Times New Roman" pitchFamily="18" charset="0"/>
                <a:cs typeface="Times New Roman" pitchFamily="18" charset="0"/>
              </a:rPr>
            </a:br>
            <a:r>
              <a:rPr lang="ru-RU" sz="1800" dirty="0" smtClean="0">
                <a:solidFill>
                  <a:schemeClr val="tx1"/>
                </a:solidFill>
                <a:effectLst/>
                <a:latin typeface="Times New Roman" pitchFamily="18" charset="0"/>
                <a:cs typeface="Times New Roman" pitchFamily="18" charset="0"/>
              </a:rPr>
              <a:t/>
            </a:r>
            <a:br>
              <a:rPr lang="ru-RU" sz="1800" dirty="0" smtClean="0">
                <a:solidFill>
                  <a:schemeClr val="tx1"/>
                </a:solidFill>
                <a:effectLst/>
                <a:latin typeface="Times New Roman" pitchFamily="18" charset="0"/>
                <a:cs typeface="Times New Roman" pitchFamily="18" charset="0"/>
              </a:rPr>
            </a:br>
            <a:r>
              <a:rPr lang="ru-RU" sz="1600" dirty="0" smtClean="0">
                <a:solidFill>
                  <a:schemeClr val="tx1"/>
                </a:solidFill>
                <a:effectLst/>
                <a:latin typeface="Times New Roman" pitchFamily="18" charset="0"/>
                <a:cs typeface="Times New Roman" pitchFamily="18" charset="0"/>
              </a:rPr>
              <a:t/>
            </a:r>
            <a:br>
              <a:rPr lang="ru-RU" sz="1600" dirty="0" smtClean="0">
                <a:solidFill>
                  <a:schemeClr val="tx1"/>
                </a:solidFill>
                <a:effectLst/>
                <a:latin typeface="Times New Roman" pitchFamily="18" charset="0"/>
                <a:cs typeface="Times New Roman" pitchFamily="18" charset="0"/>
              </a:rPr>
            </a:br>
            <a:endParaRPr lang="ru-RU" sz="1600" dirty="0">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600" dirty="0">
                <a:solidFill>
                  <a:schemeClr val="tx1"/>
                </a:solidFill>
                <a:effectLst/>
                <a:latin typeface="Times New Roman" pitchFamily="18" charset="0"/>
                <a:cs typeface="Times New Roman" pitchFamily="18" charset="0"/>
              </a:rPr>
              <a:t>На начальном этапе профилактической и  коррекционной работы по данной проблеме были изготовлены пособия «Веселые </a:t>
            </a:r>
            <a:r>
              <a:rPr lang="ru-RU" sz="1600" dirty="0" err="1">
                <a:solidFill>
                  <a:schemeClr val="tx1"/>
                </a:solidFill>
                <a:effectLst/>
                <a:latin typeface="Times New Roman" pitchFamily="18" charset="0"/>
                <a:cs typeface="Times New Roman" pitchFamily="18" charset="0"/>
              </a:rPr>
              <a:t>шумелки</a:t>
            </a:r>
            <a:r>
              <a:rPr lang="ru-RU" sz="1600" dirty="0">
                <a:solidFill>
                  <a:schemeClr val="tx1"/>
                </a:solidFill>
                <a:effectLst/>
                <a:latin typeface="Times New Roman" pitchFamily="18" charset="0"/>
                <a:cs typeface="Times New Roman" pitchFamily="18" charset="0"/>
              </a:rPr>
              <a:t>». </a:t>
            </a:r>
            <a:br>
              <a:rPr lang="ru-RU" sz="1600" dirty="0">
                <a:solidFill>
                  <a:schemeClr val="tx1"/>
                </a:solidFill>
                <a:effectLst/>
                <a:latin typeface="Times New Roman" pitchFamily="18" charset="0"/>
                <a:cs typeface="Times New Roman" pitchFamily="18" charset="0"/>
              </a:rPr>
            </a:br>
            <a:r>
              <a:rPr lang="ru-RU" sz="1600" dirty="0">
                <a:solidFill>
                  <a:schemeClr val="tx1"/>
                </a:solidFill>
                <a:effectLst/>
                <a:latin typeface="Times New Roman" pitchFamily="18" charset="0"/>
                <a:cs typeface="Times New Roman" pitchFamily="18" charset="0"/>
              </a:rPr>
              <a:t>С помощью данных пособий мы учим  детей узнавать и различать неречевые звуки, развивать слуховое внимание и слуховую память. Формировать понимание звуковых образов слов для правильного развития фонематического слуха. Активизировать словарный запас (гремит, шуршит, тише, громче).</a:t>
            </a:r>
            <a:br>
              <a:rPr lang="ru-RU" sz="1600" dirty="0">
                <a:solidFill>
                  <a:schemeClr val="tx1"/>
                </a:solidFill>
                <a:effectLst/>
                <a:latin typeface="Times New Roman" pitchFamily="18" charset="0"/>
                <a:cs typeface="Times New Roman" pitchFamily="18" charset="0"/>
              </a:rPr>
            </a:br>
            <a:endParaRPr lang="ru-RU" sz="1600" dirty="0">
              <a:solidFill>
                <a:schemeClr val="tx1"/>
              </a:solidFill>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844824"/>
            <a:ext cx="6211887"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6311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2434600"/>
          </a:xfrm>
        </p:spPr>
        <p:txBody>
          <a:bodyPr>
            <a:normAutofit fontScale="90000"/>
          </a:bodyPr>
          <a:lstStyle/>
          <a:p>
            <a:r>
              <a:rPr lang="ru-RU" sz="1400" dirty="0">
                <a:solidFill>
                  <a:schemeClr val="tx1"/>
                </a:solidFill>
                <a:effectLst/>
                <a:latin typeface="Times New Roman" pitchFamily="18" charset="0"/>
                <a:cs typeface="Times New Roman" pitchFamily="18" charset="0"/>
              </a:rPr>
              <a:t>Варианты игры:</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1 «Узнай, что звенит (гремит)?»</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На столе несколько звучащих игрушек. Предлагаем ребенку внимательно послушать и запомнить, какой звук издает каждая игрушка. Затем закрываем предметы ширмой и просим отгадать, какой из них сейчас звенит или гремит. </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2. «Найди такого же» </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Детям предлагается найти парно звучащие </a:t>
            </a:r>
            <a:r>
              <a:rPr lang="ru-RU" sz="1400" dirty="0" err="1">
                <a:solidFill>
                  <a:schemeClr val="tx1"/>
                </a:solidFill>
                <a:effectLst/>
                <a:latin typeface="Times New Roman" pitchFamily="18" charset="0"/>
                <a:cs typeface="Times New Roman" pitchFamily="18" charset="0"/>
              </a:rPr>
              <a:t>шумелки</a:t>
            </a:r>
            <a:r>
              <a:rPr lang="ru-RU" sz="1400" dirty="0">
                <a:solidFill>
                  <a:schemeClr val="tx1"/>
                </a:solidFill>
                <a:effectLst/>
                <a:latin typeface="Times New Roman" pitchFamily="18" charset="0"/>
                <a:cs typeface="Times New Roman" pitchFamily="18" charset="0"/>
              </a:rPr>
              <a:t>.</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3. «Найди самого тихого, самого громкого"</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Найди и позвени самым тихим предметом, затем самым громким.</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4. «Поставь по порядку"</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Ребенок выставляет предметы от громкого к тихому, от тихого к громкому.</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Эту игру можно варьировать: увеличивать количество предметов, менять их по мере усвоения игры и возрастных особенностей детей.</a:t>
            </a:r>
            <a:br>
              <a:rPr lang="ru-RU" sz="1400" dirty="0">
                <a:solidFill>
                  <a:schemeClr val="tx1"/>
                </a:solidFill>
                <a:effectLst/>
                <a:latin typeface="Times New Roman" pitchFamily="18" charset="0"/>
                <a:cs typeface="Times New Roman" pitchFamily="18" charset="0"/>
              </a:rPr>
            </a:br>
            <a:endParaRPr lang="ru-RU" sz="1400" dirty="0">
              <a:solidFill>
                <a:schemeClr val="tx1"/>
              </a:solidFill>
              <a:effectLst/>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1930" y="2852936"/>
            <a:ext cx="4894670"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7563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14414" y="274638"/>
            <a:ext cx="7719274" cy="2082792"/>
          </a:xfrm>
        </p:spPr>
        <p:txBody>
          <a:bodyPr>
            <a:noAutofit/>
          </a:bodyPr>
          <a:lstStyle/>
          <a:p>
            <a:r>
              <a:rPr lang="ru-RU" sz="1600" b="1" dirty="0" smtClean="0">
                <a:solidFill>
                  <a:schemeClr val="tx1"/>
                </a:solidFill>
                <a:effectLst/>
                <a:latin typeface="Times New Roman" pitchFamily="18" charset="0"/>
                <a:cs typeface="Times New Roman" pitchFamily="18" charset="0"/>
              </a:rPr>
              <a:t>                                                  </a:t>
            </a:r>
            <a:r>
              <a:rPr lang="ru-RU" sz="2000" b="1" dirty="0" smtClean="0">
                <a:solidFill>
                  <a:schemeClr val="tx1"/>
                </a:solidFill>
                <a:effectLst/>
                <a:latin typeface="Times New Roman" pitchFamily="18" charset="0"/>
                <a:cs typeface="Times New Roman" pitchFamily="18" charset="0"/>
              </a:rPr>
              <a:t>«Рассели по домикам» </a:t>
            </a:r>
            <a:r>
              <a:rPr lang="ru-RU" sz="1600" dirty="0" smtClean="0">
                <a:solidFill>
                  <a:schemeClr val="tx1"/>
                </a:solidFill>
                <a:effectLst/>
                <a:latin typeface="Times New Roman" pitchFamily="18" charset="0"/>
                <a:cs typeface="Times New Roman" pitchFamily="18" charset="0"/>
              </a:rPr>
              <a:t/>
            </a:r>
            <a:br>
              <a:rPr lang="ru-RU" sz="1600" dirty="0" smtClean="0">
                <a:solidFill>
                  <a:schemeClr val="tx1"/>
                </a:solidFill>
                <a:effectLst/>
                <a:latin typeface="Times New Roman" pitchFamily="18" charset="0"/>
                <a:cs typeface="Times New Roman" pitchFamily="18" charset="0"/>
              </a:rPr>
            </a:br>
            <a:r>
              <a:rPr lang="ru-RU" sz="1600" dirty="0" smtClean="0">
                <a:solidFill>
                  <a:schemeClr val="tx1"/>
                </a:solidFill>
                <a:effectLst/>
                <a:latin typeface="Times New Roman" pitchFamily="18" charset="0"/>
                <a:cs typeface="Times New Roman" pitchFamily="18" charset="0"/>
              </a:rPr>
              <a:t>При знакомстве с каждым звуком даётся его полная характеристика, опираясь на зрительный, слуховой, двигательный анализаторы. Дети усваивают, что звук можно услышать, артикуляцию увидеть и почувствовать. Но для детей артикуляционные и</a:t>
            </a:r>
            <a:br>
              <a:rPr lang="ru-RU" sz="1600" dirty="0" smtClean="0">
                <a:solidFill>
                  <a:schemeClr val="tx1"/>
                </a:solidFill>
                <a:effectLst/>
                <a:latin typeface="Times New Roman" pitchFamily="18" charset="0"/>
                <a:cs typeface="Times New Roman" pitchFamily="18" charset="0"/>
              </a:rPr>
            </a:br>
            <a:r>
              <a:rPr lang="ru-RU" sz="1600" dirty="0" smtClean="0">
                <a:solidFill>
                  <a:schemeClr val="tx1"/>
                </a:solidFill>
                <a:effectLst/>
                <a:latin typeface="Times New Roman" pitchFamily="18" charset="0"/>
                <a:cs typeface="Times New Roman" pitchFamily="18" charset="0"/>
              </a:rPr>
              <a:t>акустические свойства звука – это абстрактные, не видимые понятия, поэтому необходима зрительная опора в виде графических схем, символов, опираясь на которые дети могут рассказать о любом звуке, могут сравнить и наглядно увидеть их. </a:t>
            </a:r>
            <a:br>
              <a:rPr lang="ru-RU" sz="1600" dirty="0" smtClean="0">
                <a:solidFill>
                  <a:schemeClr val="tx1"/>
                </a:solidFill>
                <a:effectLst/>
                <a:latin typeface="Times New Roman" pitchFamily="18" charset="0"/>
                <a:cs typeface="Times New Roman" pitchFamily="18" charset="0"/>
              </a:rPr>
            </a:br>
            <a:r>
              <a:rPr lang="ru-RU" sz="1600" dirty="0" smtClean="0">
                <a:solidFill>
                  <a:schemeClr val="tx1"/>
                </a:solidFill>
                <a:effectLst/>
                <a:latin typeface="Times New Roman" pitchFamily="18" charset="0"/>
                <a:cs typeface="Times New Roman" pitchFamily="18" charset="0"/>
              </a:rPr>
              <a:t>           </a:t>
            </a:r>
            <a:endParaRPr lang="ru-RU" sz="1800" b="1" dirty="0">
              <a:solidFill>
                <a:schemeClr val="tx1"/>
              </a:solidFill>
              <a:effectLst/>
              <a:latin typeface="Times New Roman" pitchFamily="18" charset="0"/>
              <a:cs typeface="Times New Roman" pitchFamily="18" charset="0"/>
            </a:endParaRPr>
          </a:p>
        </p:txBody>
      </p:sp>
      <p:pic>
        <p:nvPicPr>
          <p:cNvPr id="12" name="Содержимое 11" descr="DSC_0640.JPG"/>
          <p:cNvPicPr>
            <a:picLocks noGrp="1" noChangeAspect="1"/>
          </p:cNvPicPr>
          <p:nvPr>
            <p:ph idx="1"/>
          </p:nvPr>
        </p:nvPicPr>
        <p:blipFill>
          <a:blip r:embed="rId2" cstate="print"/>
          <a:stretch>
            <a:fillRect/>
          </a:stretch>
        </p:blipFill>
        <p:spPr>
          <a:xfrm>
            <a:off x="2500298" y="2571744"/>
            <a:ext cx="4749010" cy="3166007"/>
          </a:xfrm>
        </p:spPr>
      </p:pic>
      <p:pic>
        <p:nvPicPr>
          <p:cNvPr id="14" name="Рисунок 13" descr="DSC_0102.JPG"/>
          <p:cNvPicPr>
            <a:picLocks noChangeAspect="1"/>
          </p:cNvPicPr>
          <p:nvPr/>
        </p:nvPicPr>
        <p:blipFill>
          <a:blip r:embed="rId3" cstate="print"/>
          <a:stretch>
            <a:fillRect/>
          </a:stretch>
        </p:blipFill>
        <p:spPr>
          <a:xfrm>
            <a:off x="6429388" y="2428868"/>
            <a:ext cx="2309830" cy="3464745"/>
          </a:xfrm>
          <a:prstGeom prst="rect">
            <a:avLst/>
          </a:prstGeom>
        </p:spPr>
      </p:pic>
      <p:pic>
        <p:nvPicPr>
          <p:cNvPr id="16" name="Рисунок 15" descr="DSC_0104.JPG"/>
          <p:cNvPicPr>
            <a:picLocks noChangeAspect="1"/>
          </p:cNvPicPr>
          <p:nvPr/>
        </p:nvPicPr>
        <p:blipFill>
          <a:blip r:embed="rId4" cstate="print"/>
          <a:stretch>
            <a:fillRect/>
          </a:stretch>
        </p:blipFill>
        <p:spPr>
          <a:xfrm>
            <a:off x="1357290" y="2464586"/>
            <a:ext cx="2309829" cy="346474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400" dirty="0">
                <a:solidFill>
                  <a:schemeClr val="tx1"/>
                </a:solidFill>
                <a:effectLst/>
                <a:latin typeface="Times New Roman" pitchFamily="18" charset="0"/>
                <a:cs typeface="Times New Roman" pitchFamily="18" charset="0"/>
              </a:rPr>
              <a:t> </a:t>
            </a:r>
            <a:r>
              <a:rPr lang="ru-RU" sz="1400" dirty="0" smtClean="0">
                <a:solidFill>
                  <a:schemeClr val="tx1"/>
                </a:solidFill>
                <a:effectLst/>
                <a:latin typeface="Times New Roman" pitchFamily="18" charset="0"/>
                <a:cs typeface="Times New Roman" pitchFamily="18" charset="0"/>
              </a:rPr>
              <a:t>                                                                        </a:t>
            </a:r>
            <a:r>
              <a:rPr lang="ru-RU" sz="2000" b="1" dirty="0" smtClean="0">
                <a:solidFill>
                  <a:schemeClr val="tx1"/>
                </a:solidFill>
                <a:effectLst/>
                <a:latin typeface="Times New Roman" pitchFamily="18" charset="0"/>
                <a:cs typeface="Times New Roman" pitchFamily="18" charset="0"/>
              </a:rPr>
              <a:t>«</a:t>
            </a:r>
            <a:r>
              <a:rPr lang="ru-RU" sz="2000" b="1" dirty="0" err="1">
                <a:solidFill>
                  <a:schemeClr val="tx1"/>
                </a:solidFill>
                <a:effectLst/>
                <a:latin typeface="Times New Roman" pitchFamily="18" charset="0"/>
                <a:cs typeface="Times New Roman" pitchFamily="18" charset="0"/>
              </a:rPr>
              <a:t>Логокуб</a:t>
            </a:r>
            <a:r>
              <a:rPr lang="ru-RU" sz="2000" b="1" dirty="0">
                <a:solidFill>
                  <a:schemeClr val="tx1"/>
                </a:solidFill>
                <a:effectLst/>
                <a:latin typeface="Times New Roman" pitchFamily="18" charset="0"/>
                <a:cs typeface="Times New Roman" pitchFamily="18" charset="0"/>
              </a:rPr>
              <a:t>»</a:t>
            </a:r>
            <a:br>
              <a:rPr lang="ru-RU" sz="2000" b="1"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Цель: сформировать навыки слухового самоконтроля, способность определять последовательность, количество и место положение звуков по отношению к другим звукам слова, производить действие звукового анализа и синтеза.</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628800"/>
            <a:ext cx="7015765"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5647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1868478"/>
          </a:xfrm>
        </p:spPr>
        <p:txBody>
          <a:bodyPr>
            <a:normAutofit fontScale="90000"/>
          </a:bodyPr>
          <a:lstStyle/>
          <a:p>
            <a:pPr algn="ctr"/>
            <a:r>
              <a:rPr lang="ru-RU" sz="2200" b="1" dirty="0" smtClean="0">
                <a:solidFill>
                  <a:schemeClr val="tx1"/>
                </a:solidFill>
                <a:effectLst/>
              </a:rPr>
              <a:t/>
            </a:r>
            <a:br>
              <a:rPr lang="ru-RU" sz="2200" b="1" dirty="0" smtClean="0">
                <a:solidFill>
                  <a:schemeClr val="tx1"/>
                </a:solidFill>
                <a:effectLst/>
              </a:rPr>
            </a:br>
            <a:r>
              <a:rPr lang="ru-RU" sz="2200" dirty="0" smtClean="0">
                <a:solidFill>
                  <a:schemeClr val="tx1"/>
                </a:solidFill>
                <a:effectLst/>
              </a:rPr>
              <a:t/>
            </a:r>
            <a:br>
              <a:rPr lang="ru-RU" sz="2200" dirty="0" smtClean="0">
                <a:solidFill>
                  <a:schemeClr val="tx1"/>
                </a:solidFill>
                <a:effectLst/>
              </a:rPr>
            </a:br>
            <a:r>
              <a:rPr lang="ru-RU" dirty="0" smtClean="0">
                <a:effectLst/>
              </a:rPr>
              <a:t/>
            </a:r>
            <a:br>
              <a:rPr lang="ru-RU" dirty="0" smtClean="0">
                <a:effectLst/>
              </a:rPr>
            </a:br>
            <a:endParaRPr lang="ru-RU" dirty="0">
              <a:effectLst/>
            </a:endParaRPr>
          </a:p>
        </p:txBody>
      </p:sp>
      <p:sp>
        <p:nvSpPr>
          <p:cNvPr id="3" name="Содержимое 2"/>
          <p:cNvSpPr>
            <a:spLocks noGrp="1"/>
          </p:cNvSpPr>
          <p:nvPr>
            <p:ph idx="1"/>
          </p:nvPr>
        </p:nvSpPr>
        <p:spPr>
          <a:xfrm>
            <a:off x="1285852" y="404664"/>
            <a:ext cx="7640956" cy="1440160"/>
          </a:xfrm>
        </p:spPr>
        <p:txBody>
          <a:bodyPr>
            <a:normAutofit/>
          </a:bodyPr>
          <a:lstStyle/>
          <a:p>
            <a:r>
              <a:rPr lang="ru-RU" sz="1400" dirty="0">
                <a:latin typeface="Times New Roman" pitchFamily="18" charset="0"/>
                <a:cs typeface="Times New Roman" pitchFamily="18" charset="0"/>
              </a:rPr>
              <a:t>Первая грань куба</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«Подарок»</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Цель: Обучение дифференциации на слух звуков по твёрдости-мягкости.</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«Определи первый звук в слове».</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Цель: Закрепления навыков  в выделении первого звука в слове.</a:t>
            </a:r>
            <a:br>
              <a:rPr lang="ru-RU" sz="1400" dirty="0">
                <a:latin typeface="Times New Roman" pitchFamily="18" charset="0"/>
                <a:cs typeface="Times New Roman" pitchFamily="18" charset="0"/>
              </a:rPr>
            </a:br>
            <a:endParaRPr lang="ru-RU" sz="14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844824"/>
            <a:ext cx="7059613" cy="470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smtClean="0">
                <a:solidFill>
                  <a:schemeClr val="tx1"/>
                </a:solidFill>
                <a:effectLst/>
              </a:rPr>
              <a:t>Вторая грань</a:t>
            </a:r>
            <a:r>
              <a:rPr lang="ru-RU" sz="1800" dirty="0" smtClean="0">
                <a:solidFill>
                  <a:schemeClr val="tx1"/>
                </a:solidFill>
                <a:effectLst/>
              </a:rPr>
              <a:t/>
            </a:r>
            <a:br>
              <a:rPr lang="ru-RU" sz="1800" dirty="0" smtClean="0">
                <a:solidFill>
                  <a:schemeClr val="tx1"/>
                </a:solidFill>
                <a:effectLst/>
              </a:rPr>
            </a:br>
            <a:endParaRPr lang="ru-RU" sz="1800" dirty="0">
              <a:solidFill>
                <a:schemeClr val="tx1"/>
              </a:solidFill>
              <a:effectLst/>
            </a:endParaRPr>
          </a:p>
        </p:txBody>
      </p:sp>
      <p:sp>
        <p:nvSpPr>
          <p:cNvPr id="3" name="Содержимое 2"/>
          <p:cNvSpPr>
            <a:spLocks noGrp="1"/>
          </p:cNvSpPr>
          <p:nvPr>
            <p:ph idx="1"/>
          </p:nvPr>
        </p:nvSpPr>
        <p:spPr>
          <a:xfrm>
            <a:off x="1142976" y="928670"/>
            <a:ext cx="7498080" cy="4800600"/>
          </a:xfrm>
        </p:spPr>
        <p:txBody>
          <a:bodyPr>
            <a:normAutofit/>
          </a:bodyPr>
          <a:lstStyle/>
          <a:p>
            <a:pPr>
              <a:buNone/>
            </a:pPr>
            <a:r>
              <a:rPr lang="ru-RU" sz="1400" b="1" i="1" dirty="0" smtClean="0">
                <a:latin typeface="Times New Roman" pitchFamily="18" charset="0"/>
                <a:cs typeface="Times New Roman" pitchFamily="18" charset="0"/>
              </a:rPr>
              <a:t>"Найди пару"</a:t>
            </a:r>
            <a:endParaRPr lang="ru-RU" sz="1400" i="1" dirty="0" smtClean="0">
              <a:latin typeface="Times New Roman" pitchFamily="18" charset="0"/>
              <a:cs typeface="Times New Roman" pitchFamily="18" charset="0"/>
            </a:endParaRPr>
          </a:p>
          <a:p>
            <a:pPr>
              <a:buNone/>
            </a:pPr>
            <a:r>
              <a:rPr lang="ru-RU" sz="1400" i="1" dirty="0" smtClean="0">
                <a:latin typeface="Times New Roman" pitchFamily="18" charset="0"/>
                <a:cs typeface="Times New Roman" pitchFamily="18" charset="0"/>
              </a:rPr>
              <a:t> </a:t>
            </a:r>
            <a:r>
              <a:rPr lang="ru-RU" sz="1400" b="1" i="1" dirty="0" smtClean="0">
                <a:latin typeface="Times New Roman" pitchFamily="18" charset="0"/>
                <a:cs typeface="Times New Roman" pitchFamily="18" charset="0"/>
              </a:rPr>
              <a:t>Цель:</a:t>
            </a:r>
            <a:r>
              <a:rPr lang="ru-RU" sz="1400" dirty="0" smtClean="0">
                <a:latin typeface="Times New Roman" pitchFamily="18" charset="0"/>
                <a:cs typeface="Times New Roman" pitchFamily="18" charset="0"/>
              </a:rPr>
              <a:t> Упражнять детей в подборе слов, отличающихся друг от друга одним звуком, развивать фонематический слух.</a:t>
            </a:r>
            <a:endParaRPr lang="ru-RU" sz="14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916768"/>
            <a:ext cx="6983289" cy="4653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smtClean="0">
                <a:solidFill>
                  <a:schemeClr val="tx1"/>
                </a:solidFill>
                <a:effectLst/>
              </a:rPr>
              <a:t>Третья грань куба</a:t>
            </a:r>
            <a:endParaRPr lang="ru-RU" sz="1800" b="1" dirty="0">
              <a:solidFill>
                <a:schemeClr val="tx1"/>
              </a:solidFill>
              <a:effectLst/>
            </a:endParaRPr>
          </a:p>
        </p:txBody>
      </p:sp>
      <p:sp>
        <p:nvSpPr>
          <p:cNvPr id="3" name="Содержимое 2"/>
          <p:cNvSpPr>
            <a:spLocks noGrp="1"/>
          </p:cNvSpPr>
          <p:nvPr>
            <p:ph idx="1"/>
          </p:nvPr>
        </p:nvSpPr>
        <p:spPr>
          <a:xfrm>
            <a:off x="1214414" y="1000108"/>
            <a:ext cx="7498080" cy="4800600"/>
          </a:xfrm>
        </p:spPr>
        <p:txBody>
          <a:bodyPr>
            <a:normAutofit/>
          </a:bodyPr>
          <a:lstStyle/>
          <a:p>
            <a:pPr>
              <a:buNone/>
            </a:pPr>
            <a:r>
              <a:rPr lang="ru-RU" sz="1400" b="1" i="1" dirty="0" smtClean="0">
                <a:latin typeface="Times New Roman" pitchFamily="18" charset="0"/>
                <a:cs typeface="Times New Roman" pitchFamily="18" charset="0"/>
              </a:rPr>
              <a:t>                                                                        </a:t>
            </a:r>
            <a:r>
              <a:rPr lang="ru-RU" sz="1800" b="1" i="1" dirty="0" smtClean="0">
                <a:latin typeface="Times New Roman" pitchFamily="18" charset="0"/>
                <a:cs typeface="Times New Roman" pitchFamily="18" charset="0"/>
              </a:rPr>
              <a:t>«</a:t>
            </a:r>
            <a:r>
              <a:rPr lang="ru-RU" sz="1800" b="1" i="1" dirty="0" smtClean="0">
                <a:latin typeface="Times New Roman" pitchFamily="18" charset="0"/>
                <a:cs typeface="Times New Roman" pitchFamily="18" charset="0"/>
              </a:rPr>
              <a:t>Поезд»</a:t>
            </a:r>
          </a:p>
          <a:p>
            <a:pPr>
              <a:buNone/>
            </a:pPr>
            <a:r>
              <a:rPr lang="ru-RU" sz="1400" b="1" i="1" dirty="0" smtClean="0">
                <a:latin typeface="Times New Roman" pitchFamily="18" charset="0"/>
                <a:cs typeface="Times New Roman" pitchFamily="18" charset="0"/>
              </a:rPr>
              <a:t>Цель</a:t>
            </a:r>
            <a:r>
              <a:rPr lang="ru-RU" sz="1400" dirty="0" smtClean="0">
                <a:latin typeface="Times New Roman" pitchFamily="18" charset="0"/>
                <a:cs typeface="Times New Roman" pitchFamily="18" charset="0"/>
              </a:rPr>
              <a:t>: </a:t>
            </a:r>
            <a:r>
              <a:rPr lang="ru-RU" sz="1400" dirty="0" smtClean="0"/>
              <a:t>Обучение делению слов на слоги.</a:t>
            </a:r>
          </a:p>
          <a:p>
            <a:pPr>
              <a:buNone/>
            </a:pPr>
            <a:endParaRPr lang="ru-RU" sz="1400" dirty="0" smtClean="0"/>
          </a:p>
          <a:p>
            <a:pPr>
              <a:buNone/>
            </a:pPr>
            <a:endParaRPr lang="ru-RU" sz="18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20737"/>
            <a:ext cx="6911281" cy="460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209</TotalTime>
  <Words>126</Words>
  <Application>Microsoft Office PowerPoint</Application>
  <PresentationFormat>Экран (4:3)</PresentationFormat>
  <Paragraphs>24</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Солнцестояние</vt:lpstr>
      <vt:lpstr>Муниципальное бюджетное дошкольное образовательное учреждение «Детский сад № 13» </vt:lpstr>
      <vt:lpstr>                                                     К фонематическим процессам относятся:   фонематическое восприятие - это способность воспринимать и различать звуки речи (фонемы) фонематический анализ - операция мысленного расчленения на составные элементы (фонемы) различных звукокомплексов: сочетаний звуков, слогов, слов. фонематический синтез - операция мысленного составления (объединения) элементов (фонем) в различные звукокомплексы. фонематические представления - как способность придумывать слова с заданным звуком (в начале, в конце, в середине слова).                Основными задачами развития фонематических процессов являются: - обучение умению выделять звук в чужой и собственной речи; - выработка у детей умения дифференцировать фонемы на слух; - формирование фонематических представлений; - формирование фонематического анализа и синтеза; - развитие навыков самоконтроля произношения звуков.  Для успешного решения данных задач были изготовлены многофункциональные развивающие пособия. Которые могут быть использованы для занятий с детьми  4-7 лет на индивидуальных, подгрупповых занятиях и  в самостоятельной деятельности.       </vt:lpstr>
      <vt:lpstr>На начальном этапе профилактической и  коррекционной работы по данной проблеме были изготовлены пособия «Веселые шумелки».  С помощью данных пособий мы учим  детей узнавать и различать неречевые звуки, развивать слуховое внимание и слуховую память. Формировать понимание звуковых образов слов для правильного развития фонематического слуха. Активизировать словарный запас (гремит, шуршит, тише, громче). </vt:lpstr>
      <vt:lpstr>Варианты игры: 1 «Узнай, что звенит (гремит)?» На столе несколько звучащих игрушек. Предлагаем ребенку внимательно послушать и запомнить, какой звук издает каждая игрушка. Затем закрываем предметы ширмой и просим отгадать, какой из них сейчас звенит или гремит.  2. «Найди такого же»  Детям предлагается найти парно звучащие шумелки. 3. «Найди самого тихого, самого громкого" Найди и позвени самым тихим предметом, затем самым громким. 4. «Поставь по порядку" Ребенок выставляет предметы от громкого к тихому, от тихого к громкому. Эту игру можно варьировать: увеличивать количество предметов, менять их по мере усвоения игры и возрастных особенностей детей. </vt:lpstr>
      <vt:lpstr>                                                  «Рассели по домикам»  При знакомстве с каждым звуком даётся его полная характеристика, опираясь на зрительный, слуховой, двигательный анализаторы. Дети усваивают, что звук можно услышать, артикуляцию увидеть и почувствовать. Но для детей артикуляционные и акустические свойства звука – это абстрактные, не видимые понятия, поэтому необходима зрительная опора в виде графических схем, символов, опираясь на которые дети могут рассказать о любом звуке, могут сравнить и наглядно увидеть их.             </vt:lpstr>
      <vt:lpstr>                                                                         «Логокуб» Цель: сформировать навыки слухового самоконтроля, способность определять последовательность, количество и место положение звуков по отношению к другим звукам слова, производить действие звукового анализа и синтеза.</vt:lpstr>
      <vt:lpstr>   </vt:lpstr>
      <vt:lpstr>Вторая грань </vt:lpstr>
      <vt:lpstr>Третья грань куба</vt:lpstr>
      <vt:lpstr>Четвертая грань</vt:lpstr>
      <vt:lpstr>                                                «Подарок для куклы Кати» Цель: закреплять навык определения места  звука в слове (начало, середина, конец слова); учить анализировать звуковой ряд .</vt:lpstr>
      <vt:lpstr>Использование описанных игр и упражнений позволяет у детей сформировать навыки слухового самоконтроля, способность определять последовательность, количество и местоположение звуков по отношению к другим звукам слова, производить действие звукового анализа во внутренней речи. Предложенные игры каждый педагог может совершенствовать, дополнять, находить новые варианты проведения, опираясь на свой творческий потенциал.  Таким образом, необходима целенаправленная продолжительная работа по формированию фонематических процессов для обеспечения своевременной подготовки детей к обучению грамоте и предупреждению возникновения нарушений письменной речи.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Домашний</dc:creator>
  <cp:lastModifiedBy>Домашний</cp:lastModifiedBy>
  <cp:revision>22</cp:revision>
  <dcterms:created xsi:type="dcterms:W3CDTF">2018-02-14T20:48:16Z</dcterms:created>
  <dcterms:modified xsi:type="dcterms:W3CDTF">2018-10-24T20:41:40Z</dcterms:modified>
</cp:coreProperties>
</file>