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61" r:id="rId4"/>
    <p:sldId id="262" r:id="rId5"/>
    <p:sldId id="259"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22" autoAdjust="0"/>
  </p:normalViewPr>
  <p:slideViewPr>
    <p:cSldViewPr snapToGrid="0">
      <p:cViewPr varScale="1">
        <p:scale>
          <a:sx n="110" d="100"/>
          <a:sy n="110" d="100"/>
        </p:scale>
        <p:origin x="-54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ru-RU"/>
              <a:t>Образец заголовка</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46C117F-5CCF-4837-BE5F-2B92066CAFAF}" type="datetimeFigureOut">
              <a:rPr lang="en-US" dirty="0"/>
              <a:t>1/27/2018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4EB90BD-B6CE-46B7-997F-7313B992CCDC}" type="datetimeFigureOut">
              <a:rPr lang="en-US" dirty="0"/>
              <a:t>1/27/2018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DB9D11F-B188-461D-B23F-39381795C052}" type="datetimeFigureOut">
              <a:rPr lang="en-US" dirty="0"/>
              <a:t>1/27/2018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2E6D8D9-55A2-4063-B0F3-121F44549695}" type="datetimeFigureOut">
              <a:rPr lang="en-US" dirty="0"/>
              <a:t>1/27/2018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ru-RU"/>
              <a:t>Образец заголовка</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D4B24536-994D-4021-A283-9F449C0DB509}" type="datetimeFigureOut">
              <a:rPr lang="en-US" dirty="0"/>
              <a:t>1/27/2018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3CBBBB78-C96F-47B7-AB17-D852CA960AC9}" type="datetimeFigureOut">
              <a:rPr lang="en-US" dirty="0"/>
              <a:t>1/27/2018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1/27/2018</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ru-RU"/>
              <a:t>Образец заголовка</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30578ACC-22D6-47C1-A373-4FD133E34F3C}" type="datetimeFigureOut">
              <a:rPr lang="en-US" dirty="0"/>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1/27/2018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0322" y="3030008"/>
            <a:ext cx="4698355" cy="29061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594123" y="3030008"/>
            <a:ext cx="4700059" cy="29061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1/27/2018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1/27/2018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1/27/2018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E331444B-B92B-4E27-8C94-BB93EAF5CB18}" type="datetimeFigureOut">
              <a:rPr lang="en-US" dirty="0"/>
              <a:t>1/27/2018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363EFA5E-FA76-400D-B3DC-F0BA90E6D107}" type="datetimeFigureOut">
              <a:rPr lang="en-US" dirty="0"/>
              <a:t>1/27/2018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1/27/2018</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A73F2C8-F9C2-4DE5-8E38-2F0E5C69B7A1}"/>
              </a:ext>
            </a:extLst>
          </p:cNvPr>
          <p:cNvSpPr>
            <a:spLocks noGrp="1"/>
          </p:cNvSpPr>
          <p:nvPr>
            <p:ph type="ctrTitle"/>
          </p:nvPr>
        </p:nvSpPr>
        <p:spPr>
          <a:xfrm>
            <a:off x="715992" y="2846717"/>
            <a:ext cx="8108464" cy="1260062"/>
          </a:xfrm>
        </p:spPr>
        <p:txBody>
          <a:bodyPr/>
          <a:lstStyle/>
          <a:p>
            <a:pPr algn="l"/>
            <a:r>
              <a:rPr lang="en-US" dirty="0"/>
              <a:t/>
            </a:r>
            <a:br>
              <a:rPr lang="en-US" dirty="0"/>
            </a:br>
            <a:r>
              <a:rPr lang="ru-RU" dirty="0"/>
              <a:t/>
            </a:r>
            <a:br>
              <a:rPr lang="ru-RU" dirty="0"/>
            </a:br>
            <a:r>
              <a:rPr lang="ru-RU" sz="8800" dirty="0" smtClean="0"/>
              <a:t/>
            </a:r>
            <a:br>
              <a:rPr lang="ru-RU" sz="8800" dirty="0" smtClean="0"/>
            </a:br>
            <a:r>
              <a:rPr lang="en-US" sz="8800" dirty="0"/>
              <a:t>Hunger</a:t>
            </a:r>
            <a:endParaRPr lang="ru-RU" sz="8800" dirty="0"/>
          </a:p>
        </p:txBody>
      </p:sp>
      <p:sp>
        <p:nvSpPr>
          <p:cNvPr id="3" name="Подзаголовок 2">
            <a:extLst>
              <a:ext uri="{FF2B5EF4-FFF2-40B4-BE49-F238E27FC236}">
                <a16:creationId xmlns="" xmlns:a16="http://schemas.microsoft.com/office/drawing/2014/main" id="{789D18EA-87E1-4C33-A711-32ADB6A0C4A0}"/>
              </a:ext>
            </a:extLst>
          </p:cNvPr>
          <p:cNvSpPr>
            <a:spLocks noGrp="1"/>
          </p:cNvSpPr>
          <p:nvPr>
            <p:ph type="subTitle" idx="1"/>
          </p:nvPr>
        </p:nvSpPr>
        <p:spPr>
          <a:xfrm>
            <a:off x="3692106" y="4644206"/>
            <a:ext cx="8324124" cy="1117687"/>
          </a:xfrm>
        </p:spPr>
        <p:txBody>
          <a:bodyPr>
            <a:noAutofit/>
          </a:bodyPr>
          <a:lstStyle/>
          <a:p>
            <a:r>
              <a:rPr lang="ru-RU" sz="2800" i="1" dirty="0"/>
              <a:t>Выполнила ученица 8 р </a:t>
            </a:r>
            <a:r>
              <a:rPr lang="ru-RU" sz="2800" i="1" dirty="0" smtClean="0"/>
              <a:t>класса </a:t>
            </a:r>
          </a:p>
          <a:p>
            <a:r>
              <a:rPr lang="ru-RU" sz="2800" i="1" dirty="0" smtClean="0"/>
              <a:t>МБОУ </a:t>
            </a:r>
            <a:r>
              <a:rPr lang="ru-RU" sz="2800" i="1" dirty="0"/>
              <a:t>СОШ № 12 </a:t>
            </a:r>
          </a:p>
          <a:p>
            <a:r>
              <a:rPr lang="ru-RU" sz="2800" i="1" dirty="0" smtClean="0"/>
              <a:t>Клыкова </a:t>
            </a:r>
            <a:r>
              <a:rPr lang="ru-RU" sz="2800" i="1" dirty="0"/>
              <a:t>Александра</a:t>
            </a:r>
            <a:r>
              <a:rPr lang="ru-RU" sz="2800" dirty="0"/>
              <a:t/>
            </a:r>
            <a:br>
              <a:rPr lang="ru-RU" sz="2800" dirty="0"/>
            </a:br>
            <a:endParaRPr lang="ru-RU" sz="2800" dirty="0"/>
          </a:p>
        </p:txBody>
      </p:sp>
    </p:spTree>
    <p:extLst>
      <p:ext uri="{BB962C8B-B14F-4D97-AF65-F5344CB8AC3E}">
        <p14:creationId xmlns:p14="http://schemas.microsoft.com/office/powerpoint/2010/main" val="382866989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AB888AB1-57F9-4DCF-8A1F-DE56B95C95AB}"/>
              </a:ext>
            </a:extLst>
          </p:cNvPr>
          <p:cNvSpPr txBox="1"/>
          <p:nvPr/>
        </p:nvSpPr>
        <p:spPr>
          <a:xfrm>
            <a:off x="462891" y="1610471"/>
            <a:ext cx="8209299" cy="1015663"/>
          </a:xfrm>
          <a:prstGeom prst="rect">
            <a:avLst/>
          </a:prstGeom>
          <a:noFill/>
        </p:spPr>
        <p:txBody>
          <a:bodyPr wrap="none" rtlCol="0">
            <a:spAutoFit/>
          </a:bodyPr>
          <a:lstStyle/>
          <a:p>
            <a:endParaRPr lang="en-US" sz="2400" dirty="0"/>
          </a:p>
          <a:p>
            <a:r>
              <a:rPr lang="en-US" sz="3600" dirty="0"/>
              <a:t>1. Low level of economic development</a:t>
            </a:r>
            <a:endParaRPr lang="ru-RU" sz="3600" dirty="0"/>
          </a:p>
        </p:txBody>
      </p:sp>
      <p:sp>
        <p:nvSpPr>
          <p:cNvPr id="3" name="TextBox 2">
            <a:extLst>
              <a:ext uri="{FF2B5EF4-FFF2-40B4-BE49-F238E27FC236}">
                <a16:creationId xmlns="" xmlns:a16="http://schemas.microsoft.com/office/drawing/2014/main" id="{BA179CF2-DBEE-482F-AB97-D18B89763742}"/>
              </a:ext>
            </a:extLst>
          </p:cNvPr>
          <p:cNvSpPr txBox="1"/>
          <p:nvPr/>
        </p:nvSpPr>
        <p:spPr>
          <a:xfrm>
            <a:off x="296091" y="87086"/>
            <a:ext cx="7829006" cy="1323439"/>
          </a:xfrm>
          <a:prstGeom prst="rect">
            <a:avLst/>
          </a:prstGeom>
          <a:noFill/>
        </p:spPr>
        <p:txBody>
          <a:bodyPr wrap="square" rtlCol="0">
            <a:spAutoFit/>
          </a:bodyPr>
          <a:lstStyle/>
          <a:p>
            <a:r>
              <a:rPr lang="en-US" sz="4000" dirty="0"/>
              <a:t>The main </a:t>
            </a:r>
            <a:r>
              <a:rPr lang="en-US" sz="4000" dirty="0" smtClean="0"/>
              <a:t>reasons </a:t>
            </a:r>
            <a:r>
              <a:rPr lang="en-US" sz="4000" dirty="0"/>
              <a:t>of the global food problem.</a:t>
            </a:r>
          </a:p>
        </p:txBody>
      </p:sp>
      <p:sp>
        <p:nvSpPr>
          <p:cNvPr id="4" name="TextBox 3">
            <a:extLst>
              <a:ext uri="{FF2B5EF4-FFF2-40B4-BE49-F238E27FC236}">
                <a16:creationId xmlns="" xmlns:a16="http://schemas.microsoft.com/office/drawing/2014/main" id="{33F234C9-6E23-4C45-ACF0-3548DDBCC7E8}"/>
              </a:ext>
            </a:extLst>
          </p:cNvPr>
          <p:cNvSpPr txBox="1"/>
          <p:nvPr/>
        </p:nvSpPr>
        <p:spPr>
          <a:xfrm>
            <a:off x="462891" y="2747599"/>
            <a:ext cx="8656321" cy="646331"/>
          </a:xfrm>
          <a:prstGeom prst="rect">
            <a:avLst/>
          </a:prstGeom>
          <a:noFill/>
        </p:spPr>
        <p:txBody>
          <a:bodyPr wrap="square" rtlCol="0">
            <a:spAutoFit/>
          </a:bodyPr>
          <a:lstStyle/>
          <a:p>
            <a:r>
              <a:rPr lang="en-US" sz="3600" dirty="0"/>
              <a:t>2. </a:t>
            </a:r>
            <a:r>
              <a:rPr lang="en-US" sz="3600" dirty="0" smtClean="0"/>
              <a:t>Unsuitable land </a:t>
            </a:r>
            <a:r>
              <a:rPr lang="en-US" sz="3600" dirty="0"/>
              <a:t>for agriculture</a:t>
            </a:r>
            <a:endParaRPr lang="ru-RU" sz="3600" dirty="0"/>
          </a:p>
        </p:txBody>
      </p:sp>
      <p:pic>
        <p:nvPicPr>
          <p:cNvPr id="6" name="Рисунок 5">
            <a:extLst>
              <a:ext uri="{FF2B5EF4-FFF2-40B4-BE49-F238E27FC236}">
                <a16:creationId xmlns="" xmlns:a16="http://schemas.microsoft.com/office/drawing/2014/main" id="{00AFC051-11F1-4FE1-BA6A-EC74A6DBC4F5}"/>
              </a:ext>
            </a:extLst>
          </p:cNvPr>
          <p:cNvPicPr>
            <a:picLocks noChangeAspect="1"/>
          </p:cNvPicPr>
          <p:nvPr/>
        </p:nvPicPr>
        <p:blipFill>
          <a:blip r:embed="rId2"/>
          <a:stretch>
            <a:fillRect/>
          </a:stretch>
        </p:blipFill>
        <p:spPr>
          <a:xfrm>
            <a:off x="6001504" y="3243056"/>
            <a:ext cx="188992" cy="371888"/>
          </a:xfrm>
          <a:prstGeom prst="rect">
            <a:avLst/>
          </a:prstGeom>
        </p:spPr>
      </p:pic>
      <p:sp>
        <p:nvSpPr>
          <p:cNvPr id="7" name="TextBox 6">
            <a:extLst>
              <a:ext uri="{FF2B5EF4-FFF2-40B4-BE49-F238E27FC236}">
                <a16:creationId xmlns="" xmlns:a16="http://schemas.microsoft.com/office/drawing/2014/main" id="{1584A433-74AD-4E57-A0BB-85DCE6C87C58}"/>
              </a:ext>
            </a:extLst>
          </p:cNvPr>
          <p:cNvSpPr txBox="1"/>
          <p:nvPr/>
        </p:nvSpPr>
        <p:spPr>
          <a:xfrm>
            <a:off x="531713" y="3614944"/>
            <a:ext cx="6295313" cy="707886"/>
          </a:xfrm>
          <a:prstGeom prst="rect">
            <a:avLst/>
          </a:prstGeom>
          <a:noFill/>
        </p:spPr>
        <p:txBody>
          <a:bodyPr wrap="none" rtlCol="0">
            <a:spAutoFit/>
          </a:bodyPr>
          <a:lstStyle/>
          <a:p>
            <a:r>
              <a:rPr lang="en-US" sz="4000" dirty="0"/>
              <a:t>3. Fast population </a:t>
            </a:r>
            <a:r>
              <a:rPr lang="en-US" sz="4000" dirty="0" smtClean="0"/>
              <a:t>growth</a:t>
            </a:r>
            <a:endParaRPr lang="ru-RU" sz="4000" dirty="0"/>
          </a:p>
        </p:txBody>
      </p:sp>
      <p:sp>
        <p:nvSpPr>
          <p:cNvPr id="8" name="TextBox 7">
            <a:extLst>
              <a:ext uri="{FF2B5EF4-FFF2-40B4-BE49-F238E27FC236}">
                <a16:creationId xmlns="" xmlns:a16="http://schemas.microsoft.com/office/drawing/2014/main" id="{431C88AC-B8CC-4DC1-AF45-303EFCD32743}"/>
              </a:ext>
            </a:extLst>
          </p:cNvPr>
          <p:cNvSpPr txBox="1"/>
          <p:nvPr/>
        </p:nvSpPr>
        <p:spPr>
          <a:xfrm>
            <a:off x="462891" y="4543843"/>
            <a:ext cx="5105885" cy="769441"/>
          </a:xfrm>
          <a:prstGeom prst="rect">
            <a:avLst/>
          </a:prstGeom>
          <a:noFill/>
        </p:spPr>
        <p:txBody>
          <a:bodyPr wrap="none" rtlCol="0">
            <a:spAutoFit/>
          </a:bodyPr>
          <a:lstStyle/>
          <a:p>
            <a:r>
              <a:rPr lang="en-US" sz="4400" dirty="0"/>
              <a:t>4. Natural disasters</a:t>
            </a:r>
            <a:endParaRPr lang="ru-RU" sz="4400" dirty="0"/>
          </a:p>
        </p:txBody>
      </p:sp>
      <p:sp>
        <p:nvSpPr>
          <p:cNvPr id="10" name="TextBox 9">
            <a:extLst>
              <a:ext uri="{FF2B5EF4-FFF2-40B4-BE49-F238E27FC236}">
                <a16:creationId xmlns="" xmlns:a16="http://schemas.microsoft.com/office/drawing/2014/main" id="{04D2DCC0-4C6A-4CE7-8BBB-7C22A926CA22}"/>
              </a:ext>
            </a:extLst>
          </p:cNvPr>
          <p:cNvSpPr txBox="1"/>
          <p:nvPr/>
        </p:nvSpPr>
        <p:spPr>
          <a:xfrm>
            <a:off x="531713" y="5534298"/>
            <a:ext cx="8518679" cy="646331"/>
          </a:xfrm>
          <a:prstGeom prst="rect">
            <a:avLst/>
          </a:prstGeom>
          <a:noFill/>
        </p:spPr>
        <p:txBody>
          <a:bodyPr wrap="none" rtlCol="0">
            <a:spAutoFit/>
          </a:bodyPr>
          <a:lstStyle/>
          <a:p>
            <a:r>
              <a:rPr lang="en-US" sz="3600" dirty="0"/>
              <a:t>5. Migration of rural population to cities</a:t>
            </a:r>
            <a:endParaRPr lang="ru-RU" sz="3600" dirty="0"/>
          </a:p>
        </p:txBody>
      </p:sp>
    </p:spTree>
    <p:extLst>
      <p:ext uri="{BB962C8B-B14F-4D97-AF65-F5344CB8AC3E}">
        <p14:creationId xmlns:p14="http://schemas.microsoft.com/office/powerpoint/2010/main" val="158022435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8"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9E8F8108-0399-43B2-BFEC-7569857615E4}"/>
              </a:ext>
            </a:extLst>
          </p:cNvPr>
          <p:cNvSpPr txBox="1"/>
          <p:nvPr/>
        </p:nvSpPr>
        <p:spPr>
          <a:xfrm>
            <a:off x="278675" y="261256"/>
            <a:ext cx="7315200" cy="5509200"/>
          </a:xfrm>
          <a:prstGeom prst="rect">
            <a:avLst/>
          </a:prstGeom>
          <a:noFill/>
        </p:spPr>
        <p:txBody>
          <a:bodyPr wrap="square" rtlCol="0">
            <a:spAutoFit/>
          </a:bodyPr>
          <a:lstStyle/>
          <a:p>
            <a:r>
              <a:rPr lang="en-US" sz="3200" dirty="0"/>
              <a:t>3.7 million people are regularly undernourished, 2.2 million of them are in the southern regions of the country. 390 to 450 thousand - children, a third of </a:t>
            </a:r>
            <a:r>
              <a:rPr lang="en-US" sz="3200" dirty="0" smtClean="0"/>
              <a:t>them are </a:t>
            </a:r>
            <a:r>
              <a:rPr lang="en-US" sz="3200" dirty="0"/>
              <a:t>under five. Two dozen children in Somalia die of hunger every day Along the whole territory of Somalia there are about 800 food centers, which help 35 thousand children every day, of which in southern regions.</a:t>
            </a:r>
            <a:endParaRPr lang="ru-RU" sz="3200" dirty="0"/>
          </a:p>
        </p:txBody>
      </p:sp>
      <p:pic>
        <p:nvPicPr>
          <p:cNvPr id="4" name="Рисунок 3">
            <a:extLst>
              <a:ext uri="{FF2B5EF4-FFF2-40B4-BE49-F238E27FC236}">
                <a16:creationId xmlns="" xmlns:a16="http://schemas.microsoft.com/office/drawing/2014/main" id="{DBA4E498-662C-43B9-B729-516A2B986620}"/>
              </a:ext>
            </a:extLst>
          </p:cNvPr>
          <p:cNvPicPr>
            <a:picLocks noChangeAspect="1"/>
          </p:cNvPicPr>
          <p:nvPr/>
        </p:nvPicPr>
        <p:blipFill>
          <a:blip r:embed="rId2"/>
          <a:stretch>
            <a:fillRect/>
          </a:stretch>
        </p:blipFill>
        <p:spPr>
          <a:xfrm>
            <a:off x="7296680" y="-189406"/>
            <a:ext cx="5044684" cy="3205262"/>
          </a:xfrm>
          <a:prstGeom prst="rect">
            <a:avLst/>
          </a:prstGeom>
          <a:ln>
            <a:noFill/>
          </a:ln>
          <a:effectLst>
            <a:softEdge rad="112500"/>
          </a:effectLst>
        </p:spPr>
      </p:pic>
      <p:pic>
        <p:nvPicPr>
          <p:cNvPr id="6" name="Рисунок 5">
            <a:extLst>
              <a:ext uri="{FF2B5EF4-FFF2-40B4-BE49-F238E27FC236}">
                <a16:creationId xmlns="" xmlns:a16="http://schemas.microsoft.com/office/drawing/2014/main" id="{9781813F-FB2D-442A-9C21-E014E8D64037}"/>
              </a:ext>
            </a:extLst>
          </p:cNvPr>
          <p:cNvPicPr>
            <a:picLocks noChangeAspect="1"/>
          </p:cNvPicPr>
          <p:nvPr/>
        </p:nvPicPr>
        <p:blipFill>
          <a:blip r:embed="rId3"/>
          <a:stretch>
            <a:fillRect/>
          </a:stretch>
        </p:blipFill>
        <p:spPr>
          <a:xfrm>
            <a:off x="7368027" y="3163502"/>
            <a:ext cx="4901990" cy="3057616"/>
          </a:xfrm>
          <a:prstGeom prst="rect">
            <a:avLst/>
          </a:prstGeom>
          <a:ln>
            <a:noFill/>
          </a:ln>
          <a:effectLst>
            <a:softEdge rad="112500"/>
          </a:effectLst>
        </p:spPr>
      </p:pic>
    </p:spTree>
    <p:extLst>
      <p:ext uri="{BB962C8B-B14F-4D97-AF65-F5344CB8AC3E}">
        <p14:creationId xmlns:p14="http://schemas.microsoft.com/office/powerpoint/2010/main" val="90993880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B65AFD44-0DF7-458D-BF62-159EB094EAD3}"/>
              </a:ext>
            </a:extLst>
          </p:cNvPr>
          <p:cNvSpPr txBox="1"/>
          <p:nvPr/>
        </p:nvSpPr>
        <p:spPr>
          <a:xfrm>
            <a:off x="139338" y="0"/>
            <a:ext cx="7567747" cy="3108543"/>
          </a:xfrm>
          <a:prstGeom prst="rect">
            <a:avLst/>
          </a:prstGeom>
          <a:noFill/>
        </p:spPr>
        <p:txBody>
          <a:bodyPr wrap="square" rtlCol="0">
            <a:spAutoFit/>
          </a:bodyPr>
          <a:lstStyle/>
          <a:p>
            <a:r>
              <a:rPr lang="en-US" sz="2800" b="1" spc="50" dirty="0">
                <a:ln w="9525" cmpd="sng">
                  <a:solidFill>
                    <a:schemeClr val="accent1"/>
                  </a:solidFill>
                  <a:prstDash val="solid"/>
                </a:ln>
                <a:solidFill>
                  <a:srgbClr val="70AD47">
                    <a:tint val="1000"/>
                  </a:srgbClr>
                </a:solidFill>
                <a:effectLst>
                  <a:glow rad="38100">
                    <a:schemeClr val="accent1">
                      <a:alpha val="40000"/>
                    </a:schemeClr>
                  </a:glow>
                </a:effectLst>
              </a:rPr>
              <a:t>Poverty, illiteracy and disease were the main obstacles to social development, particularly in Africa, where the rate of youth unemployment and the rates of maternal and infant mortality were increasing because of epidemics, famine and extreme poverty.</a:t>
            </a:r>
            <a:endParaRPr lang="ru-RU" sz="28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5" name="TextBox 4">
            <a:extLst>
              <a:ext uri="{FF2B5EF4-FFF2-40B4-BE49-F238E27FC236}">
                <a16:creationId xmlns="" xmlns:a16="http://schemas.microsoft.com/office/drawing/2014/main" id="{419FE777-1D2F-4C3F-B72F-F1A911502319}"/>
              </a:ext>
            </a:extLst>
          </p:cNvPr>
          <p:cNvSpPr txBox="1"/>
          <p:nvPr/>
        </p:nvSpPr>
        <p:spPr>
          <a:xfrm>
            <a:off x="5956663" y="2841517"/>
            <a:ext cx="5059680" cy="3416320"/>
          </a:xfrm>
          <a:prstGeom prst="rect">
            <a:avLst/>
          </a:prstGeom>
          <a:noFill/>
        </p:spPr>
        <p:txBody>
          <a:bodyPr wrap="square" rtlCol="0">
            <a:spAutoFit/>
          </a:bodyPr>
          <a:lstStyle/>
          <a:p>
            <a:r>
              <a:rPr lang="en-US" sz="3600" dirty="0">
                <a:ln w="0"/>
                <a:solidFill>
                  <a:schemeClr val="accent1"/>
                </a:solidFill>
                <a:effectLst>
                  <a:outerShdw blurRad="38100" dist="25400" dir="5400000" algn="ctr" rotWithShape="0">
                    <a:srgbClr val="6E747A">
                      <a:alpha val="43000"/>
                    </a:srgbClr>
                  </a:outerShdw>
                </a:effectLst>
              </a:rPr>
              <a:t>According to FAO data, the number of people in Africa suffering from hunger had increased to 239 million between 1990 and 2012.</a:t>
            </a:r>
            <a:endParaRPr lang="ru-RU" sz="3600" dirty="0">
              <a:ln w="0"/>
              <a:solidFill>
                <a:schemeClr val="accent1"/>
              </a:solidFill>
              <a:effectLst>
                <a:outerShdw blurRad="38100" dist="25400" dir="5400000" algn="ctr" rotWithShape="0">
                  <a:srgbClr val="6E747A">
                    <a:alpha val="43000"/>
                  </a:srgbClr>
                </a:outerShdw>
              </a:effectLst>
            </a:endParaRPr>
          </a:p>
        </p:txBody>
      </p:sp>
      <p:pic>
        <p:nvPicPr>
          <p:cNvPr id="8" name="Рисунок 7">
            <a:extLst>
              <a:ext uri="{FF2B5EF4-FFF2-40B4-BE49-F238E27FC236}">
                <a16:creationId xmlns="" xmlns:a16="http://schemas.microsoft.com/office/drawing/2014/main" id="{F3CD6ECC-0138-44C2-BFC7-A8BCD600C47B}"/>
              </a:ext>
            </a:extLst>
          </p:cNvPr>
          <p:cNvPicPr>
            <a:picLocks noChangeAspect="1"/>
          </p:cNvPicPr>
          <p:nvPr/>
        </p:nvPicPr>
        <p:blipFill>
          <a:blip r:embed="rId2"/>
          <a:stretch>
            <a:fillRect/>
          </a:stretch>
        </p:blipFill>
        <p:spPr>
          <a:xfrm>
            <a:off x="699952" y="3315516"/>
            <a:ext cx="4424144" cy="3108543"/>
          </a:xfrm>
          <a:prstGeom prst="rect">
            <a:avLst/>
          </a:prstGeom>
          <a:ln>
            <a:noFill/>
          </a:ln>
          <a:effectLst>
            <a:softEdge rad="112500"/>
          </a:effectLst>
        </p:spPr>
      </p:pic>
    </p:spTree>
    <p:extLst>
      <p:ext uri="{BB962C8B-B14F-4D97-AF65-F5344CB8AC3E}">
        <p14:creationId xmlns:p14="http://schemas.microsoft.com/office/powerpoint/2010/main" val="108824315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wind"/>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92743C39-CB43-4E67-8583-C189AEE33B92}"/>
              </a:ext>
            </a:extLst>
          </p:cNvPr>
          <p:cNvSpPr txBox="1"/>
          <p:nvPr/>
        </p:nvSpPr>
        <p:spPr>
          <a:xfrm>
            <a:off x="522514" y="121921"/>
            <a:ext cx="9707336" cy="646331"/>
          </a:xfrm>
          <a:prstGeom prst="rect">
            <a:avLst/>
          </a:prstGeom>
          <a:noFill/>
        </p:spPr>
        <p:txBody>
          <a:bodyPr wrap="square" rtlCol="0">
            <a:spAutoFit/>
          </a:bodyPr>
          <a:lstStyle/>
          <a:p>
            <a:pPr algn="ctr"/>
            <a:r>
              <a:rPr lang="en-US" sz="3600" b="1" dirty="0" smtClean="0"/>
              <a:t>TOP 10 countries, which suffer from hunger</a:t>
            </a:r>
            <a:endParaRPr lang="ru-RU" sz="3600" b="1" dirty="0"/>
          </a:p>
        </p:txBody>
      </p:sp>
      <p:sp>
        <p:nvSpPr>
          <p:cNvPr id="5" name="TextBox 4">
            <a:extLst>
              <a:ext uri="{FF2B5EF4-FFF2-40B4-BE49-F238E27FC236}">
                <a16:creationId xmlns="" xmlns:a16="http://schemas.microsoft.com/office/drawing/2014/main" id="{C2B781DA-2E6A-4CAD-B1AD-741AE349D3AE}"/>
              </a:ext>
            </a:extLst>
          </p:cNvPr>
          <p:cNvSpPr txBox="1"/>
          <p:nvPr/>
        </p:nvSpPr>
        <p:spPr>
          <a:xfrm>
            <a:off x="1001486" y="1149531"/>
            <a:ext cx="3302314" cy="5016758"/>
          </a:xfrm>
          <a:prstGeom prst="rect">
            <a:avLst/>
          </a:prstGeom>
          <a:noFill/>
        </p:spPr>
        <p:txBody>
          <a:bodyPr wrap="none" rtlCol="0">
            <a:spAutoFit/>
          </a:bodyPr>
          <a:lstStyle/>
          <a:p>
            <a:r>
              <a:rPr lang="en-US" sz="3200" dirty="0" smtClean="0"/>
              <a:t>10. ANGOLA</a:t>
            </a:r>
          </a:p>
          <a:p>
            <a:r>
              <a:rPr lang="en-US" sz="3200" dirty="0" smtClean="0"/>
              <a:t>9. CAMBODIA</a:t>
            </a:r>
          </a:p>
          <a:p>
            <a:r>
              <a:rPr lang="en-US" sz="3200" dirty="0" smtClean="0"/>
              <a:t>8. BURUNDI</a:t>
            </a:r>
          </a:p>
          <a:p>
            <a:r>
              <a:rPr lang="en-US" sz="3200" dirty="0" smtClean="0"/>
              <a:t>7. BURKINA-FASO</a:t>
            </a:r>
          </a:p>
          <a:p>
            <a:r>
              <a:rPr lang="en-US" sz="3200" dirty="0" smtClean="0"/>
              <a:t>6. RWANDA</a:t>
            </a:r>
          </a:p>
          <a:p>
            <a:r>
              <a:rPr lang="en-US" sz="3200" dirty="0" smtClean="0"/>
              <a:t>5. MOZAMBIQUE</a:t>
            </a:r>
          </a:p>
          <a:p>
            <a:r>
              <a:rPr lang="en-US" sz="3200" dirty="0" smtClean="0"/>
              <a:t>4. AFGHANISTAN</a:t>
            </a:r>
          </a:p>
          <a:p>
            <a:r>
              <a:rPr lang="en-US" sz="3200" dirty="0" smtClean="0"/>
              <a:t>3. SIERRA LEONE</a:t>
            </a:r>
          </a:p>
          <a:p>
            <a:r>
              <a:rPr lang="en-US" sz="3200" dirty="0" smtClean="0"/>
              <a:t>2. ETHIOPIA</a:t>
            </a:r>
          </a:p>
          <a:p>
            <a:r>
              <a:rPr lang="en-US" sz="3200" dirty="0" smtClean="0"/>
              <a:t>1. NIGERIA</a:t>
            </a:r>
            <a:endParaRPr lang="ru-RU" sz="3200" dirty="0"/>
          </a:p>
        </p:txBody>
      </p:sp>
      <p:pic>
        <p:nvPicPr>
          <p:cNvPr id="7" name="Рисунок 6">
            <a:extLst>
              <a:ext uri="{FF2B5EF4-FFF2-40B4-BE49-F238E27FC236}">
                <a16:creationId xmlns="" xmlns:a16="http://schemas.microsoft.com/office/drawing/2014/main" id="{41AED762-EA97-4789-9BC8-297BEB13D65C}"/>
              </a:ext>
            </a:extLst>
          </p:cNvPr>
          <p:cNvPicPr>
            <a:picLocks noChangeAspect="1"/>
          </p:cNvPicPr>
          <p:nvPr/>
        </p:nvPicPr>
        <p:blipFill>
          <a:blip r:embed="rId2"/>
          <a:stretch>
            <a:fillRect/>
          </a:stretch>
        </p:blipFill>
        <p:spPr>
          <a:xfrm>
            <a:off x="4807131" y="1149531"/>
            <a:ext cx="5573488" cy="3918858"/>
          </a:xfrm>
          <a:prstGeom prst="rect">
            <a:avLst/>
          </a:prstGeom>
          <a:ln>
            <a:noFill/>
          </a:ln>
          <a:effectLst>
            <a:softEdge rad="112500"/>
          </a:effectLst>
        </p:spPr>
      </p:pic>
    </p:spTree>
    <p:extLst>
      <p:ext uri="{BB962C8B-B14F-4D97-AF65-F5344CB8AC3E}">
        <p14:creationId xmlns:p14="http://schemas.microsoft.com/office/powerpoint/2010/main" val="373936056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 xmlns:a16="http://schemas.microsoft.com/office/drawing/2014/main" id="{F60377B4-EAE6-4F93-B764-464555373DD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2879" y="-14695"/>
            <a:ext cx="9797143" cy="6931478"/>
          </a:xfrm>
          <a:prstGeom prst="rect">
            <a:avLst/>
          </a:prstGeom>
          <a:ln>
            <a:noFill/>
          </a:ln>
          <a:effectLst>
            <a:softEdge rad="112500"/>
          </a:effectLst>
        </p:spPr>
      </p:pic>
      <p:pic>
        <p:nvPicPr>
          <p:cNvPr id="4" name="Рисунок 3">
            <a:extLst>
              <a:ext uri="{FF2B5EF4-FFF2-40B4-BE49-F238E27FC236}">
                <a16:creationId xmlns="" xmlns:a16="http://schemas.microsoft.com/office/drawing/2014/main" id="{F60377B4-EAE6-4F93-B764-464555373DD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5279" y="137705"/>
            <a:ext cx="9797143" cy="6931478"/>
          </a:xfrm>
          <a:prstGeom prst="rect">
            <a:avLst/>
          </a:prstGeom>
          <a:ln>
            <a:noFill/>
          </a:ln>
          <a:effectLst>
            <a:softEdge rad="112500"/>
          </a:effectLst>
        </p:spPr>
      </p:pic>
    </p:spTree>
    <p:extLst>
      <p:ext uri="{BB962C8B-B14F-4D97-AF65-F5344CB8AC3E}">
        <p14:creationId xmlns:p14="http://schemas.microsoft.com/office/powerpoint/2010/main" val="320202528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Берлин">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TM04033917[[fn=Берлин]]</Template>
  <TotalTime>124</TotalTime>
  <Words>227</Words>
  <Application>Microsoft Office PowerPoint</Application>
  <PresentationFormat>Произвольный</PresentationFormat>
  <Paragraphs>25</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Берлин</vt:lpstr>
      <vt:lpstr>   Hunger</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admin</dc:creator>
  <cp:lastModifiedBy>1</cp:lastModifiedBy>
  <cp:revision>11</cp:revision>
  <dcterms:created xsi:type="dcterms:W3CDTF">2018-01-22T13:22:51Z</dcterms:created>
  <dcterms:modified xsi:type="dcterms:W3CDTF">2018-01-27T17:48:00Z</dcterms:modified>
</cp:coreProperties>
</file>