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74" r:id="rId4"/>
    <p:sldId id="275" r:id="rId5"/>
    <p:sldId id="257" r:id="rId6"/>
    <p:sldId id="269" r:id="rId7"/>
    <p:sldId id="258" r:id="rId8"/>
    <p:sldId id="259" r:id="rId9"/>
    <p:sldId id="260" r:id="rId10"/>
    <p:sldId id="261" r:id="rId11"/>
    <p:sldId id="276" r:id="rId12"/>
    <p:sldId id="262" r:id="rId13"/>
    <p:sldId id="263" r:id="rId14"/>
    <p:sldId id="264" r:id="rId15"/>
    <p:sldId id="265" r:id="rId16"/>
    <p:sldId id="266" r:id="rId17"/>
    <p:sldId id="267" r:id="rId18"/>
    <p:sldId id="270" r:id="rId19"/>
    <p:sldId id="271" r:id="rId20"/>
    <p:sldId id="272" r:id="rId21"/>
    <p:sldId id="273" r:id="rId22"/>
    <p:sldId id="277" r:id="rId23"/>
    <p:sldId id="278" r:id="rId24"/>
    <p:sldId id="279" r:id="rId2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УУД  </a:t>
            </a:r>
            <a:r>
              <a:rPr lang="ru-RU" sz="5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ru-RU" sz="3600" i="1" dirty="0" smtClean="0">
                <a:solidFill>
                  <a:srgbClr val="0070C0"/>
                </a:solidFill>
                <a:effectLst/>
              </a:rPr>
              <a:t>на логопедических занятиях </a:t>
            </a:r>
            <a:r>
              <a:rPr lang="ru-RU" sz="3600" dirty="0" smtClean="0">
                <a:solidFill>
                  <a:srgbClr val="0070C0"/>
                </a:solidFill>
                <a:effectLst/>
              </a:rPr>
              <a:t>методами развивающей коррекции                                           у учащихся начальных классов         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C00000"/>
                </a:solidFill>
                <a:effectLst/>
              </a:rPr>
            </a:br>
            <a:r>
              <a:rPr lang="ru-RU" sz="4000" dirty="0">
                <a:solidFill>
                  <a:srgbClr val="C00000"/>
                </a:solidFill>
                <a:effectLst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>                          </a:t>
            </a:r>
            <a:br>
              <a:rPr lang="ru-RU" sz="4000" dirty="0" smtClean="0">
                <a:solidFill>
                  <a:srgbClr val="C00000"/>
                </a:solidFill>
                <a:effectLst/>
              </a:rPr>
            </a:br>
            <a:r>
              <a:rPr lang="ru-RU" sz="4000" dirty="0">
                <a:solidFill>
                  <a:srgbClr val="C00000"/>
                </a:solidFill>
                <a:effectLst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>                          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/>
              </a:rPr>
            </a:br>
            <a:r>
              <a:rPr lang="ru-RU" sz="2800" dirty="0">
                <a:solidFill>
                  <a:srgbClr val="C0000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                                      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>учитель – логопед</a:t>
            </a:r>
            <a:br>
              <a:rPr lang="ru-RU" sz="2800" i="1" dirty="0" smtClean="0">
                <a:solidFill>
                  <a:srgbClr val="C00000"/>
                </a:solidFill>
                <a:effectLst/>
              </a:rPr>
            </a:br>
            <a:r>
              <a:rPr lang="ru-RU" sz="2800" i="1" dirty="0">
                <a:solidFill>
                  <a:srgbClr val="C00000"/>
                </a:solidFill>
                <a:effectLst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>                                      высшей категории</a:t>
            </a:r>
            <a:br>
              <a:rPr lang="ru-RU" sz="2800" i="1" dirty="0" smtClean="0">
                <a:solidFill>
                  <a:srgbClr val="C00000"/>
                </a:solidFill>
                <a:effectLst/>
              </a:rPr>
            </a:br>
            <a:r>
              <a:rPr lang="ru-RU" sz="2800" i="1" dirty="0">
                <a:solidFill>
                  <a:srgbClr val="C00000"/>
                </a:solidFill>
                <a:effectLst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>                                          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МБОУ СОШ № 3</a:t>
            </a:r>
            <a:br>
              <a:rPr lang="ru-RU" sz="2800" dirty="0" smtClean="0">
                <a:solidFill>
                  <a:srgbClr val="C00000"/>
                </a:solidFill>
                <a:effectLst/>
              </a:rPr>
            </a:br>
            <a:r>
              <a:rPr lang="ru-RU" sz="2800" dirty="0">
                <a:solidFill>
                  <a:srgbClr val="C0000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                                        г. Ленска, РС (Я) 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800" i="1" dirty="0" smtClean="0">
                <a:solidFill>
                  <a:srgbClr val="C00000"/>
                </a:solidFill>
                <a:effectLst/>
              </a:rPr>
            </a:br>
            <a:r>
              <a:rPr lang="ru-RU" sz="2800" i="1" dirty="0" smtClean="0">
                <a:solidFill>
                  <a:srgbClr val="C00000"/>
                </a:solidFill>
                <a:effectLst/>
              </a:rPr>
              <a:t>                                           </a:t>
            </a:r>
            <a:r>
              <a:rPr lang="ru-RU" sz="2800" i="1" dirty="0" err="1" smtClean="0">
                <a:solidFill>
                  <a:srgbClr val="C00000"/>
                </a:solidFill>
                <a:effectLst/>
              </a:rPr>
              <a:t>Бекшаева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> Г. М.</a:t>
            </a:r>
            <a:endParaRPr lang="ru-RU" sz="2800" i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3185145" cy="2983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86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88831" cy="3168352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rgbClr val="C00000"/>
                </a:solidFill>
              </a:rPr>
              <a:t>Логопедическая работа на ступени НОО включает     в себя взаимосвязанные направления: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логопедическая диагностика;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smtClean="0">
                <a:solidFill>
                  <a:srgbClr val="0070C0"/>
                </a:solidFill>
              </a:rPr>
              <a:t> коррекционно-развивающая работа;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smtClean="0">
                <a:solidFill>
                  <a:srgbClr val="0070C0"/>
                </a:solidFill>
              </a:rPr>
              <a:t> консультативная работа;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smtClean="0">
                <a:solidFill>
                  <a:srgbClr val="0070C0"/>
                </a:solidFill>
              </a:rPr>
              <a:t> информационно-просветительская работа;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3933056"/>
            <a:ext cx="4680520" cy="2448272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u="sng" dirty="0" smtClean="0">
                <a:solidFill>
                  <a:srgbClr val="C00000"/>
                </a:solidFill>
              </a:rPr>
              <a:t>Логопедическая диагностика </a:t>
            </a:r>
            <a:r>
              <a:rPr lang="ru-RU" sz="1800" b="1" dirty="0" smtClean="0">
                <a:solidFill>
                  <a:srgbClr val="C00000"/>
                </a:solidFill>
              </a:rPr>
              <a:t>- </a:t>
            </a:r>
          </a:p>
          <a:p>
            <a:pPr marL="285750" indent="-285750" algn="r">
              <a:buFontTx/>
              <a:buChar char="-"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обеспечивает своевременное выявление детей с речевыми нарушениями, ограниченными возможностями здоровья;</a:t>
            </a:r>
          </a:p>
          <a:p>
            <a:pPr algn="r"/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-   проведение комплексного    обследования и подготовка рекомендаций по оказанию помощи по развитию речи в условиях ОУ.</a:t>
            </a:r>
          </a:p>
          <a:p>
            <a:pPr marL="285750" indent="-285750">
              <a:buFontTx/>
              <a:buChar char="-"/>
            </a:pPr>
            <a:endParaRPr lang="ru-RU" sz="1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33056"/>
            <a:ext cx="286424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225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764704"/>
            <a:ext cx="4092945" cy="295232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Л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огопедическое воздействие </a:t>
            </a:r>
            <a:r>
              <a:rPr lang="ru-RU" sz="2000" dirty="0" smtClean="0">
                <a:solidFill>
                  <a:srgbClr val="0070C0"/>
                </a:solidFill>
              </a:rPr>
              <a:t>оказывает не только коррекционно-развивающий эффект, но и является личностно-ориентированным с учетом не только познавательных, но и </a:t>
            </a:r>
            <a:r>
              <a:rPr lang="ru-RU" sz="2000" dirty="0" err="1" smtClean="0">
                <a:solidFill>
                  <a:srgbClr val="0070C0"/>
                </a:solidFill>
              </a:rPr>
              <a:t>личностностных</a:t>
            </a:r>
            <a:r>
              <a:rPr lang="ru-RU" sz="2000" dirty="0" smtClean="0">
                <a:solidFill>
                  <a:srgbClr val="0070C0"/>
                </a:solidFill>
              </a:rPr>
              <a:t> особенностей детей с нарушениями речи.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163" y="548681"/>
            <a:ext cx="3246437" cy="266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4149080"/>
            <a:ext cx="6120680" cy="148824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Дети с речевыми нарушениями, которые занимаются на логопедических занятиях, имеют ряд речевых и психологических особенностей, затрудняющих у них формирование УУД.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17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476672"/>
            <a:ext cx="3950152" cy="864096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КОРРЕКЦИОННО-РАЗВИВАЮЩАЯ РАБОТА -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932040" y="404664"/>
            <a:ext cx="3600400" cy="966618"/>
          </a:xfrm>
        </p:spPr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КОНСУЛЬТАТИВНАЯ РАБОТА -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365104"/>
            <a:ext cx="8424935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u="sng" dirty="0" smtClean="0">
                <a:solidFill>
                  <a:srgbClr val="FF0000"/>
                </a:solidFill>
              </a:rPr>
              <a:t>ИНФОРМАЦИОННО</a:t>
            </a:r>
            <a:r>
              <a:rPr lang="ru-RU" sz="1600" u="sng" dirty="0" smtClean="0">
                <a:solidFill>
                  <a:srgbClr val="FF0000"/>
                </a:solidFill>
              </a:rPr>
              <a:t> – </a:t>
            </a:r>
            <a:r>
              <a:rPr lang="ru-RU" sz="2400" u="sng" dirty="0" smtClean="0">
                <a:solidFill>
                  <a:srgbClr val="FF0000"/>
                </a:solidFill>
              </a:rPr>
              <a:t>ПРОСВЕТИТЕЛЬСКАЯ РАБОТА –</a:t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2400" u="sng" dirty="0" smtClean="0">
                <a:solidFill>
                  <a:srgbClr val="FF0000"/>
                </a:solidFill>
              </a:rPr>
              <a:t/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1800" i="1" dirty="0" smtClean="0">
                <a:solidFill>
                  <a:srgbClr val="002060"/>
                </a:solidFill>
              </a:rPr>
              <a:t>НАПРАВЛЕНА РАЗЪЯСНИТЕЛЬНУЮ ДЕЯТЕЛЬНОСТЬ ПО ВОПРОСАМ НЕДОРАЗВИТИЯ РЕЧИ, ПРИЧИН НЕУСВОЕНИЯ ПРОГРАММНОГО МАТЕРИАЛА  ДЕТЕЙ  С РЕЧЕВЫМИ НАРУШЕНИЯМИ.</a:t>
            </a:r>
            <a:r>
              <a:rPr lang="ru-RU" sz="1800" i="1" dirty="0" smtClean="0">
                <a:solidFill>
                  <a:srgbClr val="FF0000"/>
                </a:solidFill>
              </a:rPr>
              <a:t/>
            </a:r>
            <a:br>
              <a:rPr lang="ru-RU" sz="1800" i="1" dirty="0" smtClean="0">
                <a:solidFill>
                  <a:srgbClr val="FF0000"/>
                </a:solidFill>
              </a:rPr>
            </a:br>
            <a:r>
              <a:rPr lang="ru-RU" sz="1800" i="1" dirty="0" smtClean="0"/>
              <a:t> </a:t>
            </a:r>
            <a:endParaRPr lang="ru-RU" sz="1800" i="1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539553" y="1700808"/>
            <a:ext cx="3816424" cy="244271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1600" b="1" i="1" dirty="0" smtClean="0">
                <a:solidFill>
                  <a:srgbClr val="002060"/>
                </a:solidFill>
              </a:rPr>
              <a:t>ОБЕСПЕЧИВАЕТ СВОЕВРЕМЕННУЮ СПЕЦИАЛИЗИРОВАННУЮ ПОМОЩЬ В УСТРАНЕНИИ НЕДОРАЗВИТИЯ РЕЧИ;</a:t>
            </a:r>
          </a:p>
          <a:p>
            <a:pPr>
              <a:buFontTx/>
              <a:buChar char="-"/>
            </a:pPr>
            <a:r>
              <a:rPr lang="ru-RU" sz="1600" b="1" i="1" dirty="0" smtClean="0">
                <a:solidFill>
                  <a:srgbClr val="002060"/>
                </a:solidFill>
              </a:rPr>
              <a:t>ПОМОЩЬ В ОСВОЕНИИ СОДЕРЖАНИЯ ОБРАЗОВАНИЯ;</a:t>
            </a:r>
          </a:p>
          <a:p>
            <a:pPr>
              <a:buFontTx/>
              <a:buChar char="-"/>
            </a:pPr>
            <a:r>
              <a:rPr lang="ru-RU" sz="1600" b="1" i="1" dirty="0" smtClean="0">
                <a:solidFill>
                  <a:srgbClr val="002060"/>
                </a:solidFill>
              </a:rPr>
              <a:t>СПОСОБСТВУЕТ ФОРМИРОВАНИЮ УУД у обучающихся в условиях ОУ.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499992" y="1628800"/>
            <a:ext cx="4032448" cy="2513432"/>
          </a:xfrm>
        </p:spPr>
        <p:txBody>
          <a:bodyPr>
            <a:normAutofit lnSpcReduction="10000"/>
          </a:bodyPr>
          <a:lstStyle/>
          <a:p>
            <a:pPr algn="r">
              <a:buFontTx/>
              <a:buChar char="-"/>
            </a:pPr>
            <a:r>
              <a:rPr lang="ru-RU" sz="1600" b="1" i="1" dirty="0" smtClean="0">
                <a:solidFill>
                  <a:srgbClr val="002060"/>
                </a:solidFill>
              </a:rPr>
              <a:t>ОБЕСПЕЧИВАЕТ НЕПРЕРЫВНОСТЬ СПЕЦИАЛЬНОГО СОПРОВОЖДЕНИЯ ДЕТЕЙ С РЕЧЕВЫМИ НАРУШЕНИЯМИ И ИХ СЕМЕЙ ПО ВОПРОСАМ ОРГАНИЗАЦИИ ПСИХОЛОГО-ПЕДАГОГИЧЕСКИХ УСЛОВИЙ УСТРАНЕНИЯ РЕЧЕВЫХ НЕДОСТАТКОВ;</a:t>
            </a:r>
          </a:p>
          <a:p>
            <a:pPr algn="r">
              <a:buFontTx/>
              <a:buChar char="-"/>
            </a:pPr>
            <a:r>
              <a:rPr lang="ru-RU" sz="1600" b="1" i="1" dirty="0" smtClean="0">
                <a:solidFill>
                  <a:srgbClr val="002060"/>
                </a:solidFill>
              </a:rPr>
              <a:t>СПОСОБСТВУЕТ РАЗВИТИЮ И СОЦИАЛИЗАЦИИ ОБУЧАЮЩИХСЯ</a:t>
            </a:r>
            <a:r>
              <a:rPr lang="ru-RU" sz="1600" b="1" i="1" dirty="0" smtClean="0"/>
              <a:t>.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09886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76673"/>
            <a:ext cx="7477321" cy="4320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Речевые и психологические особенности: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620688"/>
            <a:ext cx="3534544" cy="5544616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marL="45720" indent="0" algn="ctr">
              <a:buNone/>
            </a:pPr>
            <a:r>
              <a:rPr lang="ru-RU" sz="3300" b="1" dirty="0" smtClean="0">
                <a:solidFill>
                  <a:srgbClr val="C00000"/>
                </a:solidFill>
              </a:rPr>
              <a:t>Психологические особенности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Неустойчивое внимание.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Недостаточная наблюдательность по отношению к языковым явлениям.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Затруднена способность к переключению.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Развитие словесно-логического мышления на низком уровне.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Способность запоминания словесного материала снижена.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Недостаточное развитие самоконтроля в области языковых явлений.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Снижена самооценка и самоконтроль.</a:t>
            </a:r>
          </a:p>
          <a:p>
            <a:pPr marL="388620" indent="-342900">
              <a:buAutoNum type="arabicPeriod"/>
            </a:pPr>
            <a:r>
              <a:rPr lang="ru-RU" sz="2900" b="1" dirty="0" smtClean="0">
                <a:solidFill>
                  <a:srgbClr val="002060"/>
                </a:solidFill>
              </a:rPr>
              <a:t>Низкий уровень общения.</a:t>
            </a:r>
            <a:endParaRPr lang="ru-RU" sz="29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908720"/>
            <a:ext cx="3852865" cy="51125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Следствия недостаточной </a:t>
            </a:r>
            <a:r>
              <a:rPr lang="ru-RU" sz="2000" b="1" dirty="0" err="1" smtClean="0">
                <a:solidFill>
                  <a:srgbClr val="C00000"/>
                </a:solidFill>
              </a:rPr>
              <a:t>сформированности</a:t>
            </a:r>
            <a:r>
              <a:rPr lang="ru-RU" sz="2000" b="1" dirty="0" smtClean="0">
                <a:solidFill>
                  <a:srgbClr val="C00000"/>
                </a:solidFill>
              </a:rPr>
              <a:t> лексико-грамматических средств языка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</a:rPr>
              <a:t>Недостаточное понимание учебных инструкций, заданий, указаний.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</a:rPr>
              <a:t>Трудности овладения учебными понятиями, терминами.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</a:rPr>
              <a:t>Низкий уровень формирования и формулирования собственных мыслей в процессе учебной деятельности.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</a:rPr>
              <a:t>Связная речь не соответствует возрастной норме и образовательным стандартам.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25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7"/>
            <a:ext cx="4896543" cy="295232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Исходя из данных особенностей </a:t>
            </a:r>
            <a:r>
              <a:rPr lang="ru-RU" sz="1800" dirty="0" smtClean="0">
                <a:solidFill>
                  <a:srgbClr val="7030A0"/>
                </a:solidFill>
              </a:rPr>
              <a:t>детей с речевыми нарушениями, перед учителем-логопедом наряду с задачами формирования предпосылок к полноценному освоению ОП по русскому языку встает задача развития предпосылок к овладению полноценными навыками учебной деятельности и формирования этих учебных умений.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76672"/>
            <a:ext cx="31157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4" y="3429000"/>
            <a:ext cx="7024627" cy="302433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</a:t>
            </a:r>
            <a:r>
              <a:rPr lang="ru-RU" sz="1800" b="1" dirty="0" smtClean="0">
                <a:solidFill>
                  <a:srgbClr val="C00000"/>
                </a:solidFill>
              </a:rPr>
              <a:t>Коррекционно-развивающая</a:t>
            </a:r>
            <a:r>
              <a:rPr lang="ru-RU" sz="1800" dirty="0" smtClean="0">
                <a:solidFill>
                  <a:srgbClr val="C00000"/>
                </a:solidFill>
              </a:rPr>
              <a:t> логопедическая работа: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800" b="1" dirty="0" smtClean="0">
                <a:solidFill>
                  <a:srgbClr val="0070C0"/>
                </a:solidFill>
              </a:rPr>
              <a:t>развитие и совершенствование психологических и коммуникативных предпосылок к обучению;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800" b="1" dirty="0">
                <a:solidFill>
                  <a:srgbClr val="0070C0"/>
                </a:solidFill>
              </a:rPr>
              <a:t>ф</a:t>
            </a:r>
            <a:r>
              <a:rPr lang="ru-RU" sz="1800" b="1" dirty="0" smtClean="0">
                <a:solidFill>
                  <a:srgbClr val="0070C0"/>
                </a:solidFill>
              </a:rPr>
              <a:t>ормирование полноценных  учебных и коммуникативных умений и навыков, адекватных ситуации учебной деятельности</a:t>
            </a:r>
            <a:endParaRPr lang="ru-RU" sz="1800" b="1" dirty="0">
              <a:solidFill>
                <a:srgbClr val="0070C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          занимает такое же важное место как и преодоление отклонений речевого развития детей и создание предпосылок для устранения пробелов в знании программного материала, обусловленных отставанием в развитии устной речи обучающихся.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512511" cy="7200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  Содержание коррекционно-развивающей логопедической работы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3960439" cy="49685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1. Развитие и совершенствование психологических предпосылок к обучению: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у</a:t>
            </a:r>
            <a:r>
              <a:rPr lang="ru-RU" sz="1600" b="1" dirty="0" smtClean="0">
                <a:solidFill>
                  <a:srgbClr val="002060"/>
                </a:solidFill>
              </a:rPr>
              <a:t>стойчивости внимания;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</a:rPr>
              <a:t>аблюдательности к языковым явлениям;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с</a:t>
            </a:r>
            <a:r>
              <a:rPr lang="ru-RU" sz="1600" b="1" dirty="0" smtClean="0">
                <a:solidFill>
                  <a:srgbClr val="002060"/>
                </a:solidFill>
              </a:rPr>
              <a:t>пособности к запоминанию;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с</a:t>
            </a:r>
            <a:r>
              <a:rPr lang="ru-RU" sz="1600" b="1" dirty="0" smtClean="0">
                <a:solidFill>
                  <a:srgbClr val="002060"/>
                </a:solidFill>
              </a:rPr>
              <a:t>пособности к переключению;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</a:rPr>
              <a:t>авыков и приемов самоконтроля;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п</a:t>
            </a:r>
            <a:r>
              <a:rPr lang="ru-RU" sz="1600" b="1" dirty="0" smtClean="0">
                <a:solidFill>
                  <a:srgbClr val="002060"/>
                </a:solidFill>
              </a:rPr>
              <a:t>ознавательной активности;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п</a:t>
            </a:r>
            <a:r>
              <a:rPr lang="ru-RU" sz="1600" b="1" dirty="0" smtClean="0">
                <a:solidFill>
                  <a:srgbClr val="002060"/>
                </a:solidFill>
              </a:rPr>
              <a:t>роизвольности общения и поведения.</a:t>
            </a:r>
          </a:p>
          <a:p>
            <a:pPr>
              <a:buFont typeface="Arial" charset="0"/>
              <a:buChar char="•"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1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charset="0"/>
              <a:buChar char="•"/>
            </a:pPr>
            <a:endParaRPr lang="ru-RU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4427984" y="1412776"/>
            <a:ext cx="4320480" cy="4968552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.Развитие и совершенствование коммуникативной готовности к обучению:</a:t>
            </a:r>
          </a:p>
          <a:p>
            <a:pPr>
              <a:buFont typeface="Arial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у</a:t>
            </a:r>
            <a:r>
              <a:rPr lang="ru-RU" sz="1400" b="1" dirty="0" smtClean="0">
                <a:solidFill>
                  <a:srgbClr val="002060"/>
                </a:solidFill>
              </a:rPr>
              <a:t>мение внимательно слушать и слышать учителя-логопеда, не переключаясь на посторонние воздействия; подчинять свои действия его инструкциям и указаниям (занять позицию ученика);</a:t>
            </a:r>
          </a:p>
          <a:p>
            <a:pPr>
              <a:buFont typeface="Arial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у</a:t>
            </a:r>
            <a:r>
              <a:rPr lang="ru-RU" sz="1400" b="1" dirty="0" smtClean="0">
                <a:solidFill>
                  <a:srgbClr val="002060"/>
                </a:solidFill>
              </a:rPr>
              <a:t>мения понять и принять учебную задачу, поставленную в вербальной форме;</a:t>
            </a:r>
          </a:p>
          <a:p>
            <a:pPr>
              <a:buFont typeface="Arial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у</a:t>
            </a:r>
            <a:r>
              <a:rPr lang="ru-RU" sz="1400" b="1" dirty="0" smtClean="0">
                <a:solidFill>
                  <a:srgbClr val="002060"/>
                </a:solidFill>
              </a:rPr>
              <a:t>мения свободно владеть вербальными средствами общения в целях четкого восприятия, удержания и сосредоточенности выполнения учебной задачи в соответствии с полученной инструкцией;</a:t>
            </a:r>
          </a:p>
          <a:p>
            <a:pPr>
              <a:buFont typeface="Arial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у</a:t>
            </a:r>
            <a:r>
              <a:rPr lang="ru-RU" sz="1400" b="1" dirty="0" smtClean="0">
                <a:solidFill>
                  <a:srgbClr val="002060"/>
                </a:solidFill>
              </a:rPr>
              <a:t>мения целенаправленно и последовательно (в соответствии с заданием, инструкцией) выполнять учебные действия и адекватно реагировать на контроль и оценки со стороны учителя логопеда и товарищей.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6453336"/>
            <a:ext cx="7992887" cy="288032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i="1" dirty="0" smtClean="0">
                <a:solidFill>
                  <a:srgbClr val="C00000"/>
                </a:solidFill>
              </a:rPr>
              <a:t>Соблюдение речевого этикета при общении (обращение, просьба, диалог).</a:t>
            </a:r>
            <a:endParaRPr lang="ru-RU" sz="1600" i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4176463" cy="568863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полноценных                 учебных умений:</a:t>
            </a:r>
          </a:p>
          <a:p>
            <a:pPr>
              <a:buFont typeface="Arial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планирование предстоящей деятельности (принятие учебной задачи, активное осмысление материала);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</a:rPr>
              <a:t>ыделение главного, существенного в учебном материале, определение путей и средств достижения учебной цели;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к</a:t>
            </a:r>
            <a:r>
              <a:rPr lang="ru-RU" sz="1600" b="1" dirty="0" smtClean="0">
                <a:solidFill>
                  <a:srgbClr val="002060"/>
                </a:solidFill>
              </a:rPr>
              <a:t>онтроль за ходом своей деятельности (от умения работать с образцами до умения пользоваться специальными приемами самоконтроля);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р</a:t>
            </a:r>
            <a:r>
              <a:rPr lang="ru-RU" sz="1600" b="1" dirty="0" smtClean="0">
                <a:solidFill>
                  <a:srgbClr val="002060"/>
                </a:solidFill>
              </a:rPr>
              <a:t>абота в определенном темпе (умение быстро и качественно писать, считать, производить анализ, сравнение, сопоставление, обобщать и делать выводы. </a:t>
            </a:r>
          </a:p>
          <a:p>
            <a:pPr>
              <a:buFont typeface="Arial" charset="0"/>
              <a:buChar char="•"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788024" y="332656"/>
            <a:ext cx="4032448" cy="6192688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Формирование коммуникативных умений и навыков, адекватных ситуации учебной деятельности:</a:t>
            </a:r>
          </a:p>
          <a:p>
            <a:pPr>
              <a:buFont typeface="Arial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ответы на вопросы в точном соответствии с инструкцией, заданием;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о</a:t>
            </a:r>
            <a:r>
              <a:rPr lang="ru-RU" sz="1600" b="1" dirty="0" smtClean="0">
                <a:solidFill>
                  <a:srgbClr val="002060"/>
                </a:solidFill>
              </a:rPr>
              <a:t>тветы на вопросы по ходу учебной работы с адекватным использованием усвоенной терминологии;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ф</a:t>
            </a:r>
            <a:r>
              <a:rPr lang="ru-RU" sz="1600" b="1" dirty="0" smtClean="0">
                <a:solidFill>
                  <a:srgbClr val="002060"/>
                </a:solidFill>
              </a:rPr>
              <a:t>ормирование связного высказывания;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у</a:t>
            </a:r>
            <a:r>
              <a:rPr lang="ru-RU" sz="1600" b="1" dirty="0" smtClean="0">
                <a:solidFill>
                  <a:srgbClr val="002060"/>
                </a:solidFill>
              </a:rPr>
              <a:t>потребление усвоенной учебной терминологии в связных высказываниях;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о</a:t>
            </a:r>
            <a:r>
              <a:rPr lang="ru-RU" sz="1600" b="1" dirty="0" smtClean="0">
                <a:solidFill>
                  <a:srgbClr val="002060"/>
                </a:solidFill>
              </a:rPr>
              <a:t>бращение к учителю-логопеду или товарищу по группе за разъяснением;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п</a:t>
            </a:r>
            <a:r>
              <a:rPr lang="ru-RU" sz="1600" b="1" dirty="0" smtClean="0">
                <a:solidFill>
                  <a:srgbClr val="002060"/>
                </a:solidFill>
              </a:rPr>
              <a:t>ояснение инструкций, учебной задачи с использованием нужной терминологии;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2060"/>
                </a:solidFill>
              </a:rPr>
              <a:t>ф</a:t>
            </a:r>
            <a:r>
              <a:rPr lang="ru-RU" sz="1600" b="1" dirty="0" smtClean="0">
                <a:solidFill>
                  <a:srgbClr val="002060"/>
                </a:solidFill>
              </a:rPr>
              <a:t>ормулирование задания при выполнении коллективных видов учебной работы;</a:t>
            </a:r>
          </a:p>
          <a:p>
            <a:pPr>
              <a:buFont typeface="Arial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Подведение итогов занятия</a:t>
            </a:r>
          </a:p>
          <a:p>
            <a:pPr>
              <a:buFont typeface="Arial" charset="0"/>
              <a:buChar char="•"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9" r="6119"/>
          <a:stretch>
            <a:fillRect/>
          </a:stretch>
        </p:blipFill>
        <p:spPr/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395536" y="1010486"/>
            <a:ext cx="4176465" cy="3138594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личностные;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solidFill>
                  <a:srgbClr val="002060"/>
                </a:solidFill>
              </a:rPr>
              <a:t>р</a:t>
            </a:r>
            <a:r>
              <a:rPr lang="ru-RU" sz="3200" b="1" dirty="0" smtClean="0">
                <a:solidFill>
                  <a:srgbClr val="002060"/>
                </a:solidFill>
              </a:rPr>
              <a:t>егулятивные;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solidFill>
                  <a:srgbClr val="002060"/>
                </a:solidFill>
              </a:rPr>
              <a:t>к</a:t>
            </a:r>
            <a:r>
              <a:rPr lang="ru-RU" sz="3200" b="1" dirty="0" smtClean="0">
                <a:solidFill>
                  <a:srgbClr val="002060"/>
                </a:solidFill>
              </a:rPr>
              <a:t>оммуникативные;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solidFill>
                  <a:srgbClr val="002060"/>
                </a:solidFill>
              </a:rPr>
              <a:t>п</a:t>
            </a:r>
            <a:r>
              <a:rPr lang="ru-RU" sz="3200" b="1" dirty="0" smtClean="0">
                <a:solidFill>
                  <a:srgbClr val="002060"/>
                </a:solidFill>
              </a:rPr>
              <a:t>ознавательные;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Формируем УУД: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5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7" y="692696"/>
            <a:ext cx="7550224" cy="187220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Личностные  </a:t>
            </a:r>
            <a:r>
              <a:rPr lang="ru-RU" sz="2400" dirty="0" smtClean="0">
                <a:solidFill>
                  <a:srgbClr val="C00000"/>
                </a:solidFill>
              </a:rPr>
              <a:t>УУД  </a:t>
            </a:r>
            <a:r>
              <a:rPr lang="ru-RU" sz="2400" dirty="0" smtClean="0">
                <a:solidFill>
                  <a:srgbClr val="002060"/>
                </a:solidFill>
              </a:rPr>
              <a:t>призваны  обеспечивать  ценностно-смысловую ориентацию  учащихся: ребенок  учится  соотносить  свои действия  с принятыми  этическими  принципами,  знать моральные  нормы  и  уметь выделить  нравственный аспект поведения.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501008"/>
            <a:ext cx="3743400" cy="2592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140968"/>
            <a:ext cx="4248472" cy="331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02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25144"/>
            <a:ext cx="7992888" cy="151216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Обеспечить учащимся  организацию  их  учебной деятельности  призваны                           </a:t>
            </a:r>
            <a:r>
              <a:rPr lang="ru-RU" sz="2800" dirty="0" smtClean="0">
                <a:solidFill>
                  <a:srgbClr val="C00000"/>
                </a:solidFill>
              </a:rPr>
              <a:t>регулятивные  действия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403244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52736"/>
            <a:ext cx="360039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1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" b="129"/>
          <a:stretch>
            <a:fillRect/>
          </a:stretch>
        </p:blipFill>
        <p:spPr>
          <a:xfrm>
            <a:off x="5436096" y="764704"/>
            <a:ext cx="3240361" cy="2497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116632"/>
            <a:ext cx="4392487" cy="3888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Концепция развития универсальных учебных действий</a:t>
            </a:r>
            <a:r>
              <a:rPr lang="ru-RU" sz="2000" b="1" dirty="0" smtClean="0">
                <a:solidFill>
                  <a:srgbClr val="002060"/>
                </a:solidFill>
              </a:rPr>
              <a:t>,                         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которая является составной частью ФГОС НОО,                                        признает целенаправленное планомерное формирование  УУД ключевым условием повышения эффективности ОП в новых, социально-исторических условиях развития общества.</a:t>
            </a:r>
          </a:p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573016"/>
            <a:ext cx="7661156" cy="2880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широком значении термин                                                                                                </a:t>
            </a:r>
            <a:r>
              <a:rPr lang="ru-RU" sz="1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«универсальные учебные действия»                                                        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означает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умение учиться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то есть способность субъекта к саморазвитию и самосовершенствованию путем сознательного и активного присвоения нового социального опыта.</a:t>
            </a:r>
            <a:b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В более узком значении этот термин можно определить как </a:t>
            </a:r>
            <a:r>
              <a:rPr lang="ru-RU" sz="1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совокупность способов действия учащегося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а также связанных с ними навыков учебной работы, обеспечивающих самостоятельное усвоение новых знаний, формирование умений,                                                                включая организацию этого процесса.</a:t>
            </a:r>
            <a:b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1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4725144"/>
            <a:ext cx="8064895" cy="165618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Одно из основных направлений логопедической работы – формирование                             </a:t>
            </a:r>
            <a:r>
              <a:rPr lang="ru-RU" sz="2800" dirty="0" smtClean="0">
                <a:solidFill>
                  <a:srgbClr val="C00000"/>
                </a:solidFill>
              </a:rPr>
              <a:t>коммуникативных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навыков</a:t>
            </a:r>
            <a:r>
              <a:rPr lang="ru-RU" sz="28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у учащихся.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5" name="Объект 2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122" y="731838"/>
            <a:ext cx="5427166" cy="3705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575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077072"/>
            <a:ext cx="7190184" cy="208823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При развитии речемыслительной деятельности, которой тоже уделяется большое внимание на логопедических занятиях, формируются                   </a:t>
            </a:r>
            <a:r>
              <a:rPr lang="ru-RU" sz="2800" dirty="0" smtClean="0">
                <a:solidFill>
                  <a:srgbClr val="C00000"/>
                </a:solidFill>
              </a:rPr>
              <a:t>познавательные учебные действия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836712"/>
            <a:ext cx="3815407" cy="2748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Объект 1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8720"/>
            <a:ext cx="3240360" cy="2663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43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005064"/>
            <a:ext cx="7694240" cy="216024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Таким образом, исходя из выше сказанного мы видим, что в логопедической практике достаточно четко просматривается развитие и совершенствование психологических предпосылок к обучению. Однако, при реализации ФГОС, в большей мере необходимо обратить внимание на формирование именно учебных действий: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64704"/>
            <a:ext cx="3346450" cy="282013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3346450" cy="2230966"/>
          </a:xfrm>
        </p:spPr>
      </p:pic>
    </p:spTree>
    <p:extLst>
      <p:ext uri="{BB962C8B-B14F-4D97-AF65-F5344CB8AC3E}">
        <p14:creationId xmlns:p14="http://schemas.microsoft.com/office/powerpoint/2010/main" val="56786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7488831" cy="16415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Следовательно, коррекционно-развивающая работа с учащимися должна быть направлена не только на коррекцию нарушений, но и на формирование и развитие у детей универсальных учебных действий.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692697"/>
            <a:ext cx="7175351" cy="3600400"/>
          </a:xfrm>
        </p:spPr>
        <p:txBody>
          <a:bodyPr/>
          <a:lstStyle/>
          <a:p>
            <a:pPr marL="182880" indent="0">
              <a:buNone/>
            </a:pPr>
            <a:r>
              <a:rPr lang="ru-RU" sz="2400" dirty="0" smtClean="0"/>
              <a:t>- </a:t>
            </a: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планирование предстоящей работы;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определение путей и средств достижения   учебной цели;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контролирование деятельности;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умение работать в определенном темпе;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умение видеть собственные успехи;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замечать неудачи и находить их причины;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формулировать собственное мнение и позицию;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развивать речевую активность;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умение – учиться.</a:t>
            </a:r>
            <a:b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1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861048"/>
            <a:ext cx="7622233" cy="216024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 ! ! !</a:t>
            </a:r>
            <a:endParaRPr lang="ru-RU" sz="5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3960440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030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692696"/>
            <a:ext cx="4824536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Умение учиться – существенный фактор повышения эффективности освоения учащимися</a:t>
            </a:r>
          </a:p>
          <a:p>
            <a:pPr>
              <a:buFont typeface="Arial" charset="0"/>
              <a:buChar char="•"/>
            </a:pPr>
            <a:r>
              <a:rPr lang="ru-RU" sz="1800" b="1" i="1" dirty="0" smtClean="0">
                <a:solidFill>
                  <a:srgbClr val="002060"/>
                </a:solidFill>
              </a:rPr>
              <a:t>предметных знаний,</a:t>
            </a:r>
          </a:p>
          <a:p>
            <a:pPr>
              <a:buFont typeface="Arial" charset="0"/>
              <a:buChar char="•"/>
            </a:pPr>
            <a:r>
              <a:rPr lang="ru-RU" sz="1800" b="1" i="1" dirty="0">
                <a:solidFill>
                  <a:srgbClr val="002060"/>
                </a:solidFill>
              </a:rPr>
              <a:t>ф</a:t>
            </a:r>
            <a:r>
              <a:rPr lang="ru-RU" sz="1800" b="1" i="1" dirty="0" smtClean="0">
                <a:solidFill>
                  <a:srgbClr val="002060"/>
                </a:solidFill>
              </a:rPr>
              <a:t>ормирования умений и компетенций,</a:t>
            </a:r>
          </a:p>
          <a:p>
            <a:pPr>
              <a:buFont typeface="Arial" charset="0"/>
              <a:buChar char="•"/>
            </a:pPr>
            <a:r>
              <a:rPr lang="ru-RU" sz="1800" b="1" i="1" dirty="0">
                <a:solidFill>
                  <a:srgbClr val="002060"/>
                </a:solidFill>
              </a:rPr>
              <a:t>о</a:t>
            </a:r>
            <a:r>
              <a:rPr lang="ru-RU" sz="1800" b="1" i="1" dirty="0" smtClean="0">
                <a:solidFill>
                  <a:srgbClr val="002060"/>
                </a:solidFill>
              </a:rPr>
              <a:t>браза мира,</a:t>
            </a:r>
          </a:p>
          <a:p>
            <a:pPr>
              <a:buFont typeface="Arial" charset="0"/>
              <a:buChar char="•"/>
            </a:pPr>
            <a:r>
              <a:rPr lang="ru-RU" sz="1800" b="1" i="1" dirty="0" smtClean="0">
                <a:solidFill>
                  <a:srgbClr val="002060"/>
                </a:solidFill>
              </a:rPr>
              <a:t>и ценностно-смысловых оснований личностного морального выбора.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3284984"/>
            <a:ext cx="6624736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/>
              <a:t>    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В составе основных видов  </a:t>
            </a:r>
            <a:r>
              <a:rPr lang="ru-RU" sz="2400" dirty="0" smtClean="0">
                <a:solidFill>
                  <a:srgbClr val="C00000"/>
                </a:solidFill>
              </a:rPr>
              <a:t>УУД  </a:t>
            </a:r>
            <a:r>
              <a:rPr lang="ru-RU" sz="2000" dirty="0" smtClean="0">
                <a:solidFill>
                  <a:srgbClr val="C00000"/>
                </a:solidFill>
              </a:rPr>
              <a:t>                          можно выделить: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* личностные;                                                                          * регулятивные (включающие также действия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</a:rPr>
              <a:t>саморегуляции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);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* познавательные;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* коммуникативные.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xfrm>
            <a:off x="5220071" y="1143000"/>
            <a:ext cx="3369903" cy="2718048"/>
          </a:xfrm>
        </p:spPr>
      </p:pic>
    </p:spTree>
    <p:extLst>
      <p:ext uri="{BB962C8B-B14F-4D97-AF65-F5344CB8AC3E}">
        <p14:creationId xmlns:p14="http://schemas.microsoft.com/office/powerpoint/2010/main" val="388801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599" y="620688"/>
            <a:ext cx="7334201" cy="2880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/>
              <a:t>   </a:t>
            </a:r>
            <a:r>
              <a:rPr lang="ru-RU" sz="1800" dirty="0" smtClean="0">
                <a:solidFill>
                  <a:srgbClr val="C00000"/>
                </a:solidFill>
              </a:rPr>
              <a:t>Формирование УУД  в образовательном процессе </a:t>
            </a:r>
            <a:r>
              <a:rPr lang="ru-RU" sz="1800" dirty="0" smtClean="0"/>
              <a:t>осуществляется в контексте усвоения разных учебных предметов.                                                                                    Каждый учебный предмет в зависимости от его содержания и способов организации учебной деятельности                             учащийся раскрывает определенные возможности для формирования УУД.                                                                     Период обучения на начальном этапе является фундаментом для последующего успешного обучения.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01008"/>
            <a:ext cx="387789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89040"/>
            <a:ext cx="3240360" cy="251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6458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7" y="116632"/>
            <a:ext cx="4079644" cy="33843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u="sng" dirty="0" smtClean="0">
                <a:solidFill>
                  <a:srgbClr val="C00000"/>
                </a:solidFill>
              </a:rPr>
              <a:t>Программа ФГОС НОО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включает в себя наряду с другими требованиями и программу </a:t>
            </a:r>
            <a:r>
              <a:rPr lang="ru-RU" i="1" u="sng" dirty="0" smtClean="0">
                <a:solidFill>
                  <a:srgbClr val="002060"/>
                </a:solidFill>
              </a:rPr>
              <a:t>коррекционно-развивающей работы.</a:t>
            </a:r>
            <a:endParaRPr lang="ru-RU" i="1" u="sng" dirty="0">
              <a:solidFill>
                <a:srgbClr val="00206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4664"/>
            <a:ext cx="4016375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23528" y="3861048"/>
            <a:ext cx="8424936" cy="2520280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u="sng" dirty="0" smtClean="0">
                <a:solidFill>
                  <a:srgbClr val="C00000"/>
                </a:solidFill>
              </a:rPr>
              <a:t>Программа КРО </a:t>
            </a:r>
            <a:r>
              <a:rPr lang="ru-RU" sz="2000" dirty="0" smtClean="0">
                <a:solidFill>
                  <a:srgbClr val="002060"/>
                </a:solidFill>
              </a:rPr>
              <a:t>способствует созданию специальных условий обучения и воспитания, позволяющих учитывать особые образовательные потребности детей с ОВЗ </a:t>
            </a:r>
            <a:r>
              <a:rPr lang="ru-RU" sz="2400" dirty="0" smtClean="0">
                <a:solidFill>
                  <a:srgbClr val="002060"/>
                </a:solidFill>
              </a:rPr>
              <a:t>посредством </a:t>
            </a:r>
            <a:r>
              <a:rPr lang="ru-RU" sz="2400" b="1" i="1" dirty="0" smtClean="0">
                <a:solidFill>
                  <a:srgbClr val="FF0000"/>
                </a:solidFill>
              </a:rPr>
              <a:t>индивидуализации</a:t>
            </a:r>
            <a:r>
              <a:rPr lang="ru-RU" sz="2400" dirty="0" smtClean="0">
                <a:solidFill>
                  <a:srgbClr val="FF0000"/>
                </a:solidFill>
              </a:rPr>
              <a:t> и </a:t>
            </a:r>
            <a:r>
              <a:rPr lang="ru-RU" sz="2400" b="1" i="1" dirty="0" smtClean="0">
                <a:solidFill>
                  <a:srgbClr val="FF0000"/>
                </a:solidFill>
              </a:rPr>
              <a:t>дифференциации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ОП, </a:t>
            </a:r>
            <a:r>
              <a:rPr lang="ru-RU" sz="2000" dirty="0" smtClean="0">
                <a:solidFill>
                  <a:srgbClr val="002060"/>
                </a:solidFill>
              </a:rPr>
              <a:t>предусматривает различные варианты специального сопровождения детей с ОВ здоровья, в частности детей с недостатками в речевом развитии.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4536504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   </a:t>
            </a:r>
            <a:r>
              <a:rPr lang="ru-RU" sz="2000" dirty="0" smtClean="0">
                <a:solidFill>
                  <a:srgbClr val="002060"/>
                </a:solidFill>
              </a:rPr>
              <a:t>Начальная школа включает                     </a:t>
            </a:r>
            <a:r>
              <a:rPr lang="ru-RU" sz="2000" dirty="0" smtClean="0">
                <a:solidFill>
                  <a:srgbClr val="C00000"/>
                </a:solidFill>
              </a:rPr>
              <a:t>1 – 4 классы (12 </a:t>
            </a:r>
            <a:r>
              <a:rPr lang="ru-RU" sz="2000" dirty="0" err="1" smtClean="0">
                <a:solidFill>
                  <a:srgbClr val="C00000"/>
                </a:solidFill>
              </a:rPr>
              <a:t>кл</a:t>
            </a:r>
            <a:r>
              <a:rPr lang="ru-RU" sz="2000" dirty="0" smtClean="0">
                <a:solidFill>
                  <a:srgbClr val="C00000"/>
                </a:solidFill>
              </a:rPr>
              <a:t>.),                 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из них на </a:t>
            </a:r>
            <a:r>
              <a:rPr lang="ru-RU" sz="2000" dirty="0" err="1" smtClean="0">
                <a:solidFill>
                  <a:srgbClr val="002060"/>
                </a:solidFill>
              </a:rPr>
              <a:t>логопункт</a:t>
            </a:r>
            <a:r>
              <a:rPr lang="ru-RU" sz="2000" dirty="0" smtClean="0">
                <a:solidFill>
                  <a:srgbClr val="002060"/>
                </a:solidFill>
              </a:rPr>
              <a:t> зачислены учащиеся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1600" dirty="0" smtClean="0"/>
              <a:t>* </a:t>
            </a:r>
            <a:r>
              <a:rPr lang="ru-RU" sz="1800" dirty="0" smtClean="0"/>
              <a:t>с общим недоразвитием речи  (ОНР)             3 – 4 уровня речевого развития различного генеза с нарушением всех </a:t>
            </a:r>
            <a:r>
              <a:rPr lang="ru-RU" sz="1800" i="1" dirty="0" smtClean="0">
                <a:solidFill>
                  <a:srgbClr val="002060"/>
                </a:solidFill>
              </a:rPr>
              <a:t>компонентов</a:t>
            </a:r>
            <a:r>
              <a:rPr lang="ru-RU" sz="1800" dirty="0" smtClean="0"/>
              <a:t> языка;</a:t>
            </a:r>
            <a:br>
              <a:rPr lang="ru-RU" sz="1800" dirty="0" smtClean="0"/>
            </a:br>
            <a:r>
              <a:rPr lang="ru-RU" sz="1800" dirty="0" smtClean="0"/>
              <a:t>* с фонетико-фонематическим (ФФН) или фонетическим (ФН) недоразвитием речи;</a:t>
            </a:r>
            <a:br>
              <a:rPr lang="ru-RU" sz="1800" dirty="0" smtClean="0"/>
            </a:br>
            <a:r>
              <a:rPr lang="ru-RU" sz="1800" dirty="0" smtClean="0"/>
              <a:t>* с нарушениями чтения и письма;</a:t>
            </a:r>
            <a:br>
              <a:rPr lang="ru-RU" sz="1800" dirty="0" smtClean="0"/>
            </a:br>
            <a:r>
              <a:rPr lang="ru-RU" sz="1800" dirty="0" smtClean="0"/>
              <a:t>* с нарушением произношения отдельных звуков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4869160"/>
            <a:ext cx="684076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группы созданы по результатам диагностического обследования учащихся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4664"/>
            <a:ext cx="303048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48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1"/>
            <a:ext cx="4752528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Рабочая программа </a:t>
            </a:r>
            <a:r>
              <a:rPr lang="ru-RU" sz="2400" dirty="0" smtClean="0"/>
              <a:t>коррекционно – развивающего обучения, направленного на преодоление общего и фонетико-фонематического недоразвития речи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4664"/>
            <a:ext cx="309634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4" y="3497802"/>
            <a:ext cx="6880611" cy="281151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Теоретико-методологической основой программы коррекционной (логопедической) работы является взаимосвязь трех подходов: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ейропсихологического,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</a:rPr>
              <a:t>омплексного,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м</a:t>
            </a:r>
            <a:r>
              <a:rPr lang="ru-RU" sz="2400" b="1" dirty="0" smtClean="0">
                <a:solidFill>
                  <a:srgbClr val="C00000"/>
                </a:solidFill>
              </a:rPr>
              <a:t>еждисциплинарного.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2" y="476672"/>
            <a:ext cx="4608512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u="sng" dirty="0" smtClean="0">
                <a:solidFill>
                  <a:srgbClr val="C00000"/>
                </a:solidFill>
              </a:rPr>
              <a:t>Выделенные подходы </a:t>
            </a:r>
            <a:r>
              <a:rPr lang="ru-RU" sz="2400" dirty="0" smtClean="0">
                <a:solidFill>
                  <a:srgbClr val="002060"/>
                </a:solidFill>
              </a:rPr>
              <a:t>способствуют </a:t>
            </a:r>
            <a:r>
              <a:rPr lang="ru-RU" sz="2400" u="sng" dirty="0" smtClean="0">
                <a:solidFill>
                  <a:srgbClr val="002060"/>
                </a:solidFill>
              </a:rPr>
              <a:t>решению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</a:rPr>
              <a:t>задач коррекции </a:t>
            </a:r>
            <a:r>
              <a:rPr lang="ru-RU" sz="2400" dirty="0" smtClean="0">
                <a:solidFill>
                  <a:srgbClr val="002060"/>
                </a:solidFill>
              </a:rPr>
              <a:t>нарушенного развития речи, совместной деятельности медицинских работников, логопедов, учителей и психологов.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302433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15616" y="3861048"/>
            <a:ext cx="6984776" cy="2232248"/>
          </a:xfrm>
        </p:spPr>
        <p:txBody>
          <a:bodyPr>
            <a:noAutofit/>
          </a:bodyPr>
          <a:lstStyle/>
          <a:p>
            <a:pPr algn="just"/>
            <a:r>
              <a:rPr lang="ru-RU" sz="2400" b="1" u="sng" dirty="0" smtClean="0">
                <a:solidFill>
                  <a:srgbClr val="C00000"/>
                </a:solidFill>
              </a:rPr>
              <a:t>Данная программа </a:t>
            </a:r>
            <a:r>
              <a:rPr lang="ru-RU" sz="2400" b="1" dirty="0" smtClean="0">
                <a:solidFill>
                  <a:srgbClr val="00B050"/>
                </a:solidFill>
              </a:rPr>
              <a:t>разработана </a:t>
            </a:r>
            <a:r>
              <a:rPr lang="ru-RU" sz="2400" b="1" u="sng" dirty="0" smtClean="0">
                <a:solidFill>
                  <a:srgbClr val="00B050"/>
                </a:solidFill>
              </a:rPr>
              <a:t>с целью </a:t>
            </a:r>
            <a:r>
              <a:rPr lang="ru-RU" sz="2400" b="1" dirty="0" smtClean="0">
                <a:solidFill>
                  <a:srgbClr val="00B050"/>
                </a:solidFill>
              </a:rPr>
              <a:t>создания системы комплексной помощи детям по коррекции недостатков в речевом развитии  и в освоении основной образовательной программы начального общего образования, их социальной адаптации.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3"/>
            <a:ext cx="4608511" cy="15121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Задачи коррекционной (логопедической) работы: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996952"/>
            <a:ext cx="8208912" cy="3384376"/>
          </a:xfrm>
        </p:spPr>
        <p:txBody>
          <a:bodyPr>
            <a:normAutofit lnSpcReduction="10000"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Своевременное выявление детей с трудностями адаптации, обусловленными нарушениями речи.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Определение особых образовательных потребностей детей с нарушениями речи.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Определение особенностей организации образовательного процесса для рассматриваемой категории детей и создание соответствующих условий.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Осуществление индивидуально ориентированной психолого-медико-педагогической помощи детям с нарушениями речи.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Реализация системы мероприятий по социальной адаптации детей с нарушениями речи.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b="1" dirty="0" smtClean="0"/>
              <a:t>Оказание консультативной и методической помощи родителям обучающихся и педагогам.</a:t>
            </a:r>
          </a:p>
          <a:p>
            <a:pPr marL="285750" indent="-285750">
              <a:buFont typeface="Arial" charset="0"/>
              <a:buChar char="•"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4665"/>
            <a:ext cx="3152279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932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887</TotalTime>
  <Words>1196</Words>
  <Application>Microsoft Office PowerPoint</Application>
  <PresentationFormat>Экран (4:3)</PresentationFormat>
  <Paragraphs>106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 Формирование УУД                              на логопедических занятиях методами развивающей коррекции                                           у учащихся начальных классов                                                                  Автор:                                        учитель – логопед                                        высшей категории                                            МБОУ СОШ № 3                                          г. Ленска, РС (Я)                                             Бекшаева Г. М.</vt:lpstr>
      <vt:lpstr> В широком значении термин                                                                                                «универсальные учебные действия»                                                         означает умение учиться, то есть способность субъекта к саморазвитию и самосовершенствованию путем сознательного и активного присвоения нового социального опыта.          В более узком значении этот термин можно определить как совокупность способов действия учащегося, а также связанных с ними навыков учебной работы, обеспечивающих самостоятельное усвоение новых знаний, формирование умений,                                                                включая организацию этого процесса. </vt:lpstr>
      <vt:lpstr>      В составе основных видов  УУД                            можно выделить: * личностные;                                                                          * регулятивные (включающие также действия саморегуляции); * познавательные; * коммуникативные. </vt:lpstr>
      <vt:lpstr>   Формирование УУД  в образовательном процессе осуществляется в контексте усвоения разных учебных предметов.                                                                                    Каждый учебный предмет в зависимости от его содержания и способов организации учебной деятельности                             учащийся раскрывает определенные возможности для формирования УУД.                                                                     Период обучения на начальном этапе является фундаментом для последующего успешного обучения.</vt:lpstr>
      <vt:lpstr>      Программа ФГОС НОО включает в себя наряду с другими требованиями и программу коррекционно-развивающей работы.</vt:lpstr>
      <vt:lpstr>    Начальная школа включает                     1 – 4 классы (12 кл.),                                       из них на логопункт зачислены учащиеся * с общим недоразвитием речи  (ОНР)             3 – 4 уровня речевого развития различного генеза с нарушением всех компонентов языка; * с фонетико-фонематическим (ФФН) или фонетическим (ФН) недоразвитием речи; * с нарушениями чтения и письма; * с нарушением произношения отдельных звуков  </vt:lpstr>
      <vt:lpstr>Рабочая программа коррекционно – развивающего обучения, направленного на преодоление общего и фонетико-фонематического недоразвития речи</vt:lpstr>
      <vt:lpstr>Выделенные подходы способствуют решению задач коррекции нарушенного развития речи, совместной деятельности медицинских работников, логопедов, учителей и психологов.</vt:lpstr>
      <vt:lpstr>Задачи коррекционной (логопедической) работы:</vt:lpstr>
      <vt:lpstr>Логопедическая работа на ступени НОО включает     в себя взаимосвязанные направления:  * логопедическая диагностика; * коррекционно-развивающая работа; * консультативная работа; * информационно-просветительская работа;</vt:lpstr>
      <vt:lpstr>Логопедическое воздействие оказывает не только коррекционно-развивающий эффект, но и является личностно-ориентированным с учетом не только познавательных, но и личностностных особенностей детей с нарушениями речи.</vt:lpstr>
      <vt:lpstr>ИНФОРМАЦИОННО – ПРОСВЕТИТЕЛЬСКАЯ РАБОТА –  НАПРАВЛЕНА РАЗЪЯСНИТЕЛЬНУЮ ДЕЯТЕЛЬНОСТЬ ПО ВОПРОСАМ НЕДОРАЗВИТИЯ РЕЧИ, ПРИЧИН НЕУСВОЕНИЯ ПРОГРАММНОГО МАТЕРИАЛА  ДЕТЕЙ  С РЕЧЕВЫМИ НАРУШЕНИЯМИ.  </vt:lpstr>
      <vt:lpstr>Речевые и психологические особенности:</vt:lpstr>
      <vt:lpstr>Исходя из данных особенностей детей с речевыми нарушениями, перед учителем-логопедом наряду с задачами формирования предпосылок к полноценному освоению ОП по русскому языку встает задача развития предпосылок к овладению полноценными навыками учебной деятельности и формирования этих учебных умений.</vt:lpstr>
      <vt:lpstr>  Содержание коррекционно-развивающей логопедической работы</vt:lpstr>
      <vt:lpstr>Соблюдение речевого этикета при общении (обращение, просьба, диалог).</vt:lpstr>
      <vt:lpstr>Формируем УУД:</vt:lpstr>
      <vt:lpstr>Личностные  УУД  призваны  обеспечивать  ценностно-смысловую ориентацию  учащихся: ребенок  учится  соотносить  свои действия  с принятыми  этическими  принципами,  знать моральные  нормы  и  уметь выделить  нравственный аспект поведения.</vt:lpstr>
      <vt:lpstr>Обеспечить учащимся  организацию  их  учебной деятельности  призваны                           регулятивные  действия</vt:lpstr>
      <vt:lpstr>Одно из основных направлений логопедической работы – формирование                             коммуникативных навыков у учащихся.</vt:lpstr>
      <vt:lpstr>При развитии речемыслительной деятельности, которой тоже уделяется большое внимание на логопедических занятиях, формируются                   познавательные учебные действия.</vt:lpstr>
      <vt:lpstr>Таким образом, исходя из выше сказанного мы видим, что в логопедической практике достаточно четко просматривается развитие и совершенствование психологических предпосылок к обучению. Однако, при реализации ФГОС, в большей мере необходимо обратить внимание на формирование именно учебных действий:</vt:lpstr>
      <vt:lpstr>- планирование предстоящей работы; - определение путей и средств достижения   учебной цели; - контролирование деятельности; - умение работать в определенном темпе; - умение видеть собственные успехи; - замечать неудачи и находить их причины; - формулировать собственное мнение и позицию; - развивать речевую активность; - умение – учиться. </vt:lpstr>
      <vt:lpstr>Спасибо за внимание ! !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на логопедических занятиях  </dc:title>
  <dc:creator>Галина Бекшаева</dc:creator>
  <cp:lastModifiedBy>Галина Бекшаева</cp:lastModifiedBy>
  <cp:revision>79</cp:revision>
  <cp:lastPrinted>2016-11-30T16:21:26Z</cp:lastPrinted>
  <dcterms:created xsi:type="dcterms:W3CDTF">2016-11-21T14:09:07Z</dcterms:created>
  <dcterms:modified xsi:type="dcterms:W3CDTF">2016-11-30T16:31:53Z</dcterms:modified>
</cp:coreProperties>
</file>