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1" r:id="rId3"/>
    <p:sldId id="269" r:id="rId4"/>
    <p:sldId id="260" r:id="rId5"/>
    <p:sldId id="261" r:id="rId6"/>
    <p:sldId id="259" r:id="rId7"/>
    <p:sldId id="258" r:id="rId8"/>
    <p:sldId id="263" r:id="rId9"/>
    <p:sldId id="273" r:id="rId10"/>
    <p:sldId id="274" r:id="rId11"/>
    <p:sldId id="266" r:id="rId12"/>
    <p:sldId id="267" r:id="rId13"/>
    <p:sldId id="268" r:id="rId14"/>
    <p:sldId id="276" r:id="rId15"/>
    <p:sldId id="275" r:id="rId16"/>
    <p:sldId id="262" r:id="rId17"/>
    <p:sldId id="264" r:id="rId18"/>
    <p:sldId id="265" r:id="rId19"/>
    <p:sldId id="278" r:id="rId20"/>
    <p:sldId id="277" r:id="rId21"/>
    <p:sldId id="257" r:id="rId22"/>
    <p:sldId id="270" r:id="rId23"/>
    <p:sldId id="272" r:id="rId24"/>
    <p:sldId id="280" r:id="rId25"/>
    <p:sldId id="279" r:id="rId26"/>
    <p:sldId id="282" r:id="rId27"/>
    <p:sldId id="281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47" d="100"/>
          <a:sy n="47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9308904E-F563-47EE-A95C-EE07D837A50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BDFAF96E-C648-48E5-ADA3-FF2185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033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904E-F563-47EE-A95C-EE07D837A50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AF96E-C648-48E5-ADA3-FF2185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260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308904E-F563-47EE-A95C-EE07D837A50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DFAF96E-C648-48E5-ADA3-FF2185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633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308904E-F563-47EE-A95C-EE07D837A50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DFAF96E-C648-48E5-ADA3-FF2185A613C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8464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308904E-F563-47EE-A95C-EE07D837A50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DFAF96E-C648-48E5-ADA3-FF2185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822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904E-F563-47EE-A95C-EE07D837A50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AF96E-C648-48E5-ADA3-FF2185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379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904E-F563-47EE-A95C-EE07D837A50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AF96E-C648-48E5-ADA3-FF2185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2277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904E-F563-47EE-A95C-EE07D837A50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AF96E-C648-48E5-ADA3-FF2185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750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308904E-F563-47EE-A95C-EE07D837A50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DFAF96E-C648-48E5-ADA3-FF2185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231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904E-F563-47EE-A95C-EE07D837A50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AF96E-C648-48E5-ADA3-FF2185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595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308904E-F563-47EE-A95C-EE07D837A50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DFAF96E-C648-48E5-ADA3-FF2185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363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904E-F563-47EE-A95C-EE07D837A50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AF96E-C648-48E5-ADA3-FF2185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890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904E-F563-47EE-A95C-EE07D837A50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AF96E-C648-48E5-ADA3-FF2185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97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904E-F563-47EE-A95C-EE07D837A50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AF96E-C648-48E5-ADA3-FF2185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360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904E-F563-47EE-A95C-EE07D837A50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AF96E-C648-48E5-ADA3-FF2185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613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904E-F563-47EE-A95C-EE07D837A50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AF96E-C648-48E5-ADA3-FF2185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266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904E-F563-47EE-A95C-EE07D837A50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AF96E-C648-48E5-ADA3-FF2185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388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8904E-F563-47EE-A95C-EE07D837A50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AF96E-C648-48E5-ADA3-FF2185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9951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easyen.ru/load/biologija/9_klass/prakticheskaja_rabota_reshenie_zadach_po_molekuljarnoj_bi/76-1-0-54983" TargetMode="External"/><Relationship Id="rId2" Type="http://schemas.openxmlformats.org/officeDocument/2006/relationships/hyperlink" Target="http://easyen.ru/load/biologija/10_klass/tablica_sravnitelnaja_kharakteristika_dnk_i_rnk/123-1-0-59706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6517" y="540913"/>
            <a:ext cx="11715483" cy="2743200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solidFill>
                  <a:srgbClr val="FF0000"/>
                </a:solidFill>
              </a:rPr>
              <a:t/>
            </a:r>
            <a:br>
              <a:rPr lang="ru-RU" sz="4000" i="1" dirty="0" smtClean="0">
                <a:solidFill>
                  <a:srgbClr val="FF0000"/>
                </a:solidFill>
              </a:rPr>
            </a:br>
            <a:r>
              <a:rPr lang="ru-RU" sz="4000" i="1" dirty="0">
                <a:solidFill>
                  <a:srgbClr val="FF0000"/>
                </a:solidFill>
              </a:rPr>
              <a:t/>
            </a:r>
            <a:br>
              <a:rPr lang="ru-RU" sz="4000" i="1" dirty="0">
                <a:solidFill>
                  <a:srgbClr val="FF0000"/>
                </a:solidFill>
              </a:rPr>
            </a:br>
            <a:r>
              <a:rPr lang="ru-RU" sz="4000" i="1" dirty="0" smtClean="0">
                <a:solidFill>
                  <a:srgbClr val="FF0000"/>
                </a:solidFill>
              </a:rPr>
              <a:t/>
            </a:r>
            <a:br>
              <a:rPr lang="ru-RU" sz="4000" i="1" dirty="0" smtClean="0">
                <a:solidFill>
                  <a:srgbClr val="FF0000"/>
                </a:solidFill>
              </a:rPr>
            </a:br>
            <a:r>
              <a:rPr lang="ru-RU" sz="4000" i="1" dirty="0">
                <a:solidFill>
                  <a:srgbClr val="FF0000"/>
                </a:solidFill>
              </a:rPr>
              <a:t/>
            </a:r>
            <a:br>
              <a:rPr lang="ru-RU" sz="4000" i="1" dirty="0">
                <a:solidFill>
                  <a:srgbClr val="FF0000"/>
                </a:solidFill>
              </a:rPr>
            </a:br>
            <a:r>
              <a:rPr lang="ru-RU" sz="4000" i="1" dirty="0" smtClean="0">
                <a:solidFill>
                  <a:srgbClr val="FF0000"/>
                </a:solidFill>
              </a:rPr>
              <a:t>           мастер - класс  «</a:t>
            </a:r>
            <a:r>
              <a:rPr lang="ru-RU" sz="4000" i="1" dirty="0">
                <a:solidFill>
                  <a:srgbClr val="FF0000"/>
                </a:solidFill>
              </a:rPr>
              <a:t>Решение  </a:t>
            </a:r>
            <a:r>
              <a:rPr lang="ru-RU" sz="4000" i="1" dirty="0" smtClean="0">
                <a:solidFill>
                  <a:srgbClr val="FF0000"/>
                </a:solidFill>
              </a:rPr>
              <a:t>задач </a:t>
            </a:r>
            <a:br>
              <a:rPr lang="ru-RU" sz="4000" i="1" dirty="0" smtClean="0">
                <a:solidFill>
                  <a:srgbClr val="FF0000"/>
                </a:solidFill>
              </a:rPr>
            </a:br>
            <a:r>
              <a:rPr lang="ru-RU" sz="4000" i="1" dirty="0" smtClean="0">
                <a:solidFill>
                  <a:srgbClr val="FF0000"/>
                </a:solidFill>
              </a:rPr>
              <a:t>              по </a:t>
            </a:r>
            <a:r>
              <a:rPr lang="ru-RU" sz="4000" i="1" dirty="0">
                <a:solidFill>
                  <a:srgbClr val="FF0000"/>
                </a:solidFill>
              </a:rPr>
              <a:t>молекулярной </a:t>
            </a:r>
            <a:r>
              <a:rPr lang="ru-RU" sz="4000" i="1" dirty="0" smtClean="0">
                <a:solidFill>
                  <a:srgbClr val="FF0000"/>
                </a:solidFill>
              </a:rPr>
              <a:t>биологии»</a:t>
            </a:r>
            <a:br>
              <a:rPr lang="ru-RU" sz="4000" i="1" dirty="0" smtClean="0">
                <a:solidFill>
                  <a:srgbClr val="FF0000"/>
                </a:solidFill>
              </a:rPr>
            </a:br>
            <a:r>
              <a:rPr lang="ru-RU" sz="4000" i="1" dirty="0">
                <a:solidFill>
                  <a:srgbClr val="FF0000"/>
                </a:solidFill>
              </a:rPr>
              <a:t/>
            </a:r>
            <a:br>
              <a:rPr lang="ru-RU" sz="4000" i="1" dirty="0">
                <a:solidFill>
                  <a:srgbClr val="FF0000"/>
                </a:solidFill>
              </a:rPr>
            </a:br>
            <a:r>
              <a:rPr lang="ru-RU" sz="4000" i="1" dirty="0" smtClean="0">
                <a:solidFill>
                  <a:srgbClr val="FF0000"/>
                </a:solidFill>
              </a:rPr>
              <a:t>                           </a:t>
            </a:r>
            <a:r>
              <a:rPr lang="ru-RU" sz="27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учащихся  9-11 классов)</a:t>
            </a:r>
            <a:endParaRPr lang="ru-RU" sz="27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3576320" y="1032132"/>
            <a:ext cx="7666936" cy="567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0"/>
              </a:spcAft>
            </a:pP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учитель биологии</a:t>
            </a:r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МКОУ «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Новокаякентская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СОШ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algn="r">
              <a:lnSpc>
                <a:spcPct val="150000"/>
              </a:lnSpc>
            </a:pP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Каякентский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</a:t>
            </a:r>
          </a:p>
          <a:p>
            <a:pPr algn="r">
              <a:lnSpc>
                <a:spcPct val="150000"/>
              </a:lnSpc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Дагестан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Умалатова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Равганият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Бийбулатовна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503055"/>
            <a:ext cx="9143999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</a:t>
            </a:r>
          </a:p>
          <a:p>
            <a:r>
              <a:rPr lang="ru-RU" sz="4400" dirty="0" smtClean="0"/>
              <a:t>      А </a:t>
            </a:r>
            <a:r>
              <a:rPr lang="ru-RU" sz="4400" dirty="0"/>
              <a:t>= Т</a:t>
            </a:r>
            <a:r>
              <a:rPr lang="ru-RU" sz="4400"/>
              <a:t>, </a:t>
            </a:r>
            <a:r>
              <a:rPr lang="ru-RU" sz="4400" smtClean="0"/>
              <a:t>Т </a:t>
            </a:r>
            <a:r>
              <a:rPr lang="ru-RU" sz="4400"/>
              <a:t>= </a:t>
            </a:r>
            <a:r>
              <a:rPr lang="ru-RU" sz="4400"/>
              <a:t>А</a:t>
            </a:r>
            <a:r>
              <a:rPr lang="ru-RU" sz="4400" smtClean="0"/>
              <a:t>   Г=Ц , Г=Ц</a:t>
            </a:r>
            <a:endParaRPr lang="ru-RU" sz="4400" dirty="0"/>
          </a:p>
          <a:p>
            <a:r>
              <a:rPr lang="ru-RU" sz="4400" dirty="0" smtClean="0"/>
              <a:t>(А+Т</a:t>
            </a:r>
            <a:r>
              <a:rPr lang="ru-RU" sz="4400" dirty="0"/>
              <a:t>)+ ( Г+ Ц)= 100%</a:t>
            </a:r>
          </a:p>
        </p:txBody>
      </p:sp>
    </p:spTree>
    <p:extLst>
      <p:ext uri="{BB962C8B-B14F-4D97-AF65-F5344CB8AC3E}">
        <p14:creationId xmlns:p14="http://schemas.microsoft.com/office/powerpoint/2010/main" val="27457725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609" y="1"/>
            <a:ext cx="11938716" cy="6617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Решение </a:t>
            </a:r>
            <a:endParaRPr lang="ru-RU" sz="4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Руководствуемся правилом </a:t>
            </a:r>
            <a:r>
              <a:rPr lang="ru-RU" sz="4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Чаргаффа</a:t>
            </a:r>
            <a:r>
              <a:rPr lang="ru-RU" sz="4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(А+Т) + ( Г+ Ц)= 100%.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Таким образом, </a:t>
            </a: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 -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12%, значит Г- 12</a:t>
            </a: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%,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Ц+Г =12%+12% = 24%;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100% </a:t>
            </a: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- 24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% = 76 %, что приходится на А+Т, поэтому А= 38% и </a:t>
            </a: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38%.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6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6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375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3677" y="604684"/>
            <a:ext cx="11415251" cy="648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Одна аминокислота кодируется тремя нуклеотидами. </a:t>
            </a:r>
            <a:endParaRPr lang="ru-RU" sz="5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ДНК они называются триплет, в </a:t>
            </a:r>
            <a:r>
              <a:rPr lang="ru-RU" sz="5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иРНК</a:t>
            </a: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кодон, в </a:t>
            </a:r>
            <a:r>
              <a:rPr lang="ru-RU" sz="5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тРНК</a:t>
            </a: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антикодон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Одна молекула </a:t>
            </a:r>
            <a:r>
              <a:rPr lang="ru-RU" sz="5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тРНК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несет к месту синтеза ДНК одну аминокислоту.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5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529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7127" y="360608"/>
            <a:ext cx="11217498" cy="5500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</a:t>
            </a:r>
            <a:r>
              <a:rPr lang="ru-RU" sz="9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</a:t>
            </a:r>
            <a:r>
              <a:rPr lang="ru-RU" sz="8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адача № 2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Белок 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состоит из 20 аминокислот. Сколько будет </a:t>
            </a:r>
            <a:r>
              <a:rPr lang="ru-RU" sz="4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нуклеотидов в 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участке </a:t>
            </a:r>
            <a:r>
              <a:rPr lang="ru-RU" sz="4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молекулы 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ДНК и </a:t>
            </a:r>
            <a:r>
              <a:rPr lang="ru-RU" sz="4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иРНК</a:t>
            </a:r>
            <a:r>
              <a:rPr lang="ru-RU" sz="4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Сколько молекул </a:t>
            </a:r>
            <a:r>
              <a:rPr lang="ru-RU" sz="4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тРНК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необходимо для переноса 20 аминокислот?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260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995" y="-115910"/>
            <a:ext cx="12383301" cy="6228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6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Решение задачи </a:t>
            </a:r>
            <a:r>
              <a:rPr lang="ru-RU" sz="6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</a:t>
            </a:r>
            <a:r>
              <a:rPr lang="ru-RU" sz="6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6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1.Число нуклеотидов в ДНК равно 20х3=60 нуклеотидов.</a:t>
            </a:r>
            <a:endParaRPr lang="ru-RU" sz="4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2.Число нуклеотидов на </a:t>
            </a:r>
            <a:r>
              <a:rPr lang="ru-RU" sz="4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иРНК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равна числу нуклеотидов цепи ДНК, </a:t>
            </a: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тоже</a:t>
            </a:r>
            <a:r>
              <a:rPr lang="ru-RU" sz="4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60 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нуклеотидов.</a:t>
            </a:r>
            <a:endParaRPr lang="ru-RU" sz="4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Для переноса 20 аминокислот необходимо 20 молекул </a:t>
            </a:r>
            <a:r>
              <a:rPr lang="ru-RU" sz="4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тРНК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Блок-схема: типовой процесс 3"/>
          <p:cNvSpPr/>
          <p:nvPr/>
        </p:nvSpPr>
        <p:spPr>
          <a:xfrm>
            <a:off x="237995" y="121706"/>
            <a:ext cx="45719" cy="45719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468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3334" y="154546"/>
            <a:ext cx="11908665" cy="5094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для самостоятельного решения второго типа 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endParaRPr lang="ru-RU" sz="4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Белок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состоит из 50 аминокислот. Сколько будет нуклеотидов в участке молекулы ДНК и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иРНК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4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Сколько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молекул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тРНК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необходимо для переноса 50 аминокислот?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0830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8795" y="231820"/>
            <a:ext cx="10612192" cy="6152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Решение</a:t>
            </a:r>
            <a:endParaRPr lang="ru-RU" sz="5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</a:rPr>
              <a:t>1.Число нуклеотидов в ДНК равно 50 х 3 = 150 нуклеотидов.</a:t>
            </a:r>
            <a:endParaRPr lang="ru-RU" sz="4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</a:rPr>
              <a:t>2.Число нуклеотидов на </a:t>
            </a:r>
            <a:r>
              <a:rPr lang="ru-RU" sz="4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иРНК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</a:rPr>
              <a:t> равна числу нуклеотидов цепи ДНК, тоже</a:t>
            </a:r>
            <a:r>
              <a:rPr lang="ru-RU" sz="44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</a:rPr>
              <a:t>150 нуклеотидов.</a:t>
            </a:r>
            <a:endParaRPr lang="ru-RU" sz="4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</a:rPr>
              <a:t>3. Для переноса 50 аминокислот необходимо 150 молекул </a:t>
            </a:r>
            <a:r>
              <a:rPr lang="ru-RU" sz="4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тРНК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759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2533" y="316089"/>
            <a:ext cx="11153424" cy="5940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  </a:t>
            </a:r>
            <a:r>
              <a:rPr lang="ru-RU" sz="5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комплементарности</a:t>
            </a: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2969895" algn="ctr"/>
              </a:tabLst>
            </a:pP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ДНК             </a:t>
            </a:r>
            <a:r>
              <a:rPr lang="ru-RU" sz="5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5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РНК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</a:t>
            </a:r>
            <a:r>
              <a:rPr lang="ru-RU" sz="5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тРНК</a:t>
            </a:r>
            <a:endParaRPr lang="ru-RU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133475" algn="l"/>
              </a:tabLst>
            </a:pP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- Т 	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</a:t>
            </a: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</a:t>
            </a: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endParaRPr lang="ru-RU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133475" algn="l"/>
              </a:tabLst>
            </a:pP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 - А	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</a:t>
            </a:r>
            <a:r>
              <a:rPr lang="ru-RU" sz="54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                           </a:t>
            </a: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endParaRPr lang="ru-RU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 – Ц             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Г                            </a:t>
            </a: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</a:t>
            </a:r>
            <a:endParaRPr lang="ru-RU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 – Г            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                            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endParaRPr lang="ru-RU" sz="5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730044" y="3206045"/>
            <a:ext cx="0" cy="2370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730044" y="4120444"/>
            <a:ext cx="0" cy="2144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730044" y="5159022"/>
            <a:ext cx="0" cy="2483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9911644" y="3115733"/>
            <a:ext cx="11289" cy="3273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9911644" y="4227688"/>
            <a:ext cx="112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10013244" y="4120444"/>
            <a:ext cx="0" cy="3273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10013244" y="5159022"/>
            <a:ext cx="0" cy="2483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693333" y="3115733"/>
            <a:ext cx="11289" cy="3273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43467" y="3115733"/>
            <a:ext cx="11289" cy="3273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1693333" y="4120444"/>
            <a:ext cx="0" cy="3273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643467" y="4120444"/>
            <a:ext cx="0" cy="3273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1806222" y="5034844"/>
            <a:ext cx="0" cy="3725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643467" y="5000978"/>
            <a:ext cx="0" cy="406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0366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6089" y="428978"/>
            <a:ext cx="11198578" cy="6137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№ 3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одном 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фрагменте ДНК нуклеотиды расположены в последовательности: </a:t>
            </a:r>
            <a:endParaRPr lang="ru-RU" sz="4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А- 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А- Г-  Г- Ц –Т-А- Ц- Г</a:t>
            </a:r>
            <a:endParaRPr lang="ru-RU" sz="4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1.Напишите вторую цепочку </a:t>
            </a: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ДНК </a:t>
            </a:r>
            <a:r>
              <a:rPr lang="ru-RU" sz="4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иРНК</a:t>
            </a: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4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2.Каким способом пользовались?</a:t>
            </a:r>
            <a:endParaRPr lang="ru-RU" sz="4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3.Найдите длину фрагмента ДНК?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1764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9822" y="936978"/>
            <a:ext cx="7744178" cy="4688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Решение задачи 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3</a:t>
            </a:r>
            <a:endParaRPr lang="ru-RU" sz="4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ДНК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А- А- Г-  Г- Ц -Т-А- Ц- Г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ДНК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Т- Т-  Ц- Ц- Г - А -Т- Г-Ц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/>
              <a:t> </a:t>
            </a:r>
            <a:r>
              <a:rPr lang="ru-RU" sz="4000" dirty="0" err="1" smtClean="0"/>
              <a:t>иРНК</a:t>
            </a:r>
            <a:r>
              <a:rPr lang="ru-RU" sz="4000" dirty="0"/>
              <a:t>: А- А- Г-  Г- Ц </a:t>
            </a:r>
            <a:r>
              <a:rPr lang="ru-RU" sz="4000" dirty="0" smtClean="0"/>
              <a:t>- У- А-Ц- Г</a:t>
            </a:r>
            <a:endParaRPr lang="ru-RU" sz="4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2.Принцип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комплементарности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9х 0,34= 3,06 (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нм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0633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89397" y="347730"/>
            <a:ext cx="11702603" cy="5799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для самостоятельного решения третьего типа</a:t>
            </a:r>
            <a:endParaRPr lang="ru-RU" sz="4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endParaRPr lang="ru-RU" sz="4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одной фрагменте ДНК нуклеотиды расположены в последовательности: А- Т- Г-  А- Ц –Т- Ц- Ц- А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1.Напишите вторую цепочку ДНК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иРНК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2.Каким способом пользовались?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3.Найдите длину фрагмента ДНК?</a:t>
            </a:r>
            <a:endParaRPr lang="ru-RU" sz="4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037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5155" y="579549"/>
            <a:ext cx="11436439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Цель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</a:rPr>
              <a:t>: сформировать практические умения и навыки решения задач по молекулярной  биологии;  научить учащихся использовать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теоретические  знания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</a:rPr>
              <a:t>в практической деятельности;  развивать теоретическую и  творческую активность  и познавательный интерес, умение работать с таблицами,  сравнивать и обобщать;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продолжить формирование научного мировоззрения.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055385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1369" y="489397"/>
            <a:ext cx="11766711" cy="5405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</a:rPr>
              <a:t>Решение 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endParaRPr lang="ru-RU" sz="4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</a:rPr>
              <a:t>. ДНК: А- Т- Г-  А- Ц -Т- Ц - Ц - А</a:t>
            </a:r>
            <a:endParaRPr lang="ru-RU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</a:rPr>
              <a:t>    ДНК: Т- А- Ц - Т-  Г - А - Г- Г-Т</a:t>
            </a:r>
            <a:endParaRPr lang="ru-RU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4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4000" dirty="0" err="1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иРНК</a:t>
            </a:r>
            <a:r>
              <a:rPr lang="ru-RU" sz="4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4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4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4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4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4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4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–Ц</a:t>
            </a:r>
            <a:r>
              <a:rPr lang="ru-RU" sz="4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4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</a:rPr>
              <a:t>2.Принцип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комплементарности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</a:rPr>
              <a:t>9х 0,34= 3,06 (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нм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</a:rPr>
              <a:t>).</a:t>
            </a: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7980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Ravganiyt\Downloads\hello_html_mf036faa (2)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22" y="146756"/>
            <a:ext cx="11379200" cy="64233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25657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7279" y="708339"/>
            <a:ext cx="10637949" cy="5138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5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№ 4</a:t>
            </a:r>
            <a:endParaRPr lang="ru-RU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Участок молекулы ДНК   имеет следующую структуру – АЦГЦТАТАГ-. 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Определите последовательность нуклеотидов на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иРНК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соответствующую последовательность аминокислот, используя таблицу генетического кода.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8865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0913" y="437882"/>
            <a:ext cx="11037194" cy="5735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5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Решение задачи </a:t>
            </a:r>
            <a:r>
              <a:rPr lang="ru-RU" sz="5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4</a:t>
            </a:r>
            <a:endParaRPr lang="ru-RU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Последовательность нуклеотидов на  </a:t>
            </a:r>
            <a:r>
              <a:rPr lang="ru-RU" sz="5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иРНК</a:t>
            </a:r>
            <a:r>
              <a:rPr lang="ru-RU" sz="5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-УГЦГАУАУГ-</a:t>
            </a:r>
            <a:endParaRPr lang="ru-RU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оследовательность </a:t>
            </a: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аминокислот: 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5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цис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5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асп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-иле.</a:t>
            </a:r>
            <a:endParaRPr lang="ru-RU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5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5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6127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2125" y="453908"/>
            <a:ext cx="10612190" cy="571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Задача для самостоятельного решения четвертого типа </a:t>
            </a:r>
            <a:endParaRPr lang="ru-RU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endParaRPr lang="ru-RU" sz="3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3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Участок </a:t>
            </a:r>
            <a:r>
              <a:rPr lang="ru-RU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молекулы ДНК   имеет следующую структуру – </a:t>
            </a:r>
            <a:r>
              <a:rPr lang="ru-RU" sz="3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ТЦГАТГАГА -. </a:t>
            </a:r>
            <a:endParaRPr lang="ru-RU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Определите последовательность нуклеотидов на </a:t>
            </a:r>
            <a:r>
              <a:rPr lang="ru-RU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иРНК</a:t>
            </a:r>
            <a:r>
              <a:rPr lang="ru-RU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 соответствующую последовательность аминокислот, используя таблицу генетического код</a:t>
            </a:r>
            <a:r>
              <a:rPr lang="ru-RU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360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6390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8035" y="670560"/>
            <a:ext cx="10290219" cy="5097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</a:rPr>
              <a:t>Решение 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</a:rPr>
              <a:t>1. Последовательность нуклеотидов на </a:t>
            </a:r>
            <a:r>
              <a:rPr lang="ru-RU" sz="4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иРНК</a:t>
            </a:r>
            <a:r>
              <a:rPr lang="ru-RU" sz="4800" dirty="0">
                <a:latin typeface="Calibri" panose="020F0502020204030204" pitchFamily="34" charset="0"/>
                <a:ea typeface="Calibri" panose="020F0502020204030204" pitchFamily="34" charset="0"/>
              </a:rPr>
              <a:t>   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АГЦУАЦУЦУ-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</a:rPr>
              <a:t>2. </a:t>
            </a: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Последовательность 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</a:rPr>
              <a:t>аминокислот: сер - тир </a:t>
            </a: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 сер</a:t>
            </a:r>
            <a:endParaRPr lang="ru-RU" sz="4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0486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3803" y="425003"/>
            <a:ext cx="6890197" cy="6172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5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Рефлексия.</a:t>
            </a:r>
            <a:endParaRPr lang="ru-RU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Сегодня я узнал…</a:t>
            </a:r>
            <a:b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выполнял задания…</a:t>
            </a:r>
            <a:b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научился…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Теперь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могу...</a:t>
            </a:r>
            <a:b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Было трудно…</a:t>
            </a:r>
            <a:b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смог…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1407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578" y="112051"/>
            <a:ext cx="11586979" cy="6191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Источники 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информации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1.Биология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 класс: поурочные планы. Автор-составитель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Л.Ващенко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2007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Издательство «Учитель».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2.Молекулярная биология. Сборник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разноуровневых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заданий для подготовки к ЕГЭ : 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учебно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методическое  пособие /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 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А.Кириленко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– ИЗД. 4- е,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перераб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и доп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.-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Ростов н/Д :Легион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2014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.- 176 с.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3.Таблица «Сравнительная характеристика ДНК и РНК.   </a:t>
            </a:r>
            <a:r>
              <a:rPr lang="ru-RU" sz="2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http://easyen.ru/load/biologija/10_klass/tablica_sravnitelnaja_kharakteristika_dnk_i_rnk/123-1-0-59706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4.Решение задач по молекулярной биологии </a:t>
            </a:r>
            <a:r>
              <a:rPr lang="ru-RU" sz="2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http://easyen.ru/load/biologija/9_klass/prakticheskaja_rabota_reshenie_zadach_po_molekuljarnoj_bi/76-1-0-54983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299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5465" y="1151414"/>
            <a:ext cx="990385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latin typeface="Times New Roman" panose="02020603050405020304" pitchFamily="18" charset="0"/>
                <a:ea typeface="Calibri" panose="020F0502020204030204" pitchFamily="34" charset="0"/>
              </a:rPr>
              <a:t>Оборудование:</a:t>
            </a:r>
            <a:r>
              <a:rPr lang="ru-RU" sz="6600" dirty="0">
                <a:latin typeface="Times New Roman" panose="02020603050405020304" pitchFamily="18" charset="0"/>
                <a:ea typeface="Calibri" panose="020F0502020204030204" pitchFamily="34" charset="0"/>
              </a:rPr>
              <a:t> проектор, мультимедийная доска, карточки, учебник.</a:t>
            </a:r>
            <a:br>
              <a:rPr lang="ru-RU" sz="66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883589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545" y="965915"/>
            <a:ext cx="1189069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</a:t>
            </a:r>
          </a:p>
          <a:p>
            <a:r>
              <a:rPr lang="ru-RU" sz="6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6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</a:t>
            </a:r>
            <a:r>
              <a:rPr lang="ru-RU" sz="8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Девиз урока: </a:t>
            </a:r>
          </a:p>
          <a:p>
            <a:r>
              <a:rPr lang="ru-RU" sz="8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8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«</a:t>
            </a:r>
            <a:r>
              <a:rPr lang="ru-RU" sz="8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Знай, умей, </a:t>
            </a:r>
            <a:r>
              <a:rPr lang="ru-RU" sz="8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применяй</a:t>
            </a:r>
            <a:r>
              <a:rPr lang="ru-RU" sz="8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16049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4329" y="1075765"/>
            <a:ext cx="8665013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6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«Разум состоит не </a:t>
            </a:r>
            <a:r>
              <a:rPr lang="ru-RU" sz="6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только  в знании</a:t>
            </a:r>
            <a:r>
              <a:rPr lang="ru-RU" sz="660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660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но </a:t>
            </a:r>
            <a:r>
              <a:rPr lang="ru-RU" sz="6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в умении использовать знания</a:t>
            </a:r>
            <a:r>
              <a:rPr lang="ru-RU" sz="6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</a:p>
          <a:p>
            <a:r>
              <a:rPr lang="ru-RU" sz="6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Аристотель                                                         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44744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2276" y="579548"/>
            <a:ext cx="109220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             </a:t>
            </a:r>
            <a:r>
              <a:rPr lang="ru-RU" sz="5400" dirty="0" smtClean="0">
                <a:cs typeface="Aharoni" panose="02010803020104030203" pitchFamily="2" charset="-79"/>
              </a:rPr>
              <a:t>Правило </a:t>
            </a:r>
            <a:r>
              <a:rPr lang="ru-RU" sz="5400" dirty="0" err="1" smtClean="0">
                <a:cs typeface="Aharoni" panose="02010803020104030203" pitchFamily="2" charset="-79"/>
              </a:rPr>
              <a:t>Чаргаффа</a:t>
            </a:r>
            <a:r>
              <a:rPr lang="ru-RU" sz="5400" dirty="0" smtClean="0">
                <a:cs typeface="Aharoni" panose="02010803020104030203" pitchFamily="2" charset="-79"/>
              </a:rPr>
              <a:t>:</a:t>
            </a:r>
            <a:endParaRPr lang="ru-RU" sz="5400" dirty="0">
              <a:cs typeface="Aharoni" panose="02010803020104030203" pitchFamily="2" charset="-79"/>
            </a:endParaRPr>
          </a:p>
          <a:p>
            <a:endParaRPr lang="ru-RU" sz="3200" dirty="0"/>
          </a:p>
          <a:p>
            <a:r>
              <a:rPr lang="ru-RU" sz="3200" dirty="0"/>
              <a:t>1</a:t>
            </a:r>
            <a:r>
              <a:rPr lang="ru-RU" sz="3200" dirty="0" smtClean="0"/>
              <a:t>. Количество </a:t>
            </a:r>
            <a:r>
              <a:rPr lang="ru-RU" sz="3200" dirty="0"/>
              <a:t>пуриновых оснований равно количеству пиримидиновых </a:t>
            </a:r>
            <a:r>
              <a:rPr lang="ru-RU" sz="3200" dirty="0" smtClean="0"/>
              <a:t>оснований.</a:t>
            </a:r>
            <a:endParaRPr lang="ru-RU" sz="3200" dirty="0"/>
          </a:p>
          <a:p>
            <a:endParaRPr lang="ru-RU" sz="3200" dirty="0"/>
          </a:p>
          <a:p>
            <a:r>
              <a:rPr lang="ru-RU" sz="3200" dirty="0"/>
              <a:t>2</a:t>
            </a:r>
            <a:r>
              <a:rPr lang="ru-RU" sz="3200" dirty="0" smtClean="0"/>
              <a:t>. Количество </a:t>
            </a:r>
            <a:r>
              <a:rPr lang="ru-RU" sz="3200" dirty="0" err="1"/>
              <a:t>аденина</a:t>
            </a:r>
            <a:r>
              <a:rPr lang="ru-RU" sz="3200" dirty="0"/>
              <a:t> равно количеству </a:t>
            </a:r>
            <a:r>
              <a:rPr lang="ru-RU" sz="3200" dirty="0" err="1"/>
              <a:t>тимина</a:t>
            </a:r>
            <a:r>
              <a:rPr lang="ru-RU" sz="3200" dirty="0"/>
              <a:t>; количество гуанина равно количеству </a:t>
            </a:r>
            <a:r>
              <a:rPr lang="ru-RU" sz="3200" dirty="0" err="1" smtClean="0"/>
              <a:t>цитозина</a:t>
            </a:r>
            <a:r>
              <a:rPr lang="ru-RU" sz="3200" dirty="0" smtClean="0"/>
              <a:t>.</a:t>
            </a:r>
            <a:endParaRPr lang="ru-RU" sz="3200" dirty="0"/>
          </a:p>
          <a:p>
            <a:endParaRPr lang="ru-RU" sz="3200" dirty="0"/>
          </a:p>
          <a:p>
            <a:r>
              <a:rPr lang="ru-RU" sz="3200" dirty="0" smtClean="0"/>
              <a:t>3. А = Т, Т=А  Г=Ц, Ц=Г</a:t>
            </a:r>
          </a:p>
          <a:p>
            <a:r>
              <a:rPr lang="ru-RU" sz="3200" dirty="0" smtClean="0"/>
              <a:t>4. (А+Т)+ ( Г+ Ц)= 100%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7219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666" y="717630"/>
            <a:ext cx="11856333" cy="4640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Задача № 1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В </a:t>
            </a: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одной цепи ДНК Т составляет 23 % от общего 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количества нуклеотидов</a:t>
            </a: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Определите количество (%) каждого из остальных видов нуклеотидов.</a:t>
            </a:r>
            <a:endParaRPr lang="ru-RU" sz="5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921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400" y="124177"/>
            <a:ext cx="11255022" cy="6821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  Решение задачи №1</a:t>
            </a:r>
          </a:p>
          <a:p>
            <a:endParaRPr lang="ru-RU" sz="4400" dirty="0" smtClean="0"/>
          </a:p>
          <a:p>
            <a:r>
              <a:rPr lang="ru-RU" sz="4400" dirty="0" smtClean="0"/>
              <a:t>  Руководствуемся </a:t>
            </a:r>
            <a:r>
              <a:rPr lang="ru-RU" sz="4400" dirty="0"/>
              <a:t>правилом </a:t>
            </a:r>
            <a:r>
              <a:rPr lang="ru-RU" sz="4400" dirty="0" err="1"/>
              <a:t>Чаргаффа</a:t>
            </a:r>
            <a:r>
              <a:rPr lang="ru-RU" sz="4400" dirty="0"/>
              <a:t>: (А+Т) + ( Г+ Ц</a:t>
            </a:r>
            <a:r>
              <a:rPr lang="ru-RU" sz="4400" dirty="0" smtClean="0"/>
              <a:t>) = </a:t>
            </a:r>
            <a:r>
              <a:rPr lang="ru-RU" sz="4400" dirty="0"/>
              <a:t>100%.</a:t>
            </a:r>
          </a:p>
          <a:p>
            <a:r>
              <a:rPr lang="ru-RU" sz="4400" dirty="0"/>
              <a:t>Таким образом, Т- 23%, значит </a:t>
            </a:r>
            <a:r>
              <a:rPr lang="ru-RU" sz="4400" dirty="0" smtClean="0"/>
              <a:t>А - </a:t>
            </a:r>
            <a:r>
              <a:rPr lang="ru-RU" sz="4400" dirty="0"/>
              <a:t>23%, А+Т =23%+23% = 46%;</a:t>
            </a:r>
          </a:p>
          <a:p>
            <a:r>
              <a:rPr lang="ru-RU" sz="4400" dirty="0"/>
              <a:t>100% - 46% = 54 %, что приходится на </a:t>
            </a:r>
            <a:endParaRPr lang="ru-RU" sz="4400" dirty="0" smtClean="0"/>
          </a:p>
          <a:p>
            <a:r>
              <a:rPr lang="ru-RU" sz="4400" dirty="0" smtClean="0"/>
              <a:t>Ц+ Г</a:t>
            </a:r>
            <a:r>
              <a:rPr lang="ru-RU" sz="4400" dirty="0"/>
              <a:t>, поэтому Ц=27% и </a:t>
            </a:r>
          </a:p>
          <a:p>
            <a:r>
              <a:rPr lang="ru-RU" sz="4400" dirty="0"/>
              <a:t>Г = 27</a:t>
            </a:r>
            <a:r>
              <a:rPr lang="ru-RU" sz="4400" dirty="0" smtClean="0"/>
              <a:t>%.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274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3487" y="257578"/>
            <a:ext cx="11346288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5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Задача </a:t>
            </a:r>
            <a:r>
              <a:rPr lang="ru-RU" sz="5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для самостоятельного </a:t>
            </a:r>
            <a:r>
              <a:rPr lang="ru-RU" sz="5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решения первого типа</a:t>
            </a:r>
            <a:endParaRPr lang="ru-RU" sz="5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48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 одной 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</a:rPr>
              <a:t>цепи </a:t>
            </a: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ДНК  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</a:rPr>
              <a:t>Ц составляет 12 % от общего количества нуклеотидов. Определите количество (%) каждого из остальных видов нуклеотидов</a:t>
            </a:r>
            <a:endParaRPr lang="ru-RU" sz="4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711533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370</TotalTime>
  <Words>841</Words>
  <Application>Microsoft Office PowerPoint</Application>
  <PresentationFormat>Широкоэкранный</PresentationFormat>
  <Paragraphs>130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Aharoni</vt:lpstr>
      <vt:lpstr>Arial</vt:lpstr>
      <vt:lpstr>Calibri</vt:lpstr>
      <vt:lpstr>Century Gothic</vt:lpstr>
      <vt:lpstr>Tahoma</vt:lpstr>
      <vt:lpstr>Times New Roman</vt:lpstr>
      <vt:lpstr>След самолета</vt:lpstr>
      <vt:lpstr>               мастер - класс  «Решение  задач                по молекулярной биологии»                             (для учащихся  9-11 классов)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ннкккккк</dc:title>
  <dc:creator>Ravganiyt</dc:creator>
  <cp:lastModifiedBy>Ravganiyt</cp:lastModifiedBy>
  <cp:revision>44</cp:revision>
  <dcterms:created xsi:type="dcterms:W3CDTF">2018-01-27T14:51:32Z</dcterms:created>
  <dcterms:modified xsi:type="dcterms:W3CDTF">2018-02-01T18:17:00Z</dcterms:modified>
</cp:coreProperties>
</file>