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93" r:id="rId6"/>
    <p:sldId id="315" r:id="rId7"/>
    <p:sldId id="317" r:id="rId8"/>
    <p:sldId id="316" r:id="rId9"/>
    <p:sldId id="31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633"/>
    <a:srgbClr val="0000FF"/>
    <a:srgbClr val="FF33CC"/>
    <a:srgbClr val="FF0000"/>
    <a:srgbClr val="9900CC"/>
    <a:srgbClr val="00CCFF"/>
    <a:srgbClr val="000099"/>
    <a:srgbClr val="CC330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4" autoAdjust="0"/>
    <p:restoredTop sz="94643" autoAdjust="0"/>
  </p:normalViewPr>
  <p:slideViewPr>
    <p:cSldViewPr>
      <p:cViewPr varScale="1">
        <p:scale>
          <a:sx n="69" d="100"/>
          <a:sy n="69" d="100"/>
        </p:scale>
        <p:origin x="143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8771-DDF4-46C9-9A67-4BEB34395C55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DF14-1937-4469-BF2A-E95C5A7C5F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8771-DDF4-46C9-9A67-4BEB34395C55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DF14-1937-4469-BF2A-E95C5A7C5F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8771-DDF4-46C9-9A67-4BEB34395C55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DF14-1937-4469-BF2A-E95C5A7C5F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8771-DDF4-46C9-9A67-4BEB34395C55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DF14-1937-4469-BF2A-E95C5A7C5F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8771-DDF4-46C9-9A67-4BEB34395C55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DF14-1937-4469-BF2A-E95C5A7C5F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8771-DDF4-46C9-9A67-4BEB34395C55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DF14-1937-4469-BF2A-E95C5A7C5F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8771-DDF4-46C9-9A67-4BEB34395C55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DF14-1937-4469-BF2A-E95C5A7C5F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8771-DDF4-46C9-9A67-4BEB34395C55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DF14-1937-4469-BF2A-E95C5A7C5F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8771-DDF4-46C9-9A67-4BEB34395C55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DF14-1937-4469-BF2A-E95C5A7C5F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8771-DDF4-46C9-9A67-4BEB34395C55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DF14-1937-4469-BF2A-E95C5A7C5F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8771-DDF4-46C9-9A67-4BEB34395C55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DF14-1937-4469-BF2A-E95C5A7C5F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98771-DDF4-46C9-9A67-4BEB34395C55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EDF14-1937-4469-BF2A-E95C5A7C5F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8" y="-388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214414" y="642918"/>
            <a:ext cx="6786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ГБОУ ШКОЛА №2109 </a:t>
            </a:r>
          </a:p>
          <a:p>
            <a:pPr algn="ctr"/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Д.к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 «Радуга»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4414" y="1756501"/>
            <a:ext cx="6929486" cy="2721208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pPr algn="ctr"/>
            <a:r>
              <a:rPr lang="ru-RU" sz="3200" b="1" i="1" dirty="0" smtClean="0">
                <a:latin typeface="Segoe Script" panose="030B0504020000000003" pitchFamily="66" charset="0"/>
                <a:cs typeface="Times New Roman" pitchFamily="18" charset="0"/>
              </a:rPr>
              <a:t>РЕЧЕВАЯ КОМПЕТЕНТНОСТЬ РЕБЕНКА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228184" y="4437112"/>
            <a:ext cx="2215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Ахмарова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Р.В.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086817"/>
            <a:ext cx="2496868" cy="22545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331640" y="2276872"/>
            <a:ext cx="68580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Коммуникативна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я компетенция (речевая) по праву считается стержневой, ведущей, так как она служит как базой для становления других социально значимых компетенций и рассматривается как базисная характеристика личности дошкольника. </a:t>
            </a:r>
            <a:endParaRPr kumimoji="0" lang="ru-RU" sz="2400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1600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28992" y="428604"/>
            <a:ext cx="457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71802" y="571480"/>
            <a:ext cx="50006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“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РЕЧЬ – УДИВИТЕЛЬНОЕ СИЛЬНОЕ СРЕДСТВО,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НО НУЖНО ИМЕТЬ МНОГО УМА,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ЧТОБЫ ПОЛЬЗОВАТЬСЯ ИМ”</a:t>
            </a:r>
          </a:p>
          <a:p>
            <a:pPr algn="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Г. ГЕГЕЛЬ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378453"/>
            <a:ext cx="1184746" cy="1786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1142976" y="1214422"/>
            <a:ext cx="692948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Необходимо выделить специальные условия для более эффективного развития коммуникативных умений у детей: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Организация и проведение занятий направленных на развитие речи детей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Разыгрывание коммуникативных ситуаций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Применение на занятии дидактических игр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Индивидуальная работа с каждым ребенком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Разнообразные игры-упражнения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Беседы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Сюжетно-ролевые игры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Совместная работа воспитателя с детьми и родителями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09690" y="1438260"/>
            <a:ext cx="6786610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820413"/>
            <a:ext cx="2412553" cy="2037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8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995936" y="3885620"/>
            <a:ext cx="34285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речевые навыки – это значит обеспечить правильное построение и реализацию высказывания.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51920" y="719398"/>
            <a:ext cx="4032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Главной деятельностью дошкольника по развитию речевой компетентности является – ИГРА.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3608" y="2121016"/>
            <a:ext cx="33107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речевого развития рассматривается в современном дошкольном образовании как общая основа воспитания и обучения детей.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916833"/>
            <a:ext cx="3536485" cy="19776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3275856" y="229821"/>
            <a:ext cx="49135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Gabriola" panose="04040605051002020D02" pitchFamily="82" charset="0"/>
              </a:rPr>
              <a:t>Речевая компетентность</a:t>
            </a:r>
          </a:p>
          <a:p>
            <a:r>
              <a:rPr lang="ru-RU" sz="2400" b="1" dirty="0" smtClean="0">
                <a:latin typeface="Gabriola" panose="04040605051002020D02" pitchFamily="82" charset="0"/>
              </a:rPr>
              <a:t>                                     ребенка предусматривает</a:t>
            </a:r>
            <a:r>
              <a:rPr lang="ru-RU" sz="2400" dirty="0" smtClean="0">
                <a:latin typeface="Gabriola" panose="04040605051002020D02" pitchFamily="82" charset="0"/>
              </a:rPr>
              <a:t>:</a:t>
            </a:r>
            <a:endParaRPr lang="ru-RU" sz="2400" dirty="0">
              <a:latin typeface="Gabriola" panose="04040605051002020D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803949"/>
            <a:ext cx="475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Лексическая компетентность – подразумевает определенный словарный запас в пределах возрастной нормы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64015" y="1592086"/>
            <a:ext cx="4679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Грамматическая компетентность – предполагает приобретение образования и навыков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7584" y="2301407"/>
            <a:ext cx="475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Фонематическая составляющая компетентности предполагает развитие речевого слуха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1130" y="3012511"/>
            <a:ext cx="48965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Диалогический компонент компетентности обеспечивает формирование диалогических умений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7624" y="3925282"/>
            <a:ext cx="6768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Монологическая компетентность предполагает формирование умения слушать и понимать тексты, пересказывать, строить самостоятельно связные высказывания различных типов.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363" y="4675517"/>
            <a:ext cx="1776510" cy="1776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635896" y="404664"/>
            <a:ext cx="468052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Овладение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речью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сложный, многосторонний психический процесс: её появление и дальнейшее развитие зависит от многих факторов.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Известные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 считают, что социальная среда является источником психического развития ребенка.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Семья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первая социальная общность, которая закладывает основы личностных качеств ребенка.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поступлением ребенка в детский сад социальная жизнь ребенка расширяется. Его общение становится более сложным, более разнообразным, требующий учета точки зрения партнера. Чем старше становится ребенок, тем важнее для него контакты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                              другими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365161"/>
            <a:ext cx="2114455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27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915816" y="404664"/>
            <a:ext cx="5400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Ученые </a:t>
            </a:r>
            <a:r>
              <a:rPr lang="ru-RU" dirty="0"/>
              <a:t>выяснили, что наиболее эффективные мероприятия для вхождения в мир других людей является игра. Главное преимущество игры заключается в том, что ребенок является участником, героем ее сюжетов. </a:t>
            </a:r>
          </a:p>
          <a:p>
            <a:r>
              <a:rPr lang="ru-RU" dirty="0" smtClean="0"/>
              <a:t>     Речевая </a:t>
            </a:r>
            <a:r>
              <a:rPr lang="ru-RU" dirty="0"/>
              <a:t>образовательная среда включает в себя не </a:t>
            </a:r>
            <a:r>
              <a:rPr lang="ru-RU" dirty="0" smtClean="0"/>
              <a:t>только </a:t>
            </a:r>
            <a:r>
              <a:rPr lang="ru-RU" dirty="0"/>
              <a:t>предметное окружение. Важно, чтобы она была специально организована для наиболее эффективного воздействия на развитие разных сторон речи каждого ребенка. </a:t>
            </a:r>
          </a:p>
          <a:p>
            <a:r>
              <a:rPr lang="ru-RU" dirty="0" smtClean="0"/>
              <a:t>     Создавая </a:t>
            </a:r>
            <a:r>
              <a:rPr lang="ru-RU" dirty="0"/>
              <a:t>развивающую среду важно учитывать: особенности детей конкретной возрастной группы, уровень их речевого развития, интересы, способности.</a:t>
            </a:r>
          </a:p>
          <a:p>
            <a:pPr algn="ctr"/>
            <a:r>
              <a:rPr lang="ru-RU" dirty="0" smtClean="0"/>
              <a:t>       Коммуникативно-игровая </a:t>
            </a:r>
            <a:r>
              <a:rPr lang="ru-RU" dirty="0"/>
              <a:t>среда представляет собой игровое пространство, смоделированное таким образом, чтобы дети были вынуждены </a:t>
            </a:r>
            <a:r>
              <a:rPr lang="ru-RU" dirty="0" smtClean="0"/>
              <a:t>   вступать </a:t>
            </a:r>
            <a:r>
              <a:rPr lang="ru-RU" dirty="0"/>
              <a:t>в общение.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064056"/>
            <a:ext cx="1694999" cy="222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7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03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619672" y="332656"/>
            <a:ext cx="7275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развития речевой компетентности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у дошкольников необходимо применять: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33984" y="1258964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Игры - соревнования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360665" y="1196685"/>
            <a:ext cx="265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– драматизации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17825" y="1613635"/>
            <a:ext cx="2184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15439" y="1589959"/>
            <a:ext cx="2146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игры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08336" y="2284147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- инсценировки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63224" y="2122906"/>
            <a:ext cx="2938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Сюжетно-ролевые игры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8498" y="1983234"/>
            <a:ext cx="1249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Беседы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52978" y="4051190"/>
            <a:ext cx="1972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Инсценировки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36286" y="2670781"/>
            <a:ext cx="4164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Свободное и тематическое рисование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46770" y="3312259"/>
            <a:ext cx="6415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художественных произведений и обсуждение стихов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19672" y="2794937"/>
            <a:ext cx="1976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Импровизация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59632" y="3965072"/>
            <a:ext cx="2029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 детей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94449" y="3762761"/>
            <a:ext cx="2062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Мини-конкурсы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67943" y="4475862"/>
            <a:ext cx="3946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Литературные викторины и другое.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702" y="4900534"/>
            <a:ext cx="1158442" cy="152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53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915816" y="642918"/>
            <a:ext cx="50852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ПЕРЕФРАЗИРУЯ  ПОСЛОВИЦУ, МОЖНО СКАЗАТЬ: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ВСТРЕЧАЮТ ПО ОДЕЖКЕ, А ПРОВОЖАЮТ ПО УМУ, О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КОТОРОМ СУДЯТ ПО РЕЧИ ЧЕЛОВЕКА”.</a:t>
            </a:r>
            <a:endPara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777034"/>
            <a:ext cx="27363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endParaRPr lang="ru-RU" sz="28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177" y="1950545"/>
            <a:ext cx="4963886" cy="31192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2559</TotalTime>
  <Words>484</Words>
  <Application>Microsoft Office PowerPoint</Application>
  <PresentationFormat>Экран (4:3)</PresentationFormat>
  <Paragraphs>68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Gabriola</vt:lpstr>
      <vt:lpstr>Segoe Script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 Windows</cp:lastModifiedBy>
  <cp:revision>215</cp:revision>
  <dcterms:created xsi:type="dcterms:W3CDTF">2015-11-25T08:49:28Z</dcterms:created>
  <dcterms:modified xsi:type="dcterms:W3CDTF">2020-01-21T13:55:09Z</dcterms:modified>
</cp:coreProperties>
</file>