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43"/>
  </p:notesMasterIdLst>
  <p:sldIdLst>
    <p:sldId id="355" r:id="rId2"/>
    <p:sldId id="357" r:id="rId3"/>
    <p:sldId id="359" r:id="rId4"/>
    <p:sldId id="360" r:id="rId5"/>
    <p:sldId id="312" r:id="rId6"/>
    <p:sldId id="318" r:id="rId7"/>
    <p:sldId id="319" r:id="rId8"/>
    <p:sldId id="320" r:id="rId9"/>
    <p:sldId id="315" r:id="rId10"/>
    <p:sldId id="321" r:id="rId11"/>
    <p:sldId id="322" r:id="rId12"/>
    <p:sldId id="295" r:id="rId13"/>
    <p:sldId id="281" r:id="rId14"/>
    <p:sldId id="266" r:id="rId15"/>
    <p:sldId id="324" r:id="rId16"/>
    <p:sldId id="325" r:id="rId17"/>
    <p:sldId id="327" r:id="rId18"/>
    <p:sldId id="350" r:id="rId19"/>
    <p:sldId id="279" r:id="rId20"/>
    <p:sldId id="346" r:id="rId21"/>
    <p:sldId id="363" r:id="rId22"/>
    <p:sldId id="364" r:id="rId23"/>
    <p:sldId id="283" r:id="rId24"/>
    <p:sldId id="284" r:id="rId25"/>
    <p:sldId id="349" r:id="rId26"/>
    <p:sldId id="365" r:id="rId27"/>
    <p:sldId id="258" r:id="rId28"/>
    <p:sldId id="329" r:id="rId29"/>
    <p:sldId id="328" r:id="rId30"/>
    <p:sldId id="330" r:id="rId31"/>
    <p:sldId id="332" r:id="rId32"/>
    <p:sldId id="333" r:id="rId33"/>
    <p:sldId id="334" r:id="rId34"/>
    <p:sldId id="335" r:id="rId35"/>
    <p:sldId id="339" r:id="rId36"/>
    <p:sldId id="340" r:id="rId37"/>
    <p:sldId id="341" r:id="rId38"/>
    <p:sldId id="342" r:id="rId39"/>
    <p:sldId id="343" r:id="rId40"/>
    <p:sldId id="345" r:id="rId41"/>
    <p:sldId id="306" r:id="rId4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иса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7" autoAdjust="0"/>
    <p:restoredTop sz="94660"/>
  </p:normalViewPr>
  <p:slideViewPr>
    <p:cSldViewPr>
      <p:cViewPr varScale="1">
        <p:scale>
          <a:sx n="64" d="100"/>
          <a:sy n="64" d="100"/>
        </p:scale>
        <p:origin x="138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D9A1B81-B20C-4E7B-8FC2-E335B81BD7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F60292-1721-4C16-A0BD-F316F9BBF0A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fld id="{45908DE8-A4E5-41F2-8C4A-DA41F9FF8B03}" type="datetimeFigureOut">
              <a:rPr lang="ru-RU"/>
              <a:pPr>
                <a:defRPr/>
              </a:pPr>
              <a:t>18.05.2020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C9DA73BA-5D55-4854-ACF3-7A5817BB80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724DD09C-40E2-497F-A7EA-11CC2CF31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AA967C-4989-493E-8176-DBF59D6B749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FD9B7-835B-494C-BC94-12608C198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3BEDFE-9E84-42F4-A055-675F5A7337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>
            <a:extLst>
              <a:ext uri="{FF2B5EF4-FFF2-40B4-BE49-F238E27FC236}">
                <a16:creationId xmlns:a16="http://schemas.microsoft.com/office/drawing/2014/main" id="{8ACE1ED8-C247-4792-8FB4-2C322144DA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>
            <a:extLst>
              <a:ext uri="{FF2B5EF4-FFF2-40B4-BE49-F238E27FC236}">
                <a16:creationId xmlns:a16="http://schemas.microsoft.com/office/drawing/2014/main" id="{778823C0-59F6-45C8-8A9A-9B0C1B3C3E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8916" name="Номер слайда 3">
            <a:extLst>
              <a:ext uri="{FF2B5EF4-FFF2-40B4-BE49-F238E27FC236}">
                <a16:creationId xmlns:a16="http://schemas.microsoft.com/office/drawing/2014/main" id="{E7016352-EB15-4DCA-BB78-55740BF670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1616D8-172A-4960-B456-2762B4001088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>
            <a:extLst>
              <a:ext uri="{FF2B5EF4-FFF2-40B4-BE49-F238E27FC236}">
                <a16:creationId xmlns:a16="http://schemas.microsoft.com/office/drawing/2014/main" id="{48D801FF-3002-457A-9A3B-5CB8398E32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>
            <a:extLst>
              <a:ext uri="{FF2B5EF4-FFF2-40B4-BE49-F238E27FC236}">
                <a16:creationId xmlns:a16="http://schemas.microsoft.com/office/drawing/2014/main" id="{22558AC5-EF85-4B61-8A1D-56DC3DE5B9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9396" name="Номер слайда 3">
            <a:extLst>
              <a:ext uri="{FF2B5EF4-FFF2-40B4-BE49-F238E27FC236}">
                <a16:creationId xmlns:a16="http://schemas.microsoft.com/office/drawing/2014/main" id="{7EE133E4-F30F-408D-9C31-2040D2446C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0CB798-8DAA-403E-B4B4-542AB0CE4D1A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>
            <a:extLst>
              <a:ext uri="{FF2B5EF4-FFF2-40B4-BE49-F238E27FC236}">
                <a16:creationId xmlns:a16="http://schemas.microsoft.com/office/drawing/2014/main" id="{EF242AE7-2FC3-4E62-ABE1-D5E5F7650D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>
            <a:extLst>
              <a:ext uri="{FF2B5EF4-FFF2-40B4-BE49-F238E27FC236}">
                <a16:creationId xmlns:a16="http://schemas.microsoft.com/office/drawing/2014/main" id="{97049BF7-ED3C-4595-A487-E87ABF2CC9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44" name="Номер слайда 3">
            <a:extLst>
              <a:ext uri="{FF2B5EF4-FFF2-40B4-BE49-F238E27FC236}">
                <a16:creationId xmlns:a16="http://schemas.microsoft.com/office/drawing/2014/main" id="{6729C7C6-590F-4D05-8D16-40766E97D6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B54822-A5F9-45CB-BBDB-C49D6BE10A1C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>
            <a:extLst>
              <a:ext uri="{FF2B5EF4-FFF2-40B4-BE49-F238E27FC236}">
                <a16:creationId xmlns:a16="http://schemas.microsoft.com/office/drawing/2014/main" id="{501E2B3D-1D4A-4BDB-BB52-3A50745D64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>
            <a:extLst>
              <a:ext uri="{FF2B5EF4-FFF2-40B4-BE49-F238E27FC236}">
                <a16:creationId xmlns:a16="http://schemas.microsoft.com/office/drawing/2014/main" id="{21FB38FB-37B8-47F0-8D33-95F79405FC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3492" name="Номер слайда 3">
            <a:extLst>
              <a:ext uri="{FF2B5EF4-FFF2-40B4-BE49-F238E27FC236}">
                <a16:creationId xmlns:a16="http://schemas.microsoft.com/office/drawing/2014/main" id="{7155FDDC-C3A1-4172-A973-9A09B5B0B3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B68A6F-8D6E-43F9-9775-35E1943A087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>
            <a:extLst>
              <a:ext uri="{FF2B5EF4-FFF2-40B4-BE49-F238E27FC236}">
                <a16:creationId xmlns:a16="http://schemas.microsoft.com/office/drawing/2014/main" id="{7981E30A-B532-46BF-8B0C-CC963157AC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>
            <a:extLst>
              <a:ext uri="{FF2B5EF4-FFF2-40B4-BE49-F238E27FC236}">
                <a16:creationId xmlns:a16="http://schemas.microsoft.com/office/drawing/2014/main" id="{0C93D4D7-44CD-4827-92AB-30EF546D9B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7588" name="Номер слайда 3">
            <a:extLst>
              <a:ext uri="{FF2B5EF4-FFF2-40B4-BE49-F238E27FC236}">
                <a16:creationId xmlns:a16="http://schemas.microsoft.com/office/drawing/2014/main" id="{76F2D3B5-333F-47D0-A073-E4DB9C3B36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64F8A7-1E5E-41C9-AFC2-1253339DB4D6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>
            <a:extLst>
              <a:ext uri="{FF2B5EF4-FFF2-40B4-BE49-F238E27FC236}">
                <a16:creationId xmlns:a16="http://schemas.microsoft.com/office/drawing/2014/main" id="{5096C3BF-3BB5-4379-9E12-BA2D9D327F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>
            <a:extLst>
              <a:ext uri="{FF2B5EF4-FFF2-40B4-BE49-F238E27FC236}">
                <a16:creationId xmlns:a16="http://schemas.microsoft.com/office/drawing/2014/main" id="{9A5FB7B7-7207-40C0-97DA-64BC6E6038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0964" name="Номер слайда 3">
            <a:extLst>
              <a:ext uri="{FF2B5EF4-FFF2-40B4-BE49-F238E27FC236}">
                <a16:creationId xmlns:a16="http://schemas.microsoft.com/office/drawing/2014/main" id="{727AC5E6-161B-403E-B2B2-66F13521C9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328D0A-8FEF-4908-8E34-8F6885126FC9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>
            <a:extLst>
              <a:ext uri="{FF2B5EF4-FFF2-40B4-BE49-F238E27FC236}">
                <a16:creationId xmlns:a16="http://schemas.microsoft.com/office/drawing/2014/main" id="{EA629E73-DB85-4E52-828E-312E1D4DE8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>
            <a:extLst>
              <a:ext uri="{FF2B5EF4-FFF2-40B4-BE49-F238E27FC236}">
                <a16:creationId xmlns:a16="http://schemas.microsoft.com/office/drawing/2014/main" id="{78B19E55-F571-4668-9B77-7C98C938AD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3012" name="Номер слайда 3">
            <a:extLst>
              <a:ext uri="{FF2B5EF4-FFF2-40B4-BE49-F238E27FC236}">
                <a16:creationId xmlns:a16="http://schemas.microsoft.com/office/drawing/2014/main" id="{A5427133-ABB3-4F7B-935F-BADB779C72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2DB6DA-8459-40EE-AFE6-AE3E481B9197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>
            <a:extLst>
              <a:ext uri="{FF2B5EF4-FFF2-40B4-BE49-F238E27FC236}">
                <a16:creationId xmlns:a16="http://schemas.microsoft.com/office/drawing/2014/main" id="{00A350FD-B0F9-4480-9A24-BEB2DF1D95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>
            <a:extLst>
              <a:ext uri="{FF2B5EF4-FFF2-40B4-BE49-F238E27FC236}">
                <a16:creationId xmlns:a16="http://schemas.microsoft.com/office/drawing/2014/main" id="{1BC70A1B-9E98-47CB-B400-DC203FBC9D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7108" name="Номер слайда 3">
            <a:extLst>
              <a:ext uri="{FF2B5EF4-FFF2-40B4-BE49-F238E27FC236}">
                <a16:creationId xmlns:a16="http://schemas.microsoft.com/office/drawing/2014/main" id="{4D13D905-EF43-46B4-8E36-D7F899FD7A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477B79-0EFE-4194-8526-09A8EF2FD1AE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>
            <a:extLst>
              <a:ext uri="{FF2B5EF4-FFF2-40B4-BE49-F238E27FC236}">
                <a16:creationId xmlns:a16="http://schemas.microsoft.com/office/drawing/2014/main" id="{EBA07C03-C0AC-4702-A040-58C114B85A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>
            <a:extLst>
              <a:ext uri="{FF2B5EF4-FFF2-40B4-BE49-F238E27FC236}">
                <a16:creationId xmlns:a16="http://schemas.microsoft.com/office/drawing/2014/main" id="{FBA018F1-9A36-4890-9CAA-624540BD06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9156" name="Номер слайда 3">
            <a:extLst>
              <a:ext uri="{FF2B5EF4-FFF2-40B4-BE49-F238E27FC236}">
                <a16:creationId xmlns:a16="http://schemas.microsoft.com/office/drawing/2014/main" id="{67D53C73-6AC6-42AA-A2C0-3FD1990D7B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F1EB9C-1186-46B4-9887-253D5EDC24C9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>
            <a:extLst>
              <a:ext uri="{FF2B5EF4-FFF2-40B4-BE49-F238E27FC236}">
                <a16:creationId xmlns:a16="http://schemas.microsoft.com/office/drawing/2014/main" id="{E2431638-4452-4B6C-8250-BF977B43C4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Заметки 2">
            <a:extLst>
              <a:ext uri="{FF2B5EF4-FFF2-40B4-BE49-F238E27FC236}">
                <a16:creationId xmlns:a16="http://schemas.microsoft.com/office/drawing/2014/main" id="{19B01965-8AEB-45BB-A80A-565E5A3109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1204" name="Номер слайда 3">
            <a:extLst>
              <a:ext uri="{FF2B5EF4-FFF2-40B4-BE49-F238E27FC236}">
                <a16:creationId xmlns:a16="http://schemas.microsoft.com/office/drawing/2014/main" id="{B7AC1A1B-6D31-47B8-8C23-8A1C4540D0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E06224-5738-4F72-85D4-034FC1F609CB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>
            <a:extLst>
              <a:ext uri="{FF2B5EF4-FFF2-40B4-BE49-F238E27FC236}">
                <a16:creationId xmlns:a16="http://schemas.microsoft.com/office/drawing/2014/main" id="{4B0C4B18-BA04-4ACA-96D8-F4C0AD30C2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>
            <a:extLst>
              <a:ext uri="{FF2B5EF4-FFF2-40B4-BE49-F238E27FC236}">
                <a16:creationId xmlns:a16="http://schemas.microsoft.com/office/drawing/2014/main" id="{FF3AC8A1-B713-4AFA-A44D-6517F277A8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3252" name="Номер слайда 3">
            <a:extLst>
              <a:ext uri="{FF2B5EF4-FFF2-40B4-BE49-F238E27FC236}">
                <a16:creationId xmlns:a16="http://schemas.microsoft.com/office/drawing/2014/main" id="{B827BA22-AC1E-4F77-A71D-8A57186F6F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C8F2D1-29BA-47D3-9D1E-5E426DC135D0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>
            <a:extLst>
              <a:ext uri="{FF2B5EF4-FFF2-40B4-BE49-F238E27FC236}">
                <a16:creationId xmlns:a16="http://schemas.microsoft.com/office/drawing/2014/main" id="{9ECA3BF1-DFFD-4B60-91E6-4F5EC096AB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>
            <a:extLst>
              <a:ext uri="{FF2B5EF4-FFF2-40B4-BE49-F238E27FC236}">
                <a16:creationId xmlns:a16="http://schemas.microsoft.com/office/drawing/2014/main" id="{893666E2-8C54-46DB-BA01-49457DAF37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5300" name="Номер слайда 3">
            <a:extLst>
              <a:ext uri="{FF2B5EF4-FFF2-40B4-BE49-F238E27FC236}">
                <a16:creationId xmlns:a16="http://schemas.microsoft.com/office/drawing/2014/main" id="{F4F04BA9-31F0-4718-92BD-E66C09A87E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6CC938-7766-40CB-B603-61AA2E96D22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>
            <a:extLst>
              <a:ext uri="{FF2B5EF4-FFF2-40B4-BE49-F238E27FC236}">
                <a16:creationId xmlns:a16="http://schemas.microsoft.com/office/drawing/2014/main" id="{A2B7C71B-3B15-4269-AB92-ABE8686A30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>
            <a:extLst>
              <a:ext uri="{FF2B5EF4-FFF2-40B4-BE49-F238E27FC236}">
                <a16:creationId xmlns:a16="http://schemas.microsoft.com/office/drawing/2014/main" id="{45E51D8B-0D86-41D3-BF0C-996B992E50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7348" name="Номер слайда 3">
            <a:extLst>
              <a:ext uri="{FF2B5EF4-FFF2-40B4-BE49-F238E27FC236}">
                <a16:creationId xmlns:a16="http://schemas.microsoft.com/office/drawing/2014/main" id="{B7F3FC78-D7CB-40C4-9BC3-83982228A3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B82430-E7B2-44B1-B8D2-6D695B69E608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AC18B96D-6485-442E-9E43-7C3325B8FAA0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>
              <a:extLst>
                <a:ext uri="{FF2B5EF4-FFF2-40B4-BE49-F238E27FC236}">
                  <a16:creationId xmlns:a16="http://schemas.microsoft.com/office/drawing/2014/main" id="{6A1B0F61-1BD7-47FF-AF23-0F7A8958C59E}"/>
                </a:ext>
              </a:extLst>
            </p:cNvPr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>
              <a:extLst>
                <a:ext uri="{FF2B5EF4-FFF2-40B4-BE49-F238E27FC236}">
                  <a16:creationId xmlns:a16="http://schemas.microsoft.com/office/drawing/2014/main" id="{8132950E-AD28-4BAD-9B18-D7F47BC27A09}"/>
                </a:ext>
              </a:extLst>
            </p:cNvPr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25292A99-DF1B-4C7A-92D1-8FA1543F024D}"/>
                </a:ext>
              </a:extLst>
            </p:cNvPr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>
              <a:extLst>
                <a:ext uri="{FF2B5EF4-FFF2-40B4-BE49-F238E27FC236}">
                  <a16:creationId xmlns:a16="http://schemas.microsoft.com/office/drawing/2014/main" id="{7F5AACF7-C894-4050-8A53-17BC2DFC831F}"/>
                </a:ext>
              </a:extLst>
            </p:cNvPr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4D750BB9-EBA9-412F-A5E1-2925514DF4D0}"/>
                </a:ext>
              </a:extLst>
            </p:cNvPr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0F545ECD-3791-4D94-99E8-7F4E004C4578}"/>
                </a:ext>
              </a:extLst>
            </p:cNvPr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EA90063F-F718-4A95-935D-2BBFC242A6A0}"/>
                </a:ext>
              </a:extLst>
            </p:cNvPr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313E3C37-541D-47F9-9529-87A69189DC41}"/>
                </a:ext>
              </a:extLst>
            </p:cNvPr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8CCCC8FB-C389-44D2-93F7-A6E8609B0E42}"/>
                </a:ext>
              </a:extLst>
            </p:cNvPr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C7814350-A494-41A8-BC4A-D8D7E5EC8BD6}"/>
                </a:ext>
              </a:extLst>
            </p:cNvPr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140F169-4F78-4104-8717-761F6C65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3EFF06D-E83A-47EF-B67A-8DB303DB4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022C9C3-164F-4644-95C2-4CF7599A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697D3D-FEA0-46D2-9AEC-98713210AA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229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ABC06-CCF6-48D4-B648-94F59295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B8FDE-D5B0-44CD-9403-65CE4E7E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4C25B-439F-46AF-A408-98E58026A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4F5A5-E5CA-429A-B280-06CB9A7FF6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485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B0153E-45A6-49F9-AF2D-12BC90FBD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3C7DA-321F-477E-80CF-59105CFD6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6937917-500F-4D81-9FC6-84F5A4DAFD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84D5602-9837-409D-8043-B9D3D653552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AA659E-E88E-4614-A33A-F006A2E39B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0F9D22-8F1B-481B-A8CD-7C97E903B1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4118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E5808-A87E-4BC7-9B40-ACD2DB585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CCFC2-2624-42AB-B570-75C0AF11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E77EE-9F2B-4E12-AC0F-4513E5D5B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5FED5-878E-4D6F-A2A9-042C355288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4143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B43652-DF5D-42AE-823A-DAA2823D3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37791A-0B1F-4232-BEA3-07EE6AE5B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678AE2-0F47-43C4-9357-37C6742B98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224D21C-305D-4396-86A5-2AAA5FE3FD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CA40F21-DC4E-4EC8-9725-1DB58F07EB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46D0BB-95DB-42EE-85B3-7D4C60544A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2759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D92FF0-E2A6-4416-89C8-D9C44A94EA9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3567EC6-BA37-4C59-BD16-05C86AAA81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8CE390-4359-46F0-A389-9DE11EFCC8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FB4AC-E229-467F-BBE4-B381C9EFB3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2946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0EFF5-5052-4AE9-B9E2-CABFEBA51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521F6-F586-4C49-AF86-3077F51C0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59297-BE54-4F98-B687-19E936945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5C83A-C18E-4F2D-9480-B05A49F3AD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577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EA4E4-24F1-4AA5-A1AC-7E585D690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42CA7-6418-4E1B-94B2-FF946BFCA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C5B81-14C5-42EC-8BDA-FDBCBBB54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A9EC1-C3D1-413C-AD4C-8D3E4A09E6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4124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28D918B-C97A-4CDC-BEA6-804676E2B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AB39559-4374-4C0C-8207-45D54FDD4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071EF07-CE6F-48D3-88B8-C2D66EE4D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C3CD8-A3B5-4685-9D3F-B1E46ACB35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5955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FB8C6-887B-46C5-B862-CDDAD0800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0DAC2-4308-40F3-9E7F-BC676F1F1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1505F-7488-4292-81CF-EA4C58E89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85F33-9425-4F73-BC2F-7251873505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3808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53F7F7-DC56-4E10-AA6A-69D26893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A5DB12-0A3B-47AE-A121-B3564E26F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08726C-70CD-45D0-9A56-DCF8E1B5D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116E7-8078-4855-BDCC-93D0DE7693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032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A4ED1-87FC-434B-8B83-1EFD0AA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D848D-CFDF-49E3-AE8C-EA675C204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297AE-59FC-4806-86CE-35941B538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603D8-CB84-4552-85A2-F8E4E87DBA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879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CA1C41-BF54-43EE-8042-434668C16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6FA2A2-8466-416C-98BC-4DB9F5E1E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8C28A5C-AB6C-49AE-9568-566A484F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76990-8B74-4E53-91D6-B049590E4A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2242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49EF1-A091-4C93-83D8-E8C933C05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232D-D213-4B65-84D5-9354871D7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4CCCF-B5F5-4208-83C2-C3E040ECD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B465F-5C1C-4A5F-A56F-F13471D125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3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CAA24D-5309-4548-96D7-984F56E55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C96AE1-3981-4989-9226-8D9A495E1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B083D2-7C66-4367-8A86-439032C99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21A1F-A108-45A0-8AE8-0FEF4BF73B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52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5FCED77-2844-4A8D-994B-A2A022D03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C02E42-A788-4BC5-9D01-2B6BB12B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0DD8A5A-D135-406F-857E-BD7AD2897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FF954-B6D4-48DE-829E-7217EF073C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649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DB70B44-F23F-435C-8A50-B1C074571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7E02176-28BB-475A-8104-08B2FEA8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1FD6C6-9020-4177-A9DB-E833AF1A2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4CE48-737A-4482-B695-2B9B81442D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84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D44ED8E-580C-44A4-8C98-64E564334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E2CCDF9-CBDA-4360-93ED-AFA000171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200053-BD8A-4DEA-A140-549C38222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36546-A856-4E2D-8460-9A43C0FB78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5550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E68438-D030-40B2-8D30-592365B16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83F6F1-7452-4239-AB50-4E510609B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C5EDCD-CB31-40F8-9976-CEA2960C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5A0C5-D132-4719-91C4-90B76D94D7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5652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9A036A-A3D0-4CF0-BCF3-B7A302D28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F0470E-2A19-4076-960B-BD118C64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08F096-C1DD-44A5-9F05-BD301A87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D74FD-814E-4212-AA62-A4416D3B91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5749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>
            <a:extLst>
              <a:ext uri="{FF2B5EF4-FFF2-40B4-BE49-F238E27FC236}">
                <a16:creationId xmlns:a16="http://schemas.microsoft.com/office/drawing/2014/main" id="{FBECA0C1-0535-406F-8F45-177E4FCCC2A9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F08358C-CA11-4E67-8D5F-AA8ED5AA37EF}"/>
                </a:ext>
              </a:extLst>
            </p:cNvPr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E3E1024-4A66-4146-8706-4FAC36DD624F}"/>
                </a:ext>
              </a:extLst>
            </p:cNvPr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2D8C8A6-04E5-4F1C-B7F5-290DDC120DAB}"/>
                </a:ext>
              </a:extLst>
            </p:cNvPr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2DD7904-24C0-4B74-9076-1527CECD29ED}"/>
                </a:ext>
              </a:extLst>
            </p:cNvPr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DA11A27-3BD0-4CE5-9C38-5084A7FB19F5}"/>
                </a:ext>
              </a:extLst>
            </p:cNvPr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8416530-A0CE-46A0-BD3C-DDB8F0292CE3}"/>
                </a:ext>
              </a:extLst>
            </p:cNvPr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7B4E2D-006A-4950-8D66-3104E3E48AF8}"/>
                </a:ext>
              </a:extLst>
            </p:cNvPr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A09A9DF-2840-4A5A-8989-056DB56BA8C6}"/>
                </a:ext>
              </a:extLst>
            </p:cNvPr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76978D5-6A73-462D-B38D-16AC5F7F561C}"/>
                </a:ext>
              </a:extLst>
            </p:cNvPr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FFF9619-2E5A-4F03-BC21-6C8280215D2D}"/>
                </a:ext>
              </a:extLst>
            </p:cNvPr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AF877ED8-B880-418A-9966-DE679958B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EC8A87A1-E3A9-4189-974F-E4B5B56A34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706D4-96FB-47C9-9473-213414831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B4996-DAED-4815-99D7-CB427605E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5B80F-D347-4161-A2AD-37714D83B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915D651-6E97-4B11-BA23-063939F473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62" r:id="rId11"/>
    <p:sldLayoutId id="2147483752" r:id="rId12"/>
    <p:sldLayoutId id="2147483763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2">
            <a:extLst>
              <a:ext uri="{FF2B5EF4-FFF2-40B4-BE49-F238E27FC236}">
                <a16:creationId xmlns:a16="http://schemas.microsoft.com/office/drawing/2014/main" id="{57AD3176-1659-44FA-A9E1-A3FAB20F0A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27313" y="4508500"/>
            <a:ext cx="6348412" cy="1827213"/>
          </a:xfrm>
        </p:spPr>
        <p:txBody>
          <a:bodyPr/>
          <a:lstStyle/>
          <a:p>
            <a:pPr algn="r"/>
            <a:r>
              <a:rPr lang="ru-RU" altLang="ru-RU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Богданова Зоя Геннадьевна,</a:t>
            </a:r>
            <a:br>
              <a:rPr lang="ru-RU" altLang="ru-RU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истории, руководитель историко-краеведческого музея </a:t>
            </a:r>
            <a:r>
              <a:rPr lang="ru-RU" altLang="ru-RU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«СШ№16» города Смоленска</a:t>
            </a:r>
            <a:br>
              <a:rPr lang="ru-RU" altLang="ru-RU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2020год</a:t>
            </a:r>
          </a:p>
        </p:txBody>
      </p:sp>
      <p:sp>
        <p:nvSpPr>
          <p:cNvPr id="3074" name="Текст 2">
            <a:extLst>
              <a:ext uri="{FF2B5EF4-FFF2-40B4-BE49-F238E27FC236}">
                <a16:creationId xmlns:a16="http://schemas.microsoft.com/office/drawing/2014/main" id="{00FA8FBC-D131-4B71-9677-24FEEED343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231775"/>
            <a:ext cx="7562850" cy="4391025"/>
          </a:xfrm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5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работы по гражданско-патриотическому 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5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на базе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5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школьного музея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3">
            <a:extLst>
              <a:ext uri="{FF2B5EF4-FFF2-40B4-BE49-F238E27FC236}">
                <a16:creationId xmlns:a16="http://schemas.microsoft.com/office/drawing/2014/main" id="{8175FD55-C537-4398-BCBA-A86513C9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  <a:latin typeface="Arial" panose="020B0604020202020204" pitchFamily="34" charset="0"/>
              </a:rPr>
              <a:t>ПЛАН </a:t>
            </a:r>
            <a:endParaRPr lang="ru-RU" altLang="ru-RU" sz="16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  <a:latin typeface="Arial" panose="020B0604020202020204" pitchFamily="34" charset="0"/>
              </a:rPr>
              <a:t>работы кружка «Поиск» историко-краеведческого музея</a:t>
            </a:r>
            <a:endParaRPr lang="ru-RU" altLang="ru-RU" sz="16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  <a:latin typeface="Arial" panose="020B0604020202020204" pitchFamily="34" charset="0"/>
              </a:rPr>
              <a:t>МБОУ «СШ № 16» города Смоленска</a:t>
            </a:r>
            <a:endParaRPr lang="ru-RU" altLang="ru-RU" sz="16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  <a:latin typeface="Arial" panose="020B0604020202020204" pitchFamily="34" charset="0"/>
              </a:rPr>
              <a:t>на 2019-2020 учебный год</a:t>
            </a:r>
            <a:endParaRPr lang="ru-RU" altLang="ru-RU" sz="1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DE63B736-21F5-45A4-A541-7011F8192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25" y="112871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CD32BD0-5B37-4B9C-973D-6D0460287D7B}"/>
              </a:ext>
            </a:extLst>
          </p:cNvPr>
          <p:cNvGraphicFramePr>
            <a:graphicFrameLocks noGrp="1"/>
          </p:cNvGraphicFramePr>
          <p:nvPr/>
        </p:nvGraphicFramePr>
        <p:xfrm>
          <a:off x="323528" y="1128713"/>
          <a:ext cx="7777311" cy="564396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25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0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0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1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99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Тема занятия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Дата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Ответственные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91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90800" algn="l"/>
                        </a:tabLst>
                      </a:pPr>
                      <a:r>
                        <a:rPr lang="ru-RU" sz="1100" b="1" i="1" dirty="0">
                          <a:effectLst/>
                          <a:latin typeface="Times New Roman"/>
                          <a:ea typeface="Times New Roman"/>
                        </a:rPr>
                        <a:t>Организационная работа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94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1.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Формирование кружка, распределение по группам: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а) экскурсоводы;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б) оформители;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в) поисковая;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г) работа с фондами музея;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 сентябрь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indent="457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Богданова З.Г.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2.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Сообщение руководителя музея на тему «Школьный музей – творческий союз разных поколений» (из опыта работы историко-краеведческого музея школы)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  сентябрь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indent="457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Богданова З.Г.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91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effectLst/>
                          <a:latin typeface="Times New Roman"/>
                          <a:ea typeface="Times New Roman"/>
                        </a:rPr>
                        <a:t>Научная организация фондовой работы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99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3.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Ведение основной инвентарной книги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в течение года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Группа по работе с фондами музея и оцифровке фондов музея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99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4.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Ведение вспомогательной инвентарной книги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5.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Оцифровка фондов музея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991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97100" algn="l"/>
                        </a:tabLst>
                      </a:pPr>
                      <a:r>
                        <a:rPr lang="ru-RU" sz="1100" b="1" i="1" dirty="0">
                          <a:effectLst/>
                          <a:latin typeface="Times New Roman"/>
                          <a:ea typeface="Times New Roman"/>
                        </a:rPr>
                        <a:t>Собирательская (поисковая работа)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6.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Разработка и подбор материала по экспозиции «История школы». (70-ые годы </a:t>
                      </a: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xx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века.)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сентябрь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 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            Поисковая группа и оформители</a:t>
                      </a:r>
                    </a:p>
                  </a:txBody>
                  <a:tcPr marL="28112" marR="2811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7.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Сбор материала по теме «Традиции нашей школы». ( Дружба с моряками.)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сентябрь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8.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Продолжить сбор материала по теме «Встречи с интересными людьми» (ветеранами Великой Отечественной войны, летчиками Дальней авиации,)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октябрь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3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9.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Анкетирование по вопросу «Что я знаю из истории  города Смоленска?»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ноябрь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99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10.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Разработка проекта « Я с тобой, ветеран».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ноябрь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66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11.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Подбор материалов, фотодокументов, воспоминаний по экспозиции «Дорогами войны». </a:t>
                      </a:r>
                      <a:r>
                        <a:rPr lang="ru-RU" sz="1100" b="1" i="1" dirty="0">
                          <a:effectLst/>
                          <a:latin typeface="Times New Roman"/>
                          <a:ea typeface="Times New Roman"/>
                        </a:rPr>
                        <a:t>Темы: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а) Участие смолян в битве за Москву;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б) Смоляне в Сталинградской и Курской битвах;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в) Ленинград. Блокада. Подвиг смолян;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 ноябрь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heck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D9B148A9-DB88-496C-8D4D-4D5E4985A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00" y="1600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DB877DD-BAA7-4E20-B6FC-267EA57DD349}"/>
              </a:ext>
            </a:extLst>
          </p:cNvPr>
          <p:cNvGraphicFramePr>
            <a:graphicFrameLocks noGrp="1"/>
          </p:cNvGraphicFramePr>
          <p:nvPr/>
        </p:nvGraphicFramePr>
        <p:xfrm>
          <a:off x="539750" y="309563"/>
          <a:ext cx="8280400" cy="6440488"/>
        </p:xfrm>
        <a:graphic>
          <a:graphicData uri="http://schemas.openxmlformats.org/drawingml/2006/table">
            <a:tbl>
              <a:tblPr/>
              <a:tblGrid>
                <a:gridCol w="66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8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20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Подбор литературы и анализ экспозиции «Из истории Дальней авиации». </a:t>
                      </a:r>
                      <a:r>
                        <a:rPr kumimoji="0" lang="ru-RU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Темы: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 В жизни всегда есть место подвигу;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б) Арктика и «холодная война»;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 Летчики Дальней Авиации – создатели школьного музея.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поисковая группа и оформители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41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 музейной экскурсии на темы: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 Битва за Берлин (об участии смолян);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б) Смоляне – участники Восточно-  Прусской операции;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 У войны не женское лицо (об участницах хора «Боевые подруги»);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г) И пусть по ним всегда звонят колокола…(  Малолетние узники </a:t>
                      </a:r>
                      <a:r>
                        <a:rPr kumimoji="0" 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ВОв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, воспоминания работников нашей школы);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д) Ими гордится школа (о выпускниках нашей школы);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е) Современные традиции школы;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ж) Учителя – ветераны Великой Отечественной войны;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з) Дальняя авиация в боях за Родину;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и) Не утихает наша память (о летчиках- Героях СССР).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апрель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014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438400" algn="l"/>
                        </a:tabLst>
                      </a:pPr>
                      <a:r>
                        <a:rPr kumimoji="0" lang="ru-RU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Культурно-массовая работа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0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по уборке братского захоронения. Акция «Память».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сентябрь, февраль,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Совет музея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Поздравление ветеранов микрорайона школы накануне памятных дат. </a:t>
                      </a: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Акция «Поздравительная открытка».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сентября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сентября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февраля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мая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Совет музея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0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встреч с ветеранами Великой Отечественной войны. Уроки мужества по классам.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68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сентября</a:t>
                      </a:r>
                    </a:p>
                    <a:p>
                      <a:pPr marL="0" marR="0" lvl="0" indent="-68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февраля</a:t>
                      </a:r>
                    </a:p>
                    <a:p>
                      <a:pPr marL="0" marR="0" lvl="0" indent="-68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мая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Совет музея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20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Участие в районных и городских митингах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68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сентября</a:t>
                      </a:r>
                    </a:p>
                    <a:p>
                      <a:pPr marL="0" marR="0" lvl="0" indent="-68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февраля</a:t>
                      </a:r>
                    </a:p>
                    <a:p>
                      <a:pPr marL="0" marR="0" lvl="0" indent="-68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мая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Совет музея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0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Передача ценных экспонатов школьного музея на государственное хранение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68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Совет музея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0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Участие в общешкольном празднике, посвященном 68-летию Великой Победы «Песни военных лет».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68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-68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Совет музея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80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Итоговое занятие. Социологический опрос: Как вы понимаете и чувствуете «Связь поколений» на примере работы школьного музея»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68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Совет музея</a:t>
                      </a:r>
                    </a:p>
                  </a:txBody>
                  <a:tcPr marL="25817" marR="258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516" name="Rectangle 4">
            <a:extLst>
              <a:ext uri="{FF2B5EF4-FFF2-40B4-BE49-F238E27FC236}">
                <a16:creationId xmlns:a16="http://schemas.microsoft.com/office/drawing/2014/main" id="{16936384-DDC4-47ED-B317-0C57BA46F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0" y="1600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2924D75-B9E1-436E-9900-EC0D7BB74A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412875"/>
            <a:ext cx="8435975" cy="3802063"/>
          </a:xfrm>
        </p:spPr>
        <p:txBody>
          <a:bodyPr/>
          <a:lstStyle/>
          <a:p>
            <a:pPr eaLnBrk="1" hangingPunct="1"/>
            <a:r>
              <a:rPr lang="ru-RU" altLang="ru-RU" sz="4800">
                <a:latin typeface="Times New Roman" panose="02020603050405020304" pitchFamily="18" charset="0"/>
              </a:rPr>
              <a:t>Основные формы работы школьного музея</a:t>
            </a:r>
          </a:p>
        </p:txBody>
      </p:sp>
    </p:spTree>
  </p:cSld>
  <p:clrMapOvr>
    <a:masterClrMapping/>
  </p:clrMapOvr>
  <p:transition>
    <p:blind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B6ED508-A723-433F-BA38-F575C9F87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pPr eaLnBrk="1" hangingPunct="1"/>
            <a:r>
              <a:rPr lang="ru-RU" altLang="ru-RU" sz="2800" b="1">
                <a:solidFill>
                  <a:srgbClr val="660066"/>
                </a:solidFill>
                <a:latin typeface="Times New Roman" panose="02020603050405020304" pitchFamily="18" charset="0"/>
              </a:rPr>
              <a:t>Экскурсионно-просветительская работа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616308A3-2D74-4F41-A105-D7225F2B4A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3789363"/>
            <a:ext cx="4324350" cy="2867025"/>
          </a:xfrm>
          <a:noFill/>
        </p:spPr>
      </p:pic>
      <p:pic>
        <p:nvPicPr>
          <p:cNvPr id="21508" name="Picture 4" descr="P1010042">
            <a:extLst>
              <a:ext uri="{FF2B5EF4-FFF2-40B4-BE49-F238E27FC236}">
                <a16:creationId xmlns:a16="http://schemas.microsoft.com/office/drawing/2014/main" id="{0F7B1044-D851-4FA4-8CAA-82D90CCD8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20713"/>
            <a:ext cx="4306887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P1010049">
            <a:extLst>
              <a:ext uri="{FF2B5EF4-FFF2-40B4-BE49-F238E27FC236}">
                <a16:creationId xmlns:a16="http://schemas.microsoft.com/office/drawing/2014/main" id="{6D1D787D-90C5-42AF-9292-5607706A1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789363"/>
            <a:ext cx="4248150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P1010044">
            <a:extLst>
              <a:ext uri="{FF2B5EF4-FFF2-40B4-BE49-F238E27FC236}">
                <a16:creationId xmlns:a16="http://schemas.microsoft.com/office/drawing/2014/main" id="{07867385-CF7B-422F-86C4-B3924D9D9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4249738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2B8A6D4C-F70E-4A31-A902-805C1454B7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17538"/>
          </a:xfrm>
        </p:spPr>
        <p:txBody>
          <a:bodyPr/>
          <a:lstStyle/>
          <a:p>
            <a:pPr eaLnBrk="1" hangingPunct="1"/>
            <a:r>
              <a:rPr lang="ru-RU" altLang="ru-RU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Дружба с ветеранами</a:t>
            </a:r>
          </a:p>
        </p:txBody>
      </p:sp>
      <p:pic>
        <p:nvPicPr>
          <p:cNvPr id="23555" name="Picture 4" descr="f23">
            <a:extLst>
              <a:ext uri="{FF2B5EF4-FFF2-40B4-BE49-F238E27FC236}">
                <a16:creationId xmlns:a16="http://schemas.microsoft.com/office/drawing/2014/main" id="{EA4160A9-C84F-491C-866B-F2719CC454B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549275"/>
            <a:ext cx="3313112" cy="2376488"/>
          </a:xfrm>
          <a:noFill/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72AB9895-DFCC-4FE8-9203-FACCB9BF6164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0" y="5133975"/>
            <a:ext cx="9144000" cy="17240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>
                <a:latin typeface="Times New Roman" panose="02020603050405020304" pitchFamily="18" charset="0"/>
              </a:rPr>
              <a:t>		</a:t>
            </a:r>
            <a:r>
              <a:rPr lang="ru-RU" altLang="ru-RU" sz="2000">
                <a:latin typeface="Times New Roman" panose="02020603050405020304" pitchFamily="18" charset="0"/>
              </a:rPr>
              <a:t>Огромную практическую помощь оказывают ветераны, которые  ежегодно присутствуют и выступают на линейках, посвящённых Дню Знаний; проводят беседы, Уроки мужества, посвящённые Дню города, Дню Защитника Отечества и Дню Победы;</a:t>
            </a:r>
            <a:r>
              <a:rPr lang="en-US" altLang="ru-RU" sz="2000">
                <a:latin typeface="Times New Roman" panose="02020603050405020304" pitchFamily="18" charset="0"/>
              </a:rPr>
              <a:t> </a:t>
            </a:r>
            <a:r>
              <a:rPr lang="ru-RU" altLang="ru-RU" sz="2000">
                <a:latin typeface="Times New Roman" panose="02020603050405020304" pitchFamily="18" charset="0"/>
              </a:rPr>
              <a:t>помогают в сборе материала и оформлении экспозиций школьных музеев.</a:t>
            </a:r>
          </a:p>
        </p:txBody>
      </p:sp>
      <p:pic>
        <p:nvPicPr>
          <p:cNvPr id="23557" name="Picture 6" descr="P1010185">
            <a:extLst>
              <a:ext uri="{FF2B5EF4-FFF2-40B4-BE49-F238E27FC236}">
                <a16:creationId xmlns:a16="http://schemas.microsoft.com/office/drawing/2014/main" id="{2CF03635-6C44-4CC0-96CC-ABF6C77FA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125538"/>
            <a:ext cx="295275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>
            <a:extLst>
              <a:ext uri="{FF2B5EF4-FFF2-40B4-BE49-F238E27FC236}">
                <a16:creationId xmlns:a16="http://schemas.microsoft.com/office/drawing/2014/main" id="{ECA7FCC5-DCB4-458F-85F7-4FA62157E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2751137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3">
            <a:extLst>
              <a:ext uri="{FF2B5EF4-FFF2-40B4-BE49-F238E27FC236}">
                <a16:creationId xmlns:a16="http://schemas.microsoft.com/office/drawing/2014/main" id="{69FB5AA7-A19A-44AF-8E3A-08DEADC87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284538"/>
            <a:ext cx="2655888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Rectangle 14">
            <a:extLst>
              <a:ext uri="{FF2B5EF4-FFF2-40B4-BE49-F238E27FC236}">
                <a16:creationId xmlns:a16="http://schemas.microsoft.com/office/drawing/2014/main" id="{89ADBA1A-AE10-4238-9A4D-907AEFB63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3273425"/>
            <a:ext cx="16557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Times New Roman" panose="02020603050405020304" pitchFamily="18" charset="0"/>
              </a:rPr>
              <a:t>Ветераны частые      гости школы   и в будни,       и в праздники</a:t>
            </a: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3561" name="Рисунок 1">
            <a:extLst>
              <a:ext uri="{FF2B5EF4-FFF2-40B4-BE49-F238E27FC236}">
                <a16:creationId xmlns:a16="http://schemas.microsoft.com/office/drawing/2014/main" id="{645501DF-EEBD-4739-9950-5100148B17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3035300"/>
            <a:ext cx="279717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p"/>
      <p:bldP spid="1230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825C342C-23D8-4C58-9D80-C6D348855C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0900"/>
          </a:xfrm>
        </p:spPr>
        <p:txBody>
          <a:bodyPr/>
          <a:lstStyle/>
          <a:p>
            <a:pPr algn="ctr" eaLnBrk="1" hangingPunct="1"/>
            <a:r>
              <a:rPr lang="ru-RU" altLang="ru-RU" sz="2800" b="1">
                <a:solidFill>
                  <a:srgbClr val="990099"/>
                </a:solidFill>
                <a:latin typeface="Times New Roman" panose="02020603050405020304" pitchFamily="18" charset="0"/>
              </a:rPr>
              <a:t>День Знаний</a:t>
            </a:r>
            <a:endParaRPr lang="ru-RU" altLang="ru-RU" sz="2800"/>
          </a:p>
        </p:txBody>
      </p:sp>
      <p:pic>
        <p:nvPicPr>
          <p:cNvPr id="24579" name="Picture 7">
            <a:extLst>
              <a:ext uri="{FF2B5EF4-FFF2-40B4-BE49-F238E27FC236}">
                <a16:creationId xmlns:a16="http://schemas.microsoft.com/office/drawing/2014/main" id="{2F949C7E-ADC6-4001-B7D4-246677FB4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4863"/>
            <a:ext cx="388302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>
            <a:extLst>
              <a:ext uri="{FF2B5EF4-FFF2-40B4-BE49-F238E27FC236}">
                <a16:creationId xmlns:a16="http://schemas.microsoft.com/office/drawing/2014/main" id="{69619D11-56D1-48C6-92F1-872D2D1E1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3351213"/>
            <a:ext cx="2303463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9">
            <a:extLst>
              <a:ext uri="{FF2B5EF4-FFF2-40B4-BE49-F238E27FC236}">
                <a16:creationId xmlns:a16="http://schemas.microsoft.com/office/drawing/2014/main" id="{6FBF2153-EF0A-46A0-89D9-EBB9CC94F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351213"/>
            <a:ext cx="2506662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1">
            <a:extLst>
              <a:ext uri="{FF2B5EF4-FFF2-40B4-BE49-F238E27FC236}">
                <a16:creationId xmlns:a16="http://schemas.microsoft.com/office/drawing/2014/main" id="{B27F8737-406C-4EE1-B033-A808A9F59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3757613"/>
            <a:ext cx="32131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торжественной линейке, посвященной Дню Знаний, традиционно присутствуют ветераны Великой Отечественной войны Маклецова А. И. и малолетние узники Козловский В.В. и Васильева Г. И.</a:t>
            </a:r>
          </a:p>
        </p:txBody>
      </p:sp>
      <p:pic>
        <p:nvPicPr>
          <p:cNvPr id="24583" name="Рисунок 1">
            <a:extLst>
              <a:ext uri="{FF2B5EF4-FFF2-40B4-BE49-F238E27FC236}">
                <a16:creationId xmlns:a16="http://schemas.microsoft.com/office/drawing/2014/main" id="{70ED8401-3F35-454E-830B-01C724168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714375"/>
            <a:ext cx="351472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hecke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D657389-9AB0-4359-AE2D-02F9D2195F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0900"/>
          </a:xfrm>
        </p:spPr>
        <p:txBody>
          <a:bodyPr/>
          <a:lstStyle/>
          <a:p>
            <a:pPr algn="ctr" eaLnBrk="1" hangingPunct="1"/>
            <a:r>
              <a:rPr lang="ru-RU" altLang="ru-RU" sz="2800" b="1">
                <a:solidFill>
                  <a:srgbClr val="990099"/>
                </a:solidFill>
                <a:latin typeface="Times New Roman" panose="02020603050405020304" pitchFamily="18" charset="0"/>
              </a:rPr>
              <a:t>Уроки мужества</a:t>
            </a:r>
            <a:endParaRPr lang="ru-RU" altLang="ru-RU" sz="2800"/>
          </a:p>
        </p:txBody>
      </p:sp>
      <p:pic>
        <p:nvPicPr>
          <p:cNvPr id="25603" name="Picture 9" descr="P1010175">
            <a:extLst>
              <a:ext uri="{FF2B5EF4-FFF2-40B4-BE49-F238E27FC236}">
                <a16:creationId xmlns:a16="http://schemas.microsoft.com/office/drawing/2014/main" id="{72D5F045-9E9F-4581-9146-0758DC751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" t="1100" r="2257" b="11591"/>
          <a:stretch>
            <a:fillRect/>
          </a:stretch>
        </p:blipFill>
        <p:spPr bwMode="auto">
          <a:xfrm>
            <a:off x="469900" y="849313"/>
            <a:ext cx="3816350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>
            <a:extLst>
              <a:ext uri="{FF2B5EF4-FFF2-40B4-BE49-F238E27FC236}">
                <a16:creationId xmlns:a16="http://schemas.microsoft.com/office/drawing/2014/main" id="{D35924FC-B7B2-4A7A-9A69-C8B6DE6D2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889000"/>
            <a:ext cx="38354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>
            <a:extLst>
              <a:ext uri="{FF2B5EF4-FFF2-40B4-BE49-F238E27FC236}">
                <a16:creationId xmlns:a16="http://schemas.microsoft.com/office/drawing/2014/main" id="{E49F3C99-98B9-4307-9F29-7E341FDEE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644900"/>
            <a:ext cx="3816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>
            <a:extLst>
              <a:ext uri="{FF2B5EF4-FFF2-40B4-BE49-F238E27FC236}">
                <a16:creationId xmlns:a16="http://schemas.microsoft.com/office/drawing/2014/main" id="{C066747D-A2FC-402D-B264-BDD69A38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3644900"/>
            <a:ext cx="3835400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hecke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ADC155F-89AF-40D8-BFEE-CCD812D562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0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Памятные даты (День освобождения Смоленщины, </a:t>
            </a:r>
            <a:br>
              <a:rPr lang="ru-RU" altLang="ru-RU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День Победы)</a:t>
            </a:r>
            <a:r>
              <a:rPr lang="ru-RU" altLang="ru-RU" sz="2800" dirty="0">
                <a:latin typeface="Times New Roman" panose="02020603050405020304" pitchFamily="18" charset="0"/>
              </a:rPr>
              <a:t> </a:t>
            </a:r>
            <a:r>
              <a:rPr lang="ru-RU" altLang="ru-RU" sz="2800" dirty="0"/>
              <a:t> </a:t>
            </a:r>
          </a:p>
        </p:txBody>
      </p:sp>
      <p:pic>
        <p:nvPicPr>
          <p:cNvPr id="26627" name="Picture 7" descr="P1010185">
            <a:extLst>
              <a:ext uri="{FF2B5EF4-FFF2-40B4-BE49-F238E27FC236}">
                <a16:creationId xmlns:a16="http://schemas.microsoft.com/office/drawing/2014/main" id="{2ADDBD6E-FCEE-4317-BB11-DC98F88A9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860800"/>
            <a:ext cx="4140200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>
            <a:extLst>
              <a:ext uri="{FF2B5EF4-FFF2-40B4-BE49-F238E27FC236}">
                <a16:creationId xmlns:a16="http://schemas.microsoft.com/office/drawing/2014/main" id="{482B72D7-3958-4759-8821-CF8C77BE0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817563"/>
            <a:ext cx="41402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>
            <a:extLst>
              <a:ext uri="{FF2B5EF4-FFF2-40B4-BE49-F238E27FC236}">
                <a16:creationId xmlns:a16="http://schemas.microsoft.com/office/drawing/2014/main" id="{468C2D91-F5FA-446F-A584-B839D2AF5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17563"/>
            <a:ext cx="41402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>
            <a:extLst>
              <a:ext uri="{FF2B5EF4-FFF2-40B4-BE49-F238E27FC236}">
                <a16:creationId xmlns:a16="http://schemas.microsoft.com/office/drawing/2014/main" id="{731FA2C7-9043-4370-8F46-ED171BE1F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60800"/>
            <a:ext cx="414020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hecke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A469498D-3285-45C9-A386-20487A1CC5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5300663"/>
            <a:ext cx="8064500" cy="14414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</a:rPr>
              <a:t>Ученики средней школы № 16 с Юрием Гагариным. 1966 год.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</a:rPr>
              <a:t>На фото в центре  Ю.А.Гагарин и Наталья Коновалова (ученица, в настоящее время учитель нашей школы).</a:t>
            </a:r>
          </a:p>
        </p:txBody>
      </p:sp>
      <p:pic>
        <p:nvPicPr>
          <p:cNvPr id="27651" name="Picture 4" descr="Untitled-Scanned-15">
            <a:extLst>
              <a:ext uri="{FF2B5EF4-FFF2-40B4-BE49-F238E27FC236}">
                <a16:creationId xmlns:a16="http://schemas.microsoft.com/office/drawing/2014/main" id="{42B4F608-6B59-486E-82B6-AA62E97BB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0350"/>
            <a:ext cx="7991475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93D1700A-FCFC-4945-BC94-67D30BB4D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 eaLnBrk="1" hangingPunct="1"/>
            <a:r>
              <a:rPr lang="ru-RU" altLang="ru-RU" sz="2400" b="1">
                <a:solidFill>
                  <a:srgbClr val="660066"/>
                </a:solidFill>
                <a:latin typeface="Times New Roman" panose="02020603050405020304" pitchFamily="18" charset="0"/>
              </a:rPr>
              <a:t>Встречи с летчиком-космонавтом, Героем СССР -</a:t>
            </a:r>
            <a:br>
              <a:rPr lang="ru-RU" altLang="ru-RU" sz="2400" b="1">
                <a:solidFill>
                  <a:srgbClr val="660066"/>
                </a:solidFill>
                <a:latin typeface="Times New Roman" panose="02020603050405020304" pitchFamily="18" charset="0"/>
              </a:rPr>
            </a:br>
            <a:r>
              <a:rPr lang="ru-RU" altLang="ru-RU" sz="2400" b="1">
                <a:solidFill>
                  <a:srgbClr val="660066"/>
                </a:solidFill>
                <a:latin typeface="Times New Roman" panose="02020603050405020304" pitchFamily="18" charset="0"/>
              </a:rPr>
              <a:t>  Викторенко Александром Степановичем</a:t>
            </a:r>
            <a:endParaRPr lang="ru-RU" altLang="ru-RU" sz="2800" b="1">
              <a:solidFill>
                <a:srgbClr val="66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675" name="Picture 3" descr="P1010061">
            <a:extLst>
              <a:ext uri="{FF2B5EF4-FFF2-40B4-BE49-F238E27FC236}">
                <a16:creationId xmlns:a16="http://schemas.microsoft.com/office/drawing/2014/main" id="{F55C8618-9B8D-4FB4-B5B3-0593A277A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3995737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P1010110">
            <a:extLst>
              <a:ext uri="{FF2B5EF4-FFF2-40B4-BE49-F238E27FC236}">
                <a16:creationId xmlns:a16="http://schemas.microsoft.com/office/drawing/2014/main" id="{47AF21D3-33F2-47C8-9ED9-41993F85B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363"/>
            <a:ext cx="4284663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P1010135">
            <a:extLst>
              <a:ext uri="{FF2B5EF4-FFF2-40B4-BE49-F238E27FC236}">
                <a16:creationId xmlns:a16="http://schemas.microsoft.com/office/drawing/2014/main" id="{15F8DB35-EB9A-46CB-8FC7-D48DC5AD3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2" r="-66" b="17671"/>
          <a:stretch>
            <a:fillRect/>
          </a:stretch>
        </p:blipFill>
        <p:spPr bwMode="auto">
          <a:xfrm>
            <a:off x="4572000" y="908050"/>
            <a:ext cx="4103688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P1010067">
            <a:extLst>
              <a:ext uri="{FF2B5EF4-FFF2-40B4-BE49-F238E27FC236}">
                <a16:creationId xmlns:a16="http://schemas.microsoft.com/office/drawing/2014/main" id="{1C1D06A6-BAF7-46AC-A631-91577B2B2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73488"/>
            <a:ext cx="4105275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:a16="http://schemas.microsoft.com/office/drawing/2014/main" id="{3FFA8571-0A41-46A3-B67F-D98C6E14B3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Цель работы:</a:t>
            </a:r>
          </a:p>
        </p:txBody>
      </p:sp>
      <p:sp>
        <p:nvSpPr>
          <p:cNvPr id="7171" name="Объект 2">
            <a:extLst>
              <a:ext uri="{FF2B5EF4-FFF2-40B4-BE49-F238E27FC236}">
                <a16:creationId xmlns:a16="http://schemas.microsoft.com/office/drawing/2014/main" id="{64232678-2742-45BA-B520-91668FF5C6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6588" y="1489075"/>
            <a:ext cx="6348412" cy="387985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/>
              <a:t>      </a:t>
            </a:r>
            <a:r>
              <a:rPr lang="ru-RU" altLang="ru-RU" sz="2800"/>
              <a:t>Развивать познавательные интересы у учащихся в изучении истории; формировать у них умения и навыки получения новых знаний на основе работы с краеведческим материалом школьного музея; помочь в воспитании духовно-нравственных качеств личности</a:t>
            </a:r>
            <a:r>
              <a:rPr lang="ru-RU" altLang="ru-RU"/>
              <a:t>. </a:t>
            </a:r>
          </a:p>
        </p:txBody>
      </p:sp>
    </p:spTree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>
            <a:extLst>
              <a:ext uri="{FF2B5EF4-FFF2-40B4-BE49-F238E27FC236}">
                <a16:creationId xmlns:a16="http://schemas.microsoft.com/office/drawing/2014/main" id="{F2D8A285-5ECC-433A-A72F-A5124C27141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Дружба с летчиками 46-ой Воздушной армии Дальней Авиации</a:t>
            </a:r>
          </a:p>
        </p:txBody>
      </p:sp>
      <p:pic>
        <p:nvPicPr>
          <p:cNvPr id="29699" name="Объект 3">
            <a:extLst>
              <a:ext uri="{FF2B5EF4-FFF2-40B4-BE49-F238E27FC236}">
                <a16:creationId xmlns:a16="http://schemas.microsoft.com/office/drawing/2014/main" id="{90852B73-FFA3-46BF-A46B-7785AD3A6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4149725"/>
            <a:ext cx="3389312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Рисунок 1">
            <a:extLst>
              <a:ext uri="{FF2B5EF4-FFF2-40B4-BE49-F238E27FC236}">
                <a16:creationId xmlns:a16="http://schemas.microsoft.com/office/drawing/2014/main" id="{D5DABD6A-828C-4D90-A9E9-5456AE521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1525588"/>
            <a:ext cx="3389312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Рисунок 4">
            <a:extLst>
              <a:ext uri="{FF2B5EF4-FFF2-40B4-BE49-F238E27FC236}">
                <a16:creationId xmlns:a16="http://schemas.microsoft.com/office/drawing/2014/main" id="{85BDD85C-7068-4948-82E5-6E6D8A128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528763"/>
            <a:ext cx="40576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Рисунок 5">
            <a:extLst>
              <a:ext uri="{FF2B5EF4-FFF2-40B4-BE49-F238E27FC236}">
                <a16:creationId xmlns:a16="http://schemas.microsoft.com/office/drawing/2014/main" id="{36889904-D96A-47BC-B995-C73EF31B1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935413"/>
            <a:ext cx="352901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>
            <a:extLst>
              <a:ext uri="{FF2B5EF4-FFF2-40B4-BE49-F238E27FC236}">
                <a16:creationId xmlns:a16="http://schemas.microsoft.com/office/drawing/2014/main" id="{4197885C-733E-4608-B7E1-F6B6DFAA9D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507413" cy="1143000"/>
          </a:xfrm>
        </p:spPr>
        <p:txBody>
          <a:bodyPr/>
          <a:lstStyle/>
          <a:p>
            <a:pPr eaLnBrk="1" hangingPunct="1"/>
            <a:r>
              <a:rPr lang="ru-RU" altLang="ru-RU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интересными людьми</a:t>
            </a:r>
            <a:endParaRPr lang="ru-RU" altLang="ru-RU">
              <a:solidFill>
                <a:schemeClr val="tx1"/>
              </a:solidFill>
            </a:endParaRPr>
          </a:p>
        </p:txBody>
      </p:sp>
      <p:pic>
        <p:nvPicPr>
          <p:cNvPr id="30723" name="Объект 3">
            <a:extLst>
              <a:ext uri="{FF2B5EF4-FFF2-40B4-BE49-F238E27FC236}">
                <a16:creationId xmlns:a16="http://schemas.microsoft.com/office/drawing/2014/main" id="{7CE1A11D-AF0A-423F-8F19-E6D83E5F47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6938" y="1922463"/>
            <a:ext cx="2978150" cy="2233612"/>
          </a:xfrm>
        </p:spPr>
      </p:pic>
      <p:pic>
        <p:nvPicPr>
          <p:cNvPr id="30724" name="Рисунок 4">
            <a:extLst>
              <a:ext uri="{FF2B5EF4-FFF2-40B4-BE49-F238E27FC236}">
                <a16:creationId xmlns:a16="http://schemas.microsoft.com/office/drawing/2014/main" id="{A88AF39E-9A37-478D-9652-A77823D9E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45132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Рисунок 5">
            <a:extLst>
              <a:ext uri="{FF2B5EF4-FFF2-40B4-BE49-F238E27FC236}">
                <a16:creationId xmlns:a16="http://schemas.microsoft.com/office/drawing/2014/main" id="{F4F49F6E-B4B6-428C-8134-3F0CE28EA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3262313"/>
            <a:ext cx="4794250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Прямоугольник 6">
            <a:extLst>
              <a:ext uri="{FF2B5EF4-FFF2-40B4-BE49-F238E27FC236}">
                <a16:creationId xmlns:a16="http://schemas.microsoft.com/office/drawing/2014/main" id="{9B891EC6-093A-494B-AF01-7D27AA211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950" y="140335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Голованова Александра Евгеньевна – внучка маршала Дальней Авиации – Голованова Александра  Евгеньевича. </a:t>
            </a:r>
          </a:p>
        </p:txBody>
      </p:sp>
      <p:sp>
        <p:nvSpPr>
          <p:cNvPr id="30727" name="Прямоугольник 7">
            <a:extLst>
              <a:ext uri="{FF2B5EF4-FFF2-40B4-BE49-F238E27FC236}">
                <a16:creationId xmlns:a16="http://schemas.microsoft.com/office/drawing/2014/main" id="{0C510CFB-D7AE-4F66-92BF-E8E5DEEBB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4995863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Встреча с учениками, учителями и летчиками 46-Воздушной армии Дальней Авиации в историко – краеведческом школьном музее.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>
            <a:extLst>
              <a:ext uri="{FF2B5EF4-FFF2-40B4-BE49-F238E27FC236}">
                <a16:creationId xmlns:a16="http://schemas.microsoft.com/office/drawing/2014/main" id="{D3D6781E-F92C-40D5-BB9C-96253F6096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025" y="19050"/>
            <a:ext cx="8434388" cy="719138"/>
          </a:xfrm>
        </p:spPr>
        <p:txBody>
          <a:bodyPr/>
          <a:lstStyle/>
          <a:p>
            <a:pPr eaLnBrk="1" hangingPunct="1"/>
            <a:r>
              <a:rPr lang="ru-RU" altLang="ru-RU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делегацией школы №12 г. Орши</a:t>
            </a:r>
          </a:p>
        </p:txBody>
      </p:sp>
      <p:pic>
        <p:nvPicPr>
          <p:cNvPr id="31747" name="Объект 5">
            <a:extLst>
              <a:ext uri="{FF2B5EF4-FFF2-40B4-BE49-F238E27FC236}">
                <a16:creationId xmlns:a16="http://schemas.microsoft.com/office/drawing/2014/main" id="{94BCD871-5D6B-4126-A2D9-4E48DB294A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513" y="738188"/>
            <a:ext cx="4076700" cy="3057525"/>
          </a:xfrm>
        </p:spPr>
      </p:pic>
      <p:pic>
        <p:nvPicPr>
          <p:cNvPr id="31748" name="Рисунок 6">
            <a:extLst>
              <a:ext uri="{FF2B5EF4-FFF2-40B4-BE49-F238E27FC236}">
                <a16:creationId xmlns:a16="http://schemas.microsoft.com/office/drawing/2014/main" id="{DE7F7DD7-1A50-4513-BFA5-96BC42C76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739775"/>
            <a:ext cx="4056063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Рисунок 7">
            <a:extLst>
              <a:ext uri="{FF2B5EF4-FFF2-40B4-BE49-F238E27FC236}">
                <a16:creationId xmlns:a16="http://schemas.microsoft.com/office/drawing/2014/main" id="{2A0146A8-952C-4CA3-B2A7-82E6B334B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3997325"/>
            <a:ext cx="381317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Рисунок 10">
            <a:extLst>
              <a:ext uri="{FF2B5EF4-FFF2-40B4-BE49-F238E27FC236}">
                <a16:creationId xmlns:a16="http://schemas.microsoft.com/office/drawing/2014/main" id="{B4E1B7FE-A271-4E55-B38A-FC52FF70D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3781425"/>
            <a:ext cx="4100513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BF8E6E3B-3F53-4D35-A09B-3C54A606A2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6413" y="1557338"/>
            <a:ext cx="8604250" cy="2519362"/>
          </a:xfrm>
        </p:spPr>
        <p:txBody>
          <a:bodyPr/>
          <a:lstStyle/>
          <a:p>
            <a:pPr eaLnBrk="1" hangingPunct="1"/>
            <a:r>
              <a:rPr lang="ru-RU" altLang="ru-RU" i="1">
                <a:solidFill>
                  <a:srgbClr val="FF0000"/>
                </a:solidFill>
                <a:latin typeface="Times New Roman" panose="02020603050405020304" pitchFamily="18" charset="0"/>
              </a:rPr>
              <a:t>Научно-исследовательская и </a:t>
            </a:r>
            <a:br>
              <a:rPr lang="ru-RU" altLang="ru-RU" i="1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altLang="ru-RU" i="1">
                <a:solidFill>
                  <a:srgbClr val="FF0000"/>
                </a:solidFill>
                <a:latin typeface="Times New Roman" panose="02020603050405020304" pitchFamily="18" charset="0"/>
              </a:rPr>
              <a:t>проектная работа учащихся</a:t>
            </a:r>
          </a:p>
        </p:txBody>
      </p:sp>
      <p:sp>
        <p:nvSpPr>
          <p:cNvPr id="32771" name="Rectangle 185">
            <a:extLst>
              <a:ext uri="{FF2B5EF4-FFF2-40B4-BE49-F238E27FC236}">
                <a16:creationId xmlns:a16="http://schemas.microsoft.com/office/drawing/2014/main" id="{0040FB8F-CF6C-40AE-B981-B8A5FF241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90488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blind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337320A0-4539-45A3-82AB-808F63636A1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9144000" cy="1139825"/>
          </a:xfrm>
        </p:spPr>
        <p:txBody>
          <a:bodyPr/>
          <a:lstStyle/>
          <a:p>
            <a:pPr eaLnBrk="1" hangingPunct="1"/>
            <a:r>
              <a:rPr lang="ru-RU" altLang="ru-RU" sz="280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Рефераты и сочинения учащихся, написанные с использованием фондов школьного музея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4BF8975-7B9A-4A1C-AD64-851A993AEFD7}"/>
              </a:ext>
            </a:extLst>
          </p:cNvPr>
          <p:cNvGraphicFramePr>
            <a:graphicFrameLocks noGrp="1"/>
          </p:cNvGraphicFramePr>
          <p:nvPr/>
        </p:nvGraphicFramePr>
        <p:xfrm>
          <a:off x="250825" y="1327150"/>
          <a:ext cx="8713788" cy="4567238"/>
        </p:xfrm>
        <a:graphic>
          <a:graphicData uri="http://schemas.openxmlformats.org/drawingml/2006/table">
            <a:tbl>
              <a:tblPr/>
              <a:tblGrid>
                <a:gridCol w="720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1093">
                <a:tc>
                  <a:txBody>
                    <a:bodyPr/>
                    <a:lstStyle/>
                    <a:p>
                      <a:pPr marL="0" marR="0" lvl="0" indent="-3492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 г. </a:t>
                      </a:r>
                    </a:p>
                  </a:txBody>
                  <a:tcPr marL="27247" marR="2724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«Знаменосцы Победы» (судьбы солдат войны – М. Егорова и М.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Кантария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</a:p>
                  </a:txBody>
                  <a:tcPr marL="27247" marR="2724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Тарасов Н.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(11класс)</a:t>
                      </a:r>
                    </a:p>
                  </a:txBody>
                  <a:tcPr marL="27247" marR="2724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участника всероссийской краеведческой олимпиады.</a:t>
                      </a:r>
                    </a:p>
                  </a:txBody>
                  <a:tcPr marL="27247" marR="2724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6145">
                <a:tc>
                  <a:txBody>
                    <a:bodyPr/>
                    <a:lstStyle/>
                    <a:p>
                      <a:pPr marL="0" marR="0" lvl="0" indent="-3492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 г.</a:t>
                      </a:r>
                    </a:p>
                    <a:p>
                      <a:pPr marL="0" marR="0" lvl="0" indent="-3492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-3492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b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b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b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4г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b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b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b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b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247" marR="2724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«Бесценный дружеский союз » (о дружбе учеников школы и моряков-подводников).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«Судьба человека»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памяти дедушки,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Богданова Геннадия Александровича,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участника партизанского движения на Смоленщине в годы Великой Отечественной войны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Сочинение «Негасимый огонь памяти» (размышление у Вечного огня).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Сочинение «Жизнь, отданная небу» (посвящается летчикам 46 ВА ДА).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Сочинение «Человек особого риска» (посвящается Давыдову Б. Д.- участнику испытания ядерного оружия).</a:t>
                      </a:r>
                    </a:p>
                  </a:txBody>
                  <a:tcPr marL="27247" marR="2724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Капустина С.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(9 класс)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Логвенкова 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(9класс)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Богданова С.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(10класс)</a:t>
                      </a:r>
                      <a:b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b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b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b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Богданова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(10 класс)</a:t>
                      </a:r>
                      <a:b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b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Смазнов 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(10 класс)</a:t>
                      </a:r>
                      <a:b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Макаров Н.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(10 класс)</a:t>
                      </a:r>
                    </a:p>
                  </a:txBody>
                  <a:tcPr marL="27247" marR="2724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получила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место на городской и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 областной историко-краеведческой  конференции.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участника всероссийской краеведческой олимпиады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получила 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место на городской историко-краеведческой  конференции;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место на областной историко-краеведческой  конференции; Дипломант всероссийского конкурса «Отечество» (2013 г.)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получила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место на районом конкурсе сочинений, посвященном 1150-летию со дня основания города Смоленска.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получила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место на городской викторине, посвященной истории авиации на Смоленщине.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отмечена грамотой на городской викторине, посвященной истории авиации на Смоленщине.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  <a:tab pos="685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27247" marR="2724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9230E04-2459-4EA9-BE08-C1F19C4828F1}"/>
              </a:ext>
            </a:extLst>
          </p:cNvPr>
          <p:cNvGraphicFramePr>
            <a:graphicFrameLocks noGrp="1"/>
          </p:cNvGraphicFramePr>
          <p:nvPr/>
        </p:nvGraphicFramePr>
        <p:xfrm>
          <a:off x="1116013" y="549275"/>
          <a:ext cx="7343775" cy="2879725"/>
        </p:xfrm>
        <a:graphic>
          <a:graphicData uri="http://schemas.openxmlformats.org/drawingml/2006/table">
            <a:tbl>
              <a:tblPr/>
              <a:tblGrid>
                <a:gridCol w="183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6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6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5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91" marR="5819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реферата 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91" marR="5819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Автор 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91" marR="5819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Признание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91" marR="5819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19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г. 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2015 г. 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91" marR="5819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«Жизнь, отданная небу» (судьба летчика Дальней Авиации – Лилина А. В.)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Сочинение «Ленинград,  блокада, подвиг»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91" marR="5819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Лабовкин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И. (9 класс)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Четвергов В. (9 класс)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91" marR="5819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получила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место на городской олимпиаде по смоленскому краеведению. 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награждена дипломом на городской викторине, посвященной блокаде Ленинграда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91" marR="5819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33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г. 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91" marR="5819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«Боевая подруга» (судьба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Маклецовой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А. И. –участницы Великой Отечественной войны, старшего сержанта медицинской службы).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91" marR="5819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Четвергов В. (10 класс)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91" marR="5819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18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получила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место на городской,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место на областной историко-краеведческой конференции. 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91" marR="5819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840" name="Rectangle 1">
            <a:extLst>
              <a:ext uri="{FF2B5EF4-FFF2-40B4-BE49-F238E27FC236}">
                <a16:creationId xmlns:a16="http://schemas.microsoft.com/office/drawing/2014/main" id="{CAEAA0D6-A141-4736-8F66-E6FD48A51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-2286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431800" algn="l"/>
              </a:tabLst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431800" algn="l"/>
              </a:tabLst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431800" algn="l"/>
              </a:tabLst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431800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431800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431800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431800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431800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431800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1167623-5646-425B-8C28-5A9F5CADECCF}"/>
              </a:ext>
            </a:extLst>
          </p:cNvPr>
          <p:cNvGraphicFramePr>
            <a:graphicFrameLocks noGrp="1"/>
          </p:cNvGraphicFramePr>
          <p:nvPr/>
        </p:nvGraphicFramePr>
        <p:xfrm>
          <a:off x="1071563" y="3643313"/>
          <a:ext cx="7429500" cy="2854325"/>
        </p:xfrm>
        <a:graphic>
          <a:graphicData uri="http://schemas.openxmlformats.org/drawingml/2006/table">
            <a:tbl>
              <a:tblPr/>
              <a:tblGrid>
                <a:gridCol w="79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3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8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15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25" marR="65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«История одного экспоната» (на примере экспозиции «Из истории Дальней Авиации»)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25" marR="65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Сидоров Е.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(10 класс)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25" marR="65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Работа получила </a:t>
                      </a:r>
                      <a:r>
                        <a:rPr lang="en-US" sz="13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 место на городской и </a:t>
                      </a:r>
                      <a:r>
                        <a:rPr lang="en-US" sz="13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 место на областной историко – краеведческой конференции.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25" marR="65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5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2018г.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25" marR="65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«Уходили в поход партизаны» (Первый Смоленский городской партизанский отряд)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25" marR="65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Лавровская К.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(9 класс)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(10</a:t>
                      </a:r>
                      <a:r>
                        <a:rPr lang="ru-RU" sz="1300" baseline="0" dirty="0">
                          <a:latin typeface="Times New Roman"/>
                          <a:ea typeface="Calibri"/>
                          <a:cs typeface="Times New Roman"/>
                        </a:rPr>
                        <a:t> класс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25" marR="65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Работа получила </a:t>
                      </a:r>
                      <a:r>
                        <a:rPr lang="en-US" sz="13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место на городской </a:t>
                      </a: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историко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– краеведческой конференции;</a:t>
                      </a:r>
                      <a:r>
                        <a:rPr lang="ru-RU" sz="1300" baseline="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aseline="0" dirty="0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300" baseline="0" dirty="0">
                          <a:latin typeface="Times New Roman"/>
                          <a:ea typeface="Calibri"/>
                          <a:cs typeface="Times New Roman"/>
                        </a:rPr>
                        <a:t> место на областной.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25" marR="65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92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2018г.</a:t>
                      </a:r>
                    </a:p>
                  </a:txBody>
                  <a:tcPr marL="65425" marR="65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«Уходили в поход партизаны» (Первый Смоленский городской партизанский отряд)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25" marR="65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Лавровская К.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(11 класс)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25" marR="65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Диплом </a:t>
                      </a:r>
                      <a:r>
                        <a:rPr lang="en-US" sz="13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3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степени</a:t>
                      </a:r>
                      <a:r>
                        <a:rPr lang="ru-RU" sz="130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на Всероссийском конкурсе интерактивных работ «Сохраним историческую память о ветеранах Великой Отечественной войны »</a:t>
                      </a:r>
                      <a:endParaRPr lang="ru-RU" sz="13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425" marR="65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2EE7B31-4A05-4850-82C0-519D7ED9674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39825"/>
          </a:xfrm>
        </p:spPr>
        <p:txBody>
          <a:bodyPr/>
          <a:lstStyle/>
          <a:p>
            <a:pPr eaLnBrk="1" hangingPunct="1"/>
            <a:r>
              <a:rPr lang="ru-RU" altLang="ru-RU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конкурсах. 2017-2018 гг.</a:t>
            </a:r>
          </a:p>
        </p:txBody>
      </p:sp>
      <p:sp>
        <p:nvSpPr>
          <p:cNvPr id="35843" name="TextBox 3">
            <a:extLst>
              <a:ext uri="{FF2B5EF4-FFF2-40B4-BE49-F238E27FC236}">
                <a16:creationId xmlns:a16="http://schemas.microsoft.com/office/drawing/2014/main" id="{B3FB4B4C-72AA-48D5-B7AB-9A87DC1E5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1139825"/>
            <a:ext cx="860425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Межрегиональная научно-практическая конференция «Смоляне на службе Отечеству» (Лавровская К. 10 кл. 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историко-краеведческая конференция(Лавровская К. 10 кл.)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Областная историко-краеведческая конференция (Лавровская К. 10 кл.)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историко-краеведческая олимпиада (Манушкова М. 9 А кл.)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краеведческая викторина «Рождение гвардии» (Манушкова М., Шинкарев А. 9А кл.)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военно – патриотический квест «Сталинградская битва» (Михайлов Д., Нестеров И., Трофимов М., Ручьева А., Зеньков К., Чердакова Е., Четвергова П </a:t>
            </a:r>
            <a:r>
              <a:rPr lang="ru-RU" altLang="ru-RU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ru-RU" alt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6E99442-3F6C-411C-959D-F6DED43898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249238"/>
            <a:ext cx="6348413" cy="1320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4000" dirty="0">
                <a:solidFill>
                  <a:srgbClr val="666633"/>
                </a:solidFill>
              </a:rPr>
              <a:t>Цели создания цифровых ресурсов  школьного музея</a:t>
            </a: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8651F1AE-78A6-4D56-87D4-C192633FE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584325"/>
            <a:ext cx="88201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2000">
                <a:solidFill>
                  <a:schemeClr val="tx1"/>
                </a:solidFill>
                <a:latin typeface="Verdana" panose="020B0604030504040204" pitchFamily="34" charset="0"/>
              </a:rPr>
              <a:t>создание информационного аналога фондов музея для более широкого использования их в УВП школы,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000">
                <a:solidFill>
                  <a:schemeClr val="tx1"/>
                </a:solidFill>
                <a:latin typeface="Verdana" panose="020B0604030504040204" pitchFamily="34" charset="0"/>
              </a:rPr>
              <a:t>приведение архивной базы в соответствие с современными технологиями сохранения фондов музея,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000">
                <a:solidFill>
                  <a:schemeClr val="tx1"/>
                </a:solidFill>
                <a:latin typeface="Verdana" panose="020B0604030504040204" pitchFamily="34" charset="0"/>
              </a:rPr>
              <a:t>  привлечение учащихся к исследовательской работе, формирование у них навыков систематизации и описания музейных экспонатов,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000">
                <a:solidFill>
                  <a:schemeClr val="tx1"/>
                </a:solidFill>
                <a:latin typeface="Verdana" panose="020B0604030504040204" pitchFamily="34" charset="0"/>
              </a:rPr>
              <a:t> воспитание бережного отношения к историческому наследию своего народа,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000">
                <a:solidFill>
                  <a:schemeClr val="tx1"/>
                </a:solidFill>
                <a:latin typeface="Verdana" panose="020B0604030504040204" pitchFamily="34" charset="0"/>
              </a:rPr>
              <a:t> развитие духовно-нравственных качеств личности учащихся ,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000">
                <a:solidFill>
                  <a:schemeClr val="tx1"/>
                </a:solidFill>
                <a:latin typeface="Verdana" panose="020B0604030504040204" pitchFamily="34" charset="0"/>
              </a:rPr>
              <a:t>ознакомление общественности с  имеющимися экспонатами музея через сеть Интернет.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endParaRPr lang="ru-RU" altLang="ru-RU" sz="20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14F469E6-BD9B-422D-9276-056781EB0D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98913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6000" b="1" i="1">
                <a:latin typeface="Times New Roman" panose="02020603050405020304" pitchFamily="18" charset="0"/>
              </a:rPr>
              <a:t>Экспонаты </a:t>
            </a:r>
            <a:br>
              <a:rPr lang="ru-RU" altLang="ru-RU" sz="6000" b="1" i="1">
                <a:latin typeface="Times New Roman" panose="02020603050405020304" pitchFamily="18" charset="0"/>
              </a:rPr>
            </a:br>
            <a:r>
              <a:rPr lang="ru-RU" altLang="ru-RU" sz="6000" b="1" i="1">
                <a:latin typeface="Times New Roman" panose="02020603050405020304" pitchFamily="18" charset="0"/>
              </a:rPr>
              <a:t>школьного музея</a:t>
            </a:r>
          </a:p>
        </p:txBody>
      </p:sp>
    </p:spTree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2">
            <a:extLst>
              <a:ext uri="{FF2B5EF4-FFF2-40B4-BE49-F238E27FC236}">
                <a16:creationId xmlns:a16="http://schemas.microsoft.com/office/drawing/2014/main" id="{BC6D49A6-5D25-43A6-9821-EA9236F26C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738" y="333375"/>
            <a:ext cx="8229600" cy="1252538"/>
          </a:xfrm>
        </p:spPr>
        <p:txBody>
          <a:bodyPr/>
          <a:lstStyle/>
          <a:p>
            <a:pPr eaLnBrk="1" hangingPunct="1"/>
            <a:r>
              <a:rPr lang="ru-RU" altLang="ru-RU" sz="2800" b="1"/>
              <a:t>С 1970 г. началась дружба учеников нашей школы с подводной лодкой Северного флота</a:t>
            </a:r>
          </a:p>
        </p:txBody>
      </p:sp>
      <p:pic>
        <p:nvPicPr>
          <p:cNvPr id="39939" name="Рисунок 26">
            <a:extLst>
              <a:ext uri="{FF2B5EF4-FFF2-40B4-BE49-F238E27FC236}">
                <a16:creationId xmlns:a16="http://schemas.microsoft.com/office/drawing/2014/main" id="{C42A2824-4415-40C3-BAD4-864A982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939925"/>
            <a:ext cx="237172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Прямоугольник 3">
            <a:extLst>
              <a:ext uri="{FF2B5EF4-FFF2-40B4-BE49-F238E27FC236}">
                <a16:creationId xmlns:a16="http://schemas.microsoft.com/office/drawing/2014/main" id="{C7AAC53A-D6A7-4022-91D6-09B2519F8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6007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Статья о дружбе учеников нашей школы с моряками. Газета «Рабочий путь». 1972 г.</a:t>
            </a:r>
          </a:p>
        </p:txBody>
      </p:sp>
      <p:pic>
        <p:nvPicPr>
          <p:cNvPr id="39941" name="Рисунок 30">
            <a:extLst>
              <a:ext uri="{FF2B5EF4-FFF2-40B4-BE49-F238E27FC236}">
                <a16:creationId xmlns:a16="http://schemas.microsoft.com/office/drawing/2014/main" id="{E80D05F0-1662-49C2-86D6-6427AB4D6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033588"/>
            <a:ext cx="208915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Рисунок 31">
            <a:extLst>
              <a:ext uri="{FF2B5EF4-FFF2-40B4-BE49-F238E27FC236}">
                <a16:creationId xmlns:a16="http://schemas.microsoft.com/office/drawing/2014/main" id="{385DF95F-23B8-47A9-9C87-19A26FBE9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016125"/>
            <a:ext cx="1985962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Прямоугольник 4">
            <a:extLst>
              <a:ext uri="{FF2B5EF4-FFF2-40B4-BE49-F238E27FC236}">
                <a16:creationId xmlns:a16="http://schemas.microsoft.com/office/drawing/2014/main" id="{E56210EF-3FDA-4197-BE9E-67BDECD82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" y="5589588"/>
            <a:ext cx="4572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Письмо экипажа подводной лодки в/ч 81378 Краснознаменного Северного Флота.1971 г.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5C02DF72-75BB-486A-97CD-DB4B16EB6F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/>
              <a:t>Задачи работы: </a:t>
            </a:r>
          </a:p>
        </p:txBody>
      </p:sp>
      <p:sp>
        <p:nvSpPr>
          <p:cNvPr id="5123" name="Объект 2">
            <a:extLst>
              <a:ext uri="{FF2B5EF4-FFF2-40B4-BE49-F238E27FC236}">
                <a16:creationId xmlns:a16="http://schemas.microsoft.com/office/drawing/2014/main" id="{23A84D59-D651-4CC4-9EEE-023D874B18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125538"/>
            <a:ext cx="8229600" cy="532765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показать, что использование материалов школьного музея на уроках истории и обществознания в 6-11 классах помогает учащимся наглядно, доступно, научно получить информацию по отдельным темам и тем самым способствует «приведению в соответствие содержания образования возрастным закономерностям развития учащихся»;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подтвердить, что проведение нетрадиционных форм уроков в музее, выполнение творческих заданий придают деятельностный характер образованию;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2">
            <a:extLst>
              <a:ext uri="{FF2B5EF4-FFF2-40B4-BE49-F238E27FC236}">
                <a16:creationId xmlns:a16="http://schemas.microsoft.com/office/drawing/2014/main" id="{F92787EE-4B4C-4483-82A3-DDB92D8386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/>
              <a:t>Материалы школьного музея</a:t>
            </a:r>
          </a:p>
        </p:txBody>
      </p:sp>
      <p:pic>
        <p:nvPicPr>
          <p:cNvPr id="41987" name="Рисунок 30">
            <a:extLst>
              <a:ext uri="{FF2B5EF4-FFF2-40B4-BE49-F238E27FC236}">
                <a16:creationId xmlns:a16="http://schemas.microsoft.com/office/drawing/2014/main" id="{B66DFA98-31DE-4E58-8CBC-5D3103F78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824288"/>
            <a:ext cx="2703512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Рисунок 11">
            <a:extLst>
              <a:ext uri="{FF2B5EF4-FFF2-40B4-BE49-F238E27FC236}">
                <a16:creationId xmlns:a16="http://schemas.microsoft.com/office/drawing/2014/main" id="{7E6D6268-37AB-4771-9706-71211575E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1916113"/>
            <a:ext cx="236537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Рисунок 18">
            <a:extLst>
              <a:ext uri="{FF2B5EF4-FFF2-40B4-BE49-F238E27FC236}">
                <a16:creationId xmlns:a16="http://schemas.microsoft.com/office/drawing/2014/main" id="{1D878A84-9265-41EE-9824-C8A38FB60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94188"/>
            <a:ext cx="2728913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Рисунок 3">
            <a:extLst>
              <a:ext uri="{FF2B5EF4-FFF2-40B4-BE49-F238E27FC236}">
                <a16:creationId xmlns:a16="http://schemas.microsoft.com/office/drawing/2014/main" id="{0D3A590F-B0BE-4D6D-AA91-1C0376BA6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05013"/>
            <a:ext cx="2843213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Рисунок 2">
            <a:extLst>
              <a:ext uri="{FF2B5EF4-FFF2-40B4-BE49-F238E27FC236}">
                <a16:creationId xmlns:a16="http://schemas.microsoft.com/office/drawing/2014/main" id="{04D80B78-71E4-42A0-AB50-97DC5BCF3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2174875"/>
            <a:ext cx="2101850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Рисунок 22">
            <a:extLst>
              <a:ext uri="{FF2B5EF4-FFF2-40B4-BE49-F238E27FC236}">
                <a16:creationId xmlns:a16="http://schemas.microsoft.com/office/drawing/2014/main" id="{020E7BC1-E7DF-420F-83CF-364550C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4367213"/>
            <a:ext cx="320992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>
            <a:extLst>
              <a:ext uri="{FF2B5EF4-FFF2-40B4-BE49-F238E27FC236}">
                <a16:creationId xmlns:a16="http://schemas.microsoft.com/office/drawing/2014/main" id="{0D9A6EDA-A22E-456C-A5CD-A17578D43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3529012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5">
            <a:extLst>
              <a:ext uri="{FF2B5EF4-FFF2-40B4-BE49-F238E27FC236}">
                <a16:creationId xmlns:a16="http://schemas.microsoft.com/office/drawing/2014/main" id="{167564E6-7DC5-4487-8CAB-FB066E8FF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4813"/>
            <a:ext cx="3529012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6">
            <a:extLst>
              <a:ext uri="{FF2B5EF4-FFF2-40B4-BE49-F238E27FC236}">
                <a16:creationId xmlns:a16="http://schemas.microsoft.com/office/drawing/2014/main" id="{AB7DF771-BD35-49A4-B8B4-CA4B65D2D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068638"/>
            <a:ext cx="6923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Times New Roman" panose="02020603050405020304" pitchFamily="18" charset="0"/>
              </a:rPr>
              <a:t>«Черный ящик»                                          Радиостанция    Р808</a:t>
            </a:r>
          </a:p>
        </p:txBody>
      </p:sp>
      <p:pic>
        <p:nvPicPr>
          <p:cNvPr id="46085" name="Picture 7">
            <a:extLst>
              <a:ext uri="{FF2B5EF4-FFF2-40B4-BE49-F238E27FC236}">
                <a16:creationId xmlns:a16="http://schemas.microsoft.com/office/drawing/2014/main" id="{05614773-9E8B-466E-AF31-36F147B61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644900"/>
            <a:ext cx="3311525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8">
            <a:extLst>
              <a:ext uri="{FF2B5EF4-FFF2-40B4-BE49-F238E27FC236}">
                <a16:creationId xmlns:a16="http://schemas.microsoft.com/office/drawing/2014/main" id="{A47B4B5B-DDD2-4A56-98E0-A5B72D231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6308725"/>
            <a:ext cx="6923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Times New Roman" panose="02020603050405020304" pitchFamily="18" charset="0"/>
              </a:rPr>
              <a:t>Гермошлем летчика                                        Штурвал самолета</a:t>
            </a:r>
          </a:p>
        </p:txBody>
      </p:sp>
      <p:pic>
        <p:nvPicPr>
          <p:cNvPr id="46087" name="Picture 9">
            <a:extLst>
              <a:ext uri="{FF2B5EF4-FFF2-40B4-BE49-F238E27FC236}">
                <a16:creationId xmlns:a16="http://schemas.microsoft.com/office/drawing/2014/main" id="{2BFADD87-7691-4DB9-8CC5-A5CF0D429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573463"/>
            <a:ext cx="338455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20D2AA24-193F-4350-B797-7B92E4B26E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8964613" cy="11255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>
                <a:latin typeface="Times New Roman" panose="02020603050405020304" pitchFamily="18" charset="0"/>
              </a:rPr>
              <a:t>Экспонаты, переданные в дар </a:t>
            </a:r>
            <a:br>
              <a:rPr lang="ru-RU" altLang="ru-RU" sz="3200" b="1">
                <a:latin typeface="Times New Roman" panose="02020603050405020304" pitchFamily="18" charset="0"/>
              </a:rPr>
            </a:br>
            <a:r>
              <a:rPr lang="ru-RU" altLang="ru-RU" sz="3200" b="1">
                <a:latin typeface="Times New Roman" panose="02020603050405020304" pitchFamily="18" charset="0"/>
              </a:rPr>
              <a:t>школьному музею  от ветеранов</a:t>
            </a:r>
            <a:r>
              <a:rPr lang="ru-RU" altLang="ru-RU" sz="40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8131" name="Picture 6">
            <a:extLst>
              <a:ext uri="{FF2B5EF4-FFF2-40B4-BE49-F238E27FC236}">
                <a16:creationId xmlns:a16="http://schemas.microsoft.com/office/drawing/2014/main" id="{72554C4A-B85A-4528-B29A-2C75156564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262063"/>
            <a:ext cx="3670300" cy="4894262"/>
          </a:xfrm>
          <a:noFill/>
        </p:spPr>
      </p:pic>
      <p:pic>
        <p:nvPicPr>
          <p:cNvPr id="48132" name="Picture 4">
            <a:extLst>
              <a:ext uri="{FF2B5EF4-FFF2-40B4-BE49-F238E27FC236}">
                <a16:creationId xmlns:a16="http://schemas.microsoft.com/office/drawing/2014/main" id="{475E2F37-4151-4A0F-853E-EE422701C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85888"/>
            <a:ext cx="3654425" cy="477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7">
            <a:extLst>
              <a:ext uri="{FF2B5EF4-FFF2-40B4-BE49-F238E27FC236}">
                <a16:creationId xmlns:a16="http://schemas.microsoft.com/office/drawing/2014/main" id="{7CB518A5-D6BF-4595-ACFC-E521F653D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165850"/>
            <a:ext cx="8713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tx1"/>
                </a:solidFill>
                <a:latin typeface="Times New Roman" panose="02020603050405020304" pitchFamily="18" charset="0"/>
              </a:rPr>
              <a:t>летчиков Дальней Авиации            моряков-подводников</a:t>
            </a:r>
          </a:p>
        </p:txBody>
      </p:sp>
    </p:spTree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8">
            <a:extLst>
              <a:ext uri="{FF2B5EF4-FFF2-40B4-BE49-F238E27FC236}">
                <a16:creationId xmlns:a16="http://schemas.microsoft.com/office/drawing/2014/main" id="{D3D5F793-F58B-41DF-B05C-092DAD524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4800">
                <a:latin typeface="Times New Roman" panose="02020603050405020304" pitchFamily="18" charset="0"/>
              </a:rPr>
              <a:t>Жизнь, отданная небу.</a:t>
            </a:r>
          </a:p>
        </p:txBody>
      </p:sp>
      <p:pic>
        <p:nvPicPr>
          <p:cNvPr id="50179" name="Picture 8" descr="P1010959">
            <a:extLst>
              <a:ext uri="{FF2B5EF4-FFF2-40B4-BE49-F238E27FC236}">
                <a16:creationId xmlns:a16="http://schemas.microsoft.com/office/drawing/2014/main" id="{6A18F290-86DD-4585-81C4-5A2D06558C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9100" y="1458913"/>
            <a:ext cx="3644900" cy="5399087"/>
          </a:xfrm>
        </p:spPr>
      </p:pic>
      <p:sp>
        <p:nvSpPr>
          <p:cNvPr id="50180" name="Rectangle 19">
            <a:extLst>
              <a:ext uri="{FF2B5EF4-FFF2-40B4-BE49-F238E27FC236}">
                <a16:creationId xmlns:a16="http://schemas.microsoft.com/office/drawing/2014/main" id="{6C10B2CE-E00B-4A2F-A99D-76C83B27A9B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484313"/>
            <a:ext cx="4032250" cy="25193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</a:rPr>
              <a:t>Зверев Александр</a:t>
            </a:r>
          </a:p>
          <a:p>
            <a:pPr eaLnBrk="1" hangingPunct="1"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</a:rPr>
              <a:t>Константинович</a:t>
            </a:r>
            <a:r>
              <a:rPr lang="ru-RU" altLang="ru-RU" sz="2000">
                <a:latin typeface="Times New Roman" panose="02020603050405020304" pitchFamily="18" charset="0"/>
              </a:rPr>
              <a:t>. Полковник,</a:t>
            </a:r>
          </a:p>
          <a:p>
            <a:pPr eaLnBrk="1" hangingPunct="1"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</a:rPr>
              <a:t>летчик Дальней авиации, участник</a:t>
            </a:r>
          </a:p>
          <a:p>
            <a:pPr eaLnBrk="1" hangingPunct="1"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</a:rPr>
              <a:t>Великой Отечественной войны.</a:t>
            </a:r>
            <a:endParaRPr lang="ru-RU" altLang="ru-RU">
              <a:latin typeface="Times New Roman" panose="02020603050405020304" pitchFamily="18" charset="0"/>
            </a:endParaRPr>
          </a:p>
        </p:txBody>
      </p:sp>
      <p:pic>
        <p:nvPicPr>
          <p:cNvPr id="50181" name="Picture 13" descr="P1010954">
            <a:extLst>
              <a:ext uri="{FF2B5EF4-FFF2-40B4-BE49-F238E27FC236}">
                <a16:creationId xmlns:a16="http://schemas.microsoft.com/office/drawing/2014/main" id="{8B4416BA-A9EF-4F63-811E-D3DD853D0EB5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3463"/>
            <a:ext cx="2482850" cy="3284537"/>
          </a:xfrm>
        </p:spPr>
      </p:pic>
      <p:pic>
        <p:nvPicPr>
          <p:cNvPr id="50182" name="Picture 14" descr="P1010952">
            <a:extLst>
              <a:ext uri="{FF2B5EF4-FFF2-40B4-BE49-F238E27FC236}">
                <a16:creationId xmlns:a16="http://schemas.microsoft.com/office/drawing/2014/main" id="{D93F4804-45CE-4A05-A758-97359F254A1A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44900"/>
            <a:ext cx="2955925" cy="3213100"/>
          </a:xfrm>
        </p:spPr>
      </p:pic>
    </p:spTree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Объект 3">
            <a:extLst>
              <a:ext uri="{FF2B5EF4-FFF2-40B4-BE49-F238E27FC236}">
                <a16:creationId xmlns:a16="http://schemas.microsoft.com/office/drawing/2014/main" id="{5A2FA2D5-4B82-43BC-87C8-0E3128A09F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0"/>
            <a:ext cx="6264275" cy="6770688"/>
          </a:xfrm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>
            <a:extLst>
              <a:ext uri="{FF2B5EF4-FFF2-40B4-BE49-F238E27FC236}">
                <a16:creationId xmlns:a16="http://schemas.microsoft.com/office/drawing/2014/main" id="{477BF305-ACA9-4BAB-8137-EB59BBB8BF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200"/>
              <a:t>Путь- дорожка фронтовая!</a:t>
            </a:r>
          </a:p>
        </p:txBody>
      </p:sp>
      <p:pic>
        <p:nvPicPr>
          <p:cNvPr id="54275" name="Picture 7" descr="P1010908">
            <a:extLst>
              <a:ext uri="{FF2B5EF4-FFF2-40B4-BE49-F238E27FC236}">
                <a16:creationId xmlns:a16="http://schemas.microsoft.com/office/drawing/2014/main" id="{64A17FE6-30CA-48A9-8879-B9BCFE7FCA4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38" y="1557338"/>
            <a:ext cx="3725862" cy="4967287"/>
          </a:xfrm>
        </p:spPr>
      </p:pic>
      <p:pic>
        <p:nvPicPr>
          <p:cNvPr id="54276" name="Picture 12" descr="P1010919">
            <a:extLst>
              <a:ext uri="{FF2B5EF4-FFF2-40B4-BE49-F238E27FC236}">
                <a16:creationId xmlns:a16="http://schemas.microsoft.com/office/drawing/2014/main" id="{E512DFF5-7092-46DC-BF4A-2D314957908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1196975"/>
            <a:ext cx="3552825" cy="2665413"/>
          </a:xfrm>
        </p:spPr>
      </p:pic>
      <p:sp>
        <p:nvSpPr>
          <p:cNvPr id="54277" name="Rectangle 11">
            <a:extLst>
              <a:ext uri="{FF2B5EF4-FFF2-40B4-BE49-F238E27FC236}">
                <a16:creationId xmlns:a16="http://schemas.microsoft.com/office/drawing/2014/main" id="{F9085D73-D0F1-4396-B77F-F5D66DB7E5D0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3995738" y="3938588"/>
            <a:ext cx="4691062" cy="2586037"/>
          </a:xfrm>
        </p:spPr>
        <p:txBody>
          <a:bodyPr/>
          <a:lstStyle/>
          <a:p>
            <a:pPr eaLnBrk="1" hangingPunct="1"/>
            <a:r>
              <a:rPr lang="ru-RU" altLang="ru-RU" sz="2000">
                <a:latin typeface="Times New Roman" panose="02020603050405020304" pitchFamily="18" charset="0"/>
              </a:rPr>
              <a:t>Крюков Павел Анисимович. 1942 год. Служил в авточасти Калининского фронта. Награжден орденом «Отечественной войны </a:t>
            </a:r>
            <a:r>
              <a:rPr lang="en-US" altLang="ru-RU" sz="2000">
                <a:latin typeface="Times New Roman" panose="02020603050405020304" pitchFamily="18" charset="0"/>
              </a:rPr>
              <a:t>II</a:t>
            </a:r>
            <a:r>
              <a:rPr lang="ru-RU" altLang="ru-RU" sz="2000">
                <a:latin typeface="Times New Roman" panose="02020603050405020304" pitchFamily="18" charset="0"/>
              </a:rPr>
              <a:t> степени», медалями: «За отвагу», «За победу над Германией», «Жукова».</a:t>
            </a:r>
          </a:p>
          <a:p>
            <a:pPr eaLnBrk="1" hangingPunct="1"/>
            <a:endParaRPr lang="ru-RU" altLang="ru-RU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EB024E2-9F5A-4922-9BD3-D90CE6D769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8002587" cy="850900"/>
          </a:xfrm>
        </p:spPr>
        <p:txBody>
          <a:bodyPr/>
          <a:lstStyle/>
          <a:p>
            <a:pPr eaLnBrk="1" hangingPunct="1"/>
            <a:r>
              <a:rPr lang="ru-RU" altLang="ru-RU" b="1">
                <a:latin typeface="Times New Roman" panose="02020603050405020304" pitchFamily="18" charset="0"/>
              </a:rPr>
              <a:t>Свидетели двух Мировых войн</a:t>
            </a:r>
          </a:p>
        </p:txBody>
      </p:sp>
      <p:pic>
        <p:nvPicPr>
          <p:cNvPr id="56323" name="Picture 5">
            <a:extLst>
              <a:ext uri="{FF2B5EF4-FFF2-40B4-BE49-F238E27FC236}">
                <a16:creationId xmlns:a16="http://schemas.microsoft.com/office/drawing/2014/main" id="{DF51FD29-7E95-4AD8-B73B-3C13769620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2060575"/>
            <a:ext cx="2549525" cy="3671888"/>
          </a:xfrm>
          <a:noFill/>
        </p:spPr>
      </p:pic>
      <p:pic>
        <p:nvPicPr>
          <p:cNvPr id="56324" name="Picture 6">
            <a:extLst>
              <a:ext uri="{FF2B5EF4-FFF2-40B4-BE49-F238E27FC236}">
                <a16:creationId xmlns:a16="http://schemas.microsoft.com/office/drawing/2014/main" id="{4F091F96-19B2-4B8B-B3DD-7BC223C84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268413"/>
            <a:ext cx="2295525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9">
            <a:extLst>
              <a:ext uri="{FF2B5EF4-FFF2-40B4-BE49-F238E27FC236}">
                <a16:creationId xmlns:a16="http://schemas.microsoft.com/office/drawing/2014/main" id="{2D9D2E0B-E029-41C8-BBD1-5FC037A6E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805488"/>
            <a:ext cx="4060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</a:rPr>
              <a:t>Гильза со священной землей Хатыни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</a:rPr>
              <a:t>Вторая Мировая война</a:t>
            </a:r>
          </a:p>
        </p:txBody>
      </p:sp>
      <p:sp>
        <p:nvSpPr>
          <p:cNvPr id="56326" name="Text Box 10">
            <a:extLst>
              <a:ext uri="{FF2B5EF4-FFF2-40B4-BE49-F238E27FC236}">
                <a16:creationId xmlns:a16="http://schemas.microsoft.com/office/drawing/2014/main" id="{786038BB-E752-4D49-BA14-7BB1BDDFA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876925"/>
            <a:ext cx="3181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</a:rPr>
              <a:t>Фляжка немецкого офицера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</a:rPr>
              <a:t>Первая Мировая война </a:t>
            </a:r>
          </a:p>
        </p:txBody>
      </p:sp>
    </p:spTree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2C79EDE4-1FAC-4FB2-A50D-7DE0D8148D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207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4000" b="1">
                <a:latin typeface="Times New Roman" panose="02020603050405020304" pitchFamily="18" charset="0"/>
              </a:rPr>
              <a:t>Фронтовые письма</a:t>
            </a:r>
          </a:p>
        </p:txBody>
      </p:sp>
      <p:sp>
        <p:nvSpPr>
          <p:cNvPr id="55300" name="Rectangle 8">
            <a:extLst>
              <a:ext uri="{FF2B5EF4-FFF2-40B4-BE49-F238E27FC236}">
                <a16:creationId xmlns:a16="http://schemas.microsoft.com/office/drawing/2014/main" id="{9FF42EA6-B896-42B4-81D3-F7B58A3F38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5373688"/>
            <a:ext cx="3384550" cy="106838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Письмо танкиста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Шура Виктора Семеновича., 1942 г., Сталинградский фронт</a:t>
            </a:r>
          </a:p>
        </p:txBody>
      </p:sp>
      <p:pic>
        <p:nvPicPr>
          <p:cNvPr id="58372" name="Picture 4">
            <a:extLst>
              <a:ext uri="{FF2B5EF4-FFF2-40B4-BE49-F238E27FC236}">
                <a16:creationId xmlns:a16="http://schemas.microsoft.com/office/drawing/2014/main" id="{99D3C02E-B69B-4CA3-BCDC-6F08C5B63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28082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10" descr="P1010942">
            <a:extLst>
              <a:ext uri="{FF2B5EF4-FFF2-40B4-BE49-F238E27FC236}">
                <a16:creationId xmlns:a16="http://schemas.microsoft.com/office/drawing/2014/main" id="{E349C76E-10A8-489C-BACB-A83076A07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836613"/>
            <a:ext cx="2881312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11" descr="P1010927">
            <a:extLst>
              <a:ext uri="{FF2B5EF4-FFF2-40B4-BE49-F238E27FC236}">
                <a16:creationId xmlns:a16="http://schemas.microsoft.com/office/drawing/2014/main" id="{7795581E-CE5C-417F-94E5-9C299D460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836613"/>
            <a:ext cx="2795588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Rectangle 12">
            <a:extLst>
              <a:ext uri="{FF2B5EF4-FFF2-40B4-BE49-F238E27FC236}">
                <a16:creationId xmlns:a16="http://schemas.microsoft.com/office/drawing/2014/main" id="{54399C73-82BC-4076-811B-FD2213B37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373688"/>
            <a:ext cx="28082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Times New Roman" panose="02020603050405020304" pitchFamily="18" charset="0"/>
              </a:rPr>
              <a:t>Письмо 16-ти летнего партизана Лаврентьева Дмитрия 1942г.</a:t>
            </a:r>
          </a:p>
        </p:txBody>
      </p:sp>
      <p:sp>
        <p:nvSpPr>
          <p:cNvPr id="58376" name="Rectangle 13">
            <a:extLst>
              <a:ext uri="{FF2B5EF4-FFF2-40B4-BE49-F238E27FC236}">
                <a16:creationId xmlns:a16="http://schemas.microsoft.com/office/drawing/2014/main" id="{2940ADD4-CEE2-4E3F-BCC9-F9ED240B5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0313" y="5373688"/>
            <a:ext cx="258286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Times New Roman" panose="02020603050405020304" pitchFamily="18" charset="0"/>
              </a:rPr>
              <a:t>Письмо Роговского Александра Яковлевича 9 мая 1945г.</a:t>
            </a:r>
          </a:p>
        </p:txBody>
      </p:sp>
    </p:spTree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EA096565-3773-4018-AD87-C0E8857F3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706755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4000" b="1">
                <a:latin typeface="Times New Roman" panose="02020603050405020304" pitchFamily="18" charset="0"/>
              </a:rPr>
              <a:t>«Непокоренные» </a:t>
            </a:r>
            <a:br>
              <a:rPr lang="ru-RU" altLang="ru-RU" sz="4000" b="1">
                <a:latin typeface="Times New Roman" panose="02020603050405020304" pitchFamily="18" charset="0"/>
              </a:rPr>
            </a:br>
            <a:r>
              <a:rPr lang="ru-RU" altLang="ru-RU" sz="4000" b="1">
                <a:latin typeface="Times New Roman" panose="02020603050405020304" pitchFamily="18" charset="0"/>
              </a:rPr>
              <a:t>(малолетние узники)</a:t>
            </a:r>
          </a:p>
        </p:txBody>
      </p:sp>
      <p:pic>
        <p:nvPicPr>
          <p:cNvPr id="60419" name="Picture 5" descr="P1011401">
            <a:extLst>
              <a:ext uri="{FF2B5EF4-FFF2-40B4-BE49-F238E27FC236}">
                <a16:creationId xmlns:a16="http://schemas.microsoft.com/office/drawing/2014/main" id="{8A3B51D7-199F-4038-9B02-CBE342BEBF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773238"/>
            <a:ext cx="3133725" cy="4176712"/>
          </a:xfrm>
        </p:spPr>
      </p:pic>
      <p:pic>
        <p:nvPicPr>
          <p:cNvPr id="60420" name="Picture 4" descr="P1011402">
            <a:extLst>
              <a:ext uri="{FF2B5EF4-FFF2-40B4-BE49-F238E27FC236}">
                <a16:creationId xmlns:a16="http://schemas.microsoft.com/office/drawing/2014/main" id="{D15D462A-1246-4933-816F-C9D0DEA3D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773238"/>
            <a:ext cx="27813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6" descr="P1011410">
            <a:extLst>
              <a:ext uri="{FF2B5EF4-FFF2-40B4-BE49-F238E27FC236}">
                <a16:creationId xmlns:a16="http://schemas.microsoft.com/office/drawing/2014/main" id="{AC07ABBF-940C-43E0-A001-44486541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1700213"/>
            <a:ext cx="153670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7" descr="P1011405">
            <a:extLst>
              <a:ext uri="{FF2B5EF4-FFF2-40B4-BE49-F238E27FC236}">
                <a16:creationId xmlns:a16="http://schemas.microsoft.com/office/drawing/2014/main" id="{64DF9280-EDA7-46AC-A1F7-166D8E01B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365625"/>
            <a:ext cx="258286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Text Box 8">
            <a:extLst>
              <a:ext uri="{FF2B5EF4-FFF2-40B4-BE49-F238E27FC236}">
                <a16:creationId xmlns:a16="http://schemas.microsoft.com/office/drawing/2014/main" id="{D40F1F0B-77DB-4620-A692-E57C3D012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949950"/>
            <a:ext cx="40846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Белоусов Петр Егорович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(работал в школе №16 г.Смоленска)</a:t>
            </a:r>
          </a:p>
        </p:txBody>
      </p:sp>
    </p:spTree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7" descr="P1010960">
            <a:extLst>
              <a:ext uri="{FF2B5EF4-FFF2-40B4-BE49-F238E27FC236}">
                <a16:creationId xmlns:a16="http://schemas.microsoft.com/office/drawing/2014/main" id="{ECDFD2EC-DD7F-4DC5-A1A2-3FD09F94D80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964613" cy="6723063"/>
          </a:xfrm>
        </p:spPr>
      </p:pic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AD481F2-4178-4B5A-8A41-73540454F4D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229600" cy="6858000"/>
          </a:xfrm>
        </p:spPr>
        <p:txBody>
          <a:bodyPr/>
          <a:lstStyle/>
          <a:p>
            <a:pPr eaLnBrk="1" hangingPunct="1"/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показать, что работа в музее способствует «формированию ключевых компетенций – готовности учащихся использовать усвоенные знания и умения для решения практических задач» (работа с историческими документами; проведение экскурсий; написание сочинений, рассказов, рефератов);</a:t>
            </a:r>
          </a:p>
          <a:p>
            <a:pPr eaLnBrk="1" hangingPunct="1"/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доказать, что уроки, внеклассные мероприятия и работа в Совете музея способствует в целом усилению воспитательного потенциала школы; </a:t>
            </a:r>
          </a:p>
          <a:p>
            <a:pPr eaLnBrk="1" hangingPunct="1"/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показать, что проведение уроков мужества, общение с ветеранами Великой Отечественной войны обогащает учащихся духовно и помогает формировать в них нравственные качества личности. </a:t>
            </a:r>
          </a:p>
          <a:p>
            <a:pPr eaLnBrk="1" hangingPunct="1"/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>
            <a:extLst>
              <a:ext uri="{FF2B5EF4-FFF2-40B4-BE49-F238E27FC236}">
                <a16:creationId xmlns:a16="http://schemas.microsoft.com/office/drawing/2014/main" id="{4482280A-EE21-4D16-BB56-606E3E3D7086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4000">
                <a:latin typeface="Times New Roman" panose="02020603050405020304" pitchFamily="18" charset="0"/>
              </a:rPr>
              <a:t>Проверка на прочность.</a:t>
            </a:r>
          </a:p>
        </p:txBody>
      </p:sp>
      <p:pic>
        <p:nvPicPr>
          <p:cNvPr id="66563" name="Picture 15" descr="P1010938">
            <a:extLst>
              <a:ext uri="{FF2B5EF4-FFF2-40B4-BE49-F238E27FC236}">
                <a16:creationId xmlns:a16="http://schemas.microsoft.com/office/drawing/2014/main" id="{D354C48A-7286-4C95-BE00-72BF948AB8B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196975"/>
            <a:ext cx="4248150" cy="2808288"/>
          </a:xfrm>
        </p:spPr>
      </p:pic>
      <p:pic>
        <p:nvPicPr>
          <p:cNvPr id="66564" name="Picture 10" descr="P1010944">
            <a:extLst>
              <a:ext uri="{FF2B5EF4-FFF2-40B4-BE49-F238E27FC236}">
                <a16:creationId xmlns:a16="http://schemas.microsoft.com/office/drawing/2014/main" id="{0C53C77C-1274-44E8-8107-F65A749525A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96975"/>
            <a:ext cx="4248150" cy="5516563"/>
          </a:xfrm>
        </p:spPr>
      </p:pic>
      <p:pic>
        <p:nvPicPr>
          <p:cNvPr id="66565" name="Picture 12" descr="P1010940">
            <a:extLst>
              <a:ext uri="{FF2B5EF4-FFF2-40B4-BE49-F238E27FC236}">
                <a16:creationId xmlns:a16="http://schemas.microsoft.com/office/drawing/2014/main" id="{51E6754E-7AF8-4B4F-8C77-E290818FC27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1850" y="3938588"/>
            <a:ext cx="3289300" cy="2187575"/>
          </a:xfrm>
        </p:spPr>
      </p:pic>
    </p:spTree>
  </p:cSld>
  <p:clrMapOvr>
    <a:masterClrMapping/>
  </p:clrMapOvr>
  <p:transition spd="slow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E28645D7-6930-42D7-B391-AD56A2FC7E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268413"/>
            <a:ext cx="8229600" cy="3960812"/>
          </a:xfrm>
        </p:spPr>
        <p:txBody>
          <a:bodyPr/>
          <a:lstStyle/>
          <a:p>
            <a:pPr eaLnBrk="1" hangingPunct="1"/>
            <a:r>
              <a:rPr lang="ru-RU" altLang="ru-RU" sz="6000">
                <a:solidFill>
                  <a:srgbClr val="660033"/>
                </a:solidFill>
                <a:latin typeface="Monotype Corsiva" panose="03010101010201010101" pitchFamily="66" charset="0"/>
              </a:rPr>
              <a:t>Надо знать прошлое </a:t>
            </a:r>
            <a:br>
              <a:rPr lang="ru-RU" altLang="ru-RU" sz="6000">
                <a:solidFill>
                  <a:srgbClr val="660033"/>
                </a:solidFill>
                <a:latin typeface="Monotype Corsiva" panose="03010101010201010101" pitchFamily="66" charset="0"/>
              </a:rPr>
            </a:br>
            <a:r>
              <a:rPr lang="ru-RU" altLang="ru-RU" sz="6000">
                <a:solidFill>
                  <a:srgbClr val="660033"/>
                </a:solidFill>
                <a:latin typeface="Monotype Corsiva" panose="03010101010201010101" pitchFamily="66" charset="0"/>
              </a:rPr>
              <a:t>своей страны,   </a:t>
            </a:r>
            <a:br>
              <a:rPr lang="ru-RU" altLang="ru-RU" sz="6000">
                <a:solidFill>
                  <a:srgbClr val="660033"/>
                </a:solidFill>
                <a:latin typeface="Monotype Corsiva" panose="03010101010201010101" pitchFamily="66" charset="0"/>
              </a:rPr>
            </a:br>
            <a:r>
              <a:rPr lang="ru-RU" altLang="ru-RU" sz="6000">
                <a:solidFill>
                  <a:srgbClr val="660033"/>
                </a:solidFill>
                <a:latin typeface="Monotype Corsiva" panose="03010101010201010101" pitchFamily="66" charset="0"/>
              </a:rPr>
              <a:t>жить в настоящем </a:t>
            </a:r>
            <a:br>
              <a:rPr lang="ru-RU" altLang="ru-RU" sz="6000">
                <a:solidFill>
                  <a:srgbClr val="660033"/>
                </a:solidFill>
                <a:latin typeface="Monotype Corsiva" panose="03010101010201010101" pitchFamily="66" charset="0"/>
              </a:rPr>
            </a:br>
            <a:r>
              <a:rPr lang="ru-RU" altLang="ru-RU" sz="6000">
                <a:solidFill>
                  <a:srgbClr val="660033"/>
                </a:solidFill>
                <a:latin typeface="Monotype Corsiva" panose="03010101010201010101" pitchFamily="66" charset="0"/>
              </a:rPr>
              <a:t>и думать о будущем.</a:t>
            </a:r>
            <a:r>
              <a:rPr lang="ru-RU" altLang="ru-RU" sz="4000"/>
              <a:t> 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>
            <a:extLst>
              <a:ext uri="{FF2B5EF4-FFF2-40B4-BE49-F238E27FC236}">
                <a16:creationId xmlns:a16="http://schemas.microsoft.com/office/drawing/2014/main" id="{D21C3E94-46EC-468A-8BD7-29B9E3D11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33375"/>
            <a:ext cx="8662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>
                <a:solidFill>
                  <a:srgbClr val="FF0000"/>
                </a:solidFill>
                <a:latin typeface="Times New Roman" panose="02020603050405020304" pitchFamily="18" charset="0"/>
              </a:rPr>
              <a:t>Историко-краеведческий музей</a:t>
            </a:r>
            <a:endParaRPr lang="ru-RU" altLang="ru-RU" sz="32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BDC9B07-446E-4CEB-A628-E471906CD7DE}"/>
              </a:ext>
            </a:extLst>
          </p:cNvPr>
          <p:cNvSpPr/>
          <p:nvPr/>
        </p:nvSpPr>
        <p:spPr>
          <a:xfrm>
            <a:off x="539750" y="1231900"/>
            <a:ext cx="8353425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05.05.2000г. – по настоящее время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u="sng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u="sng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Экспозиции: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истории школы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Дорогами войны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истории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Дальней Авиации</a:t>
            </a:r>
          </a:p>
        </p:txBody>
      </p:sp>
      <p:pic>
        <p:nvPicPr>
          <p:cNvPr id="10244" name="Picture 5">
            <a:extLst>
              <a:ext uri="{FF2B5EF4-FFF2-40B4-BE49-F238E27FC236}">
                <a16:creationId xmlns:a16="http://schemas.microsoft.com/office/drawing/2014/main" id="{73B90E82-4A47-49F8-987D-90D85274C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2205038"/>
            <a:ext cx="4095750" cy="35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1010019в">
            <a:extLst>
              <a:ext uri="{FF2B5EF4-FFF2-40B4-BE49-F238E27FC236}">
                <a16:creationId xmlns:a16="http://schemas.microsoft.com/office/drawing/2014/main" id="{EE42E402-5A2D-4B89-B1F2-44E555AA26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765175"/>
            <a:ext cx="4249737" cy="3024188"/>
          </a:xfrm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5A78AC5B-C221-4F68-8B22-7DBE5F1A9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0350"/>
            <a:ext cx="8229600" cy="45307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accent1">
                    <a:lumMod val="50000"/>
                  </a:schemeClr>
                </a:solidFill>
              </a:rPr>
              <a:t>Из истории школы</a:t>
            </a:r>
          </a:p>
        </p:txBody>
      </p:sp>
      <p:pic>
        <p:nvPicPr>
          <p:cNvPr id="11268" name="Picture 4" descr="P1010095">
            <a:extLst>
              <a:ext uri="{FF2B5EF4-FFF2-40B4-BE49-F238E27FC236}">
                <a16:creationId xmlns:a16="http://schemas.microsoft.com/office/drawing/2014/main" id="{5F21BAEF-D830-40E3-AB24-4FA394748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60350"/>
            <a:ext cx="4356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BD3C5B17-E325-4328-B728-60EB7BA61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935413"/>
            <a:ext cx="4392612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P1010015">
            <a:extLst>
              <a:ext uri="{FF2B5EF4-FFF2-40B4-BE49-F238E27FC236}">
                <a16:creationId xmlns:a16="http://schemas.microsoft.com/office/drawing/2014/main" id="{081052F1-C67D-4FB3-8232-11E3BEF27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3716338"/>
            <a:ext cx="4213225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1010033сс">
            <a:extLst>
              <a:ext uri="{FF2B5EF4-FFF2-40B4-BE49-F238E27FC236}">
                <a16:creationId xmlns:a16="http://schemas.microsoft.com/office/drawing/2014/main" id="{8899B068-0FDB-4159-8A28-BFF161CAE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78250"/>
            <a:ext cx="410527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P4110003">
            <a:extLst>
              <a:ext uri="{FF2B5EF4-FFF2-40B4-BE49-F238E27FC236}">
                <a16:creationId xmlns:a16="http://schemas.microsoft.com/office/drawing/2014/main" id="{0C626238-21FF-4E96-B47C-A4FC14354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49275"/>
            <a:ext cx="4119562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P4110004">
            <a:extLst>
              <a:ext uri="{FF2B5EF4-FFF2-40B4-BE49-F238E27FC236}">
                <a16:creationId xmlns:a16="http://schemas.microsoft.com/office/drawing/2014/main" id="{6A53FAFD-80A0-492F-B369-A6ACE6B4F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32225"/>
            <a:ext cx="40322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id="{10A499EC-F57A-460F-92B2-708649FEF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0"/>
            <a:ext cx="80645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q"/>
              <a:defRPr/>
            </a:pPr>
            <a:r>
              <a:rPr lang="ru-RU" altLang="ru-RU" sz="1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  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Из истории Дальней Авиации</a:t>
            </a:r>
            <a:r>
              <a:rPr lang="ru-RU" altLang="ru-RU" sz="1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 </a:t>
            </a:r>
          </a:p>
        </p:txBody>
      </p:sp>
      <p:pic>
        <p:nvPicPr>
          <p:cNvPr id="12294" name="Picture 6" descr="P4110005">
            <a:extLst>
              <a:ext uri="{FF2B5EF4-FFF2-40B4-BE49-F238E27FC236}">
                <a16:creationId xmlns:a16="http://schemas.microsoft.com/office/drawing/2014/main" id="{0006776A-CA27-44BA-8A83-3A97198BD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40671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EE1BAC92-3265-4925-99B7-AD44C9E03E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0"/>
            <a:ext cx="8229600" cy="45307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ru-RU" sz="3200" dirty="0">
                <a:solidFill>
                  <a:schemeClr val="accent1">
                    <a:lumMod val="50000"/>
                  </a:schemeClr>
                </a:solidFill>
              </a:rPr>
              <a:t>Дорогами войны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FC2F99B3-EB36-4B84-91D8-3CCCE5F3F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60800"/>
            <a:ext cx="4103687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P1010037миимис">
            <a:extLst>
              <a:ext uri="{FF2B5EF4-FFF2-40B4-BE49-F238E27FC236}">
                <a16:creationId xmlns:a16="http://schemas.microsoft.com/office/drawing/2014/main" id="{927505B6-EB7E-4F32-A0A1-395BA3E75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4033838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P1010110">
            <a:extLst>
              <a:ext uri="{FF2B5EF4-FFF2-40B4-BE49-F238E27FC236}">
                <a16:creationId xmlns:a16="http://schemas.microsoft.com/office/drawing/2014/main" id="{E1676BD4-6524-433B-9FB5-F13129A76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429000"/>
            <a:ext cx="4437062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1">
            <a:extLst>
              <a:ext uri="{FF2B5EF4-FFF2-40B4-BE49-F238E27FC236}">
                <a16:creationId xmlns:a16="http://schemas.microsoft.com/office/drawing/2014/main" id="{B256D59E-C23E-467E-B45E-E58A0A596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249238"/>
            <a:ext cx="4414837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>
            <a:extLst>
              <a:ext uri="{FF2B5EF4-FFF2-40B4-BE49-F238E27FC236}">
                <a16:creationId xmlns:a16="http://schemas.microsoft.com/office/drawing/2014/main" id="{8D7DA1D4-F575-4CB8-A51C-74D56EFD0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188913"/>
            <a:ext cx="7200900" cy="10763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Главные направления </a:t>
            </a:r>
            <a:br>
              <a:rPr lang="ru-RU" alt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r>
              <a:rPr lang="ru-RU" alt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деятельности музея</a:t>
            </a:r>
            <a:endParaRPr lang="ru-RU" alt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11AC35-4969-4C55-A0DD-F1B43BE303DF}"/>
              </a:ext>
            </a:extLst>
          </p:cNvPr>
          <p:cNvSpPr/>
          <p:nvPr/>
        </p:nvSpPr>
        <p:spPr>
          <a:xfrm>
            <a:off x="684213" y="1055688"/>
            <a:ext cx="7920037" cy="53371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atin typeface="Times New Roman" pitchFamily="18" charset="0"/>
            </a:endParaRPr>
          </a:p>
          <a:p>
            <a:pPr marL="342900" indent="-3429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поисково-краеведческая работа с целью пополнения фондов и расширения экспозиции по увековечиванию подвига смолян в сражениях;</a:t>
            </a:r>
          </a:p>
          <a:p>
            <a:pPr marL="342900" indent="-3429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совершенствование содержания, форм и методов  собирательской и исследовательской деятельности;</a:t>
            </a:r>
          </a:p>
          <a:p>
            <a:pPr marL="342900" indent="-3429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участие в туристско-краеведческом движении «Отечество»;</a:t>
            </a:r>
          </a:p>
          <a:p>
            <a:pPr marL="342900" indent="-3429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использование материалов музея в учебном процессе по общественным и гуманитарным дисциплинам, а также в воспитательной работе по формированию жизненной позиции учащихся;</a:t>
            </a:r>
          </a:p>
          <a:p>
            <a:pPr marL="342900" indent="-3429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развитие сотрудничества с ветеранскими организациями по патриотическому воспитанию подрастающего поколения;</a:t>
            </a:r>
          </a:p>
          <a:p>
            <a:pPr marL="342900" indent="-3429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создание базы цифровых ресурсов школьного музея и её применение в учебно-воспитательном процессе.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1081</TotalTime>
  <Words>2126</Words>
  <Application>Microsoft Office PowerPoint</Application>
  <PresentationFormat>Экран (4:3)</PresentationFormat>
  <Paragraphs>337</Paragraphs>
  <Slides>41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0" baseType="lpstr">
      <vt:lpstr>Arial</vt:lpstr>
      <vt:lpstr>Calibri</vt:lpstr>
      <vt:lpstr>Monotype Corsiva</vt:lpstr>
      <vt:lpstr>Times New Roman</vt:lpstr>
      <vt:lpstr>Trebuchet MS</vt:lpstr>
      <vt:lpstr>Verdana</vt:lpstr>
      <vt:lpstr>Wingdings</vt:lpstr>
      <vt:lpstr>Wingdings 3</vt:lpstr>
      <vt:lpstr>Аспект</vt:lpstr>
      <vt:lpstr>Автор: Богданова Зоя Геннадьевна, учитель истории, руководитель историко-краеведческого музея МБОУ «СШ№16» города Смоленска 2020год</vt:lpstr>
      <vt:lpstr>Цель работы:</vt:lpstr>
      <vt:lpstr>Задачи работы: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формы работы школьного музея</vt:lpstr>
      <vt:lpstr>Экскурсионно-просветительская работа</vt:lpstr>
      <vt:lpstr>Дружба с ветеранами</vt:lpstr>
      <vt:lpstr>День Знаний</vt:lpstr>
      <vt:lpstr>Уроки мужества</vt:lpstr>
      <vt:lpstr>Памятные даты (День освобождения Смоленщины,  День Победы)  </vt:lpstr>
      <vt:lpstr>Презентация PowerPoint</vt:lpstr>
      <vt:lpstr>Встречи с летчиком-космонавтом, Героем СССР -   Викторенко Александром Степановичем</vt:lpstr>
      <vt:lpstr>Дружба с летчиками 46-ой Воздушной армии Дальней Авиации</vt:lpstr>
      <vt:lpstr>Встречи с интересными людьми</vt:lpstr>
      <vt:lpstr>Встреча с делегацией школы №12 г. Орши</vt:lpstr>
      <vt:lpstr>Научно-исследовательская и  проектная работа учащихся</vt:lpstr>
      <vt:lpstr>Рефераты и сочинения учащихся, написанные с использованием фондов школьного музея</vt:lpstr>
      <vt:lpstr>Презентация PowerPoint</vt:lpstr>
      <vt:lpstr>Участие в конкурсах. 2017-2018 гг.</vt:lpstr>
      <vt:lpstr>Цели создания цифровых ресурсов  школьного музея</vt:lpstr>
      <vt:lpstr>Экспонаты  школьного музея</vt:lpstr>
      <vt:lpstr>С 1970 г. началась дружба учеников нашей школы с подводной лодкой Северного флота</vt:lpstr>
      <vt:lpstr>Материалы школьного музея</vt:lpstr>
      <vt:lpstr>Презентация PowerPoint</vt:lpstr>
      <vt:lpstr>Экспонаты, переданные в дар  школьному музею  от ветеранов </vt:lpstr>
      <vt:lpstr>Жизнь, отданная небу.</vt:lpstr>
      <vt:lpstr>Презентация PowerPoint</vt:lpstr>
      <vt:lpstr>Путь- дорожка фронтовая!</vt:lpstr>
      <vt:lpstr>Свидетели двух Мировых войн</vt:lpstr>
      <vt:lpstr>Фронтовые письма</vt:lpstr>
      <vt:lpstr>«Непокоренные»  (малолетние узники)</vt:lpstr>
      <vt:lpstr>Презентация PowerPoint</vt:lpstr>
      <vt:lpstr>Проверка на прочность.</vt:lpstr>
      <vt:lpstr>Надо знать прошлое  своей страны,    жить в настоящем  и думать о будущем. </vt:lpstr>
    </vt:vector>
  </TitlesOfParts>
  <Company>moysoh_16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Василиса</cp:lastModifiedBy>
  <cp:revision>81</cp:revision>
  <dcterms:created xsi:type="dcterms:W3CDTF">2009-12-09T10:12:40Z</dcterms:created>
  <dcterms:modified xsi:type="dcterms:W3CDTF">2020-05-18T17:46:05Z</dcterms:modified>
</cp:coreProperties>
</file>