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9" r:id="rId3"/>
    <p:sldId id="260" r:id="rId4"/>
    <p:sldId id="288" r:id="rId5"/>
    <p:sldId id="289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71" r:id="rId14"/>
    <p:sldId id="281" r:id="rId15"/>
    <p:sldId id="272" r:id="rId16"/>
    <p:sldId id="282" r:id="rId17"/>
    <p:sldId id="273" r:id="rId18"/>
    <p:sldId id="283" r:id="rId19"/>
    <p:sldId id="274" r:id="rId20"/>
    <p:sldId id="276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3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8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06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0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16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1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5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9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6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6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9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DD001-131A-4E3B-B873-AD983BA2E2DE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9AB809-90B1-4E6E-91D4-94D436EFC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«Гражданско-патриотическое воспитание школьников как основа воспитательной работы»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8843889" cy="161004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10.01.2017 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2.infourok.ru/uploads/ex/00f1/00083e50-55746b51/hello_html_6d3a0a35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9" y="2702257"/>
            <a:ext cx="3288470" cy="39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2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Коллаж на тему «Гражданин»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6431"/>
            <a:ext cx="8596668" cy="4704932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на столе: ножницы, клей, ватман, старые журналы, фломастеры.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из этого всего коллаж, где опишите качества, которыми должен обладать «Идеальный гражданин -  наш выпускник»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40148"/>
            <a:ext cx="8185312" cy="3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4234"/>
            <a:ext cx="3854528" cy="6189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РОДИНА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56" y="464234"/>
            <a:ext cx="5592018" cy="59506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730326"/>
            <a:ext cx="4457374" cy="450166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/>
              <a:t>Подберите существительные, которое у вас ассоциируются к слову «РОДИНА»</a:t>
            </a:r>
          </a:p>
          <a:p>
            <a:endParaRPr lang="ru-RU" dirty="0"/>
          </a:p>
          <a:p>
            <a:r>
              <a:rPr lang="ru-RU" sz="2800" dirty="0"/>
              <a:t>Р - </a:t>
            </a:r>
          </a:p>
          <a:p>
            <a:r>
              <a:rPr lang="ru-RU" sz="2800" dirty="0"/>
              <a:t>О - </a:t>
            </a:r>
          </a:p>
          <a:p>
            <a:r>
              <a:rPr lang="ru-RU" sz="2800" dirty="0"/>
              <a:t>Д - </a:t>
            </a:r>
          </a:p>
          <a:p>
            <a:r>
              <a:rPr lang="ru-RU" sz="2800" dirty="0"/>
              <a:t>И - </a:t>
            </a:r>
          </a:p>
          <a:p>
            <a:r>
              <a:rPr lang="ru-RU" sz="2800" dirty="0"/>
              <a:t>Н - </a:t>
            </a:r>
          </a:p>
          <a:p>
            <a:r>
              <a:rPr lang="ru-RU" sz="2800" dirty="0"/>
              <a:t>А - </a:t>
            </a:r>
          </a:p>
        </p:txBody>
      </p:sp>
    </p:spTree>
    <p:extLst>
      <p:ext uri="{BB962C8B-B14F-4D97-AF65-F5344CB8AC3E}">
        <p14:creationId xmlns:p14="http://schemas.microsoft.com/office/powerpoint/2010/main" val="34173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34572"/>
            <a:ext cx="7766936" cy="1069145"/>
          </a:xfrm>
        </p:spPr>
        <p:txBody>
          <a:bodyPr/>
          <a:lstStyle/>
          <a:p>
            <a:pPr algn="ctr"/>
            <a:r>
              <a:rPr lang="ru-RU" altLang="ru-RU" dirty="0"/>
              <a:t/>
            </a:r>
            <a:br>
              <a:rPr lang="ru-RU" altLang="ru-RU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патриотического воспитания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180491"/>
            <a:ext cx="7766936" cy="386861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 – патриотическое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 – краеведческое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 патриотическое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- патриотическое</a:t>
            </a:r>
          </a:p>
          <a:p>
            <a:endParaRPr lang="ru-RU" dirty="0"/>
          </a:p>
        </p:txBody>
      </p:sp>
      <p:pic>
        <p:nvPicPr>
          <p:cNvPr id="5122" name="Picture 2" descr="http://www.gifss.com/profesiones/soldados/soldado-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9793" y="1293386"/>
            <a:ext cx="2391510" cy="23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shkolu.ru/content/media/pic/std/3000000/2038000/2037621-515cd42cb7c198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6" y="4699803"/>
            <a:ext cx="1882682" cy="21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icturesanimations.com/s/sport/(96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4947" y="3231369"/>
            <a:ext cx="3515377" cy="35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1 направление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52625" y="1000125"/>
            <a:ext cx="8229600" cy="438943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5400" dirty="0"/>
              <a:t>Воспитание на боевых традициях народа</a:t>
            </a:r>
          </a:p>
        </p:txBody>
      </p:sp>
      <p:pic>
        <p:nvPicPr>
          <p:cNvPr id="10244" name="Рисунок 3" descr="0a9347d690d0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773363"/>
            <a:ext cx="3429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859" y="604911"/>
            <a:ext cx="9073662" cy="54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увековечиванию памяти павших в борьбе за независимость нашей Родины.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уроков Мужества, классных часов к Дням Воинской славы, встреч с ветеранами Великой Отечественной войны. Поздравление и выступление с концертами перед ветеранами войны.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материала о судьбе своих предков, родственников – участников ВОВ, локальных войн. Знакомство с семейными реликвиями, хранящими память о ВОВ.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Празднование памятных дат, проведение выставок, викторин, конкурсов, просмотров видеофильмов.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81200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2 направление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981200" y="1571625"/>
            <a:ext cx="8229600" cy="438943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5400" dirty="0"/>
              <a:t>Историко – краеведческая работа</a:t>
            </a:r>
          </a:p>
        </p:txBody>
      </p:sp>
      <p:pic>
        <p:nvPicPr>
          <p:cNvPr id="11268" name="Picture 2" descr="D:\User\Pictures\v01_06_1200_1706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1829" r="44061"/>
          <a:stretch>
            <a:fillRect/>
          </a:stretch>
        </p:blipFill>
        <p:spPr bwMode="auto">
          <a:xfrm>
            <a:off x="4452938" y="3286126"/>
            <a:ext cx="3338512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331" y="655094"/>
            <a:ext cx="8420669" cy="362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истории своего края обогащает духовно, развивает чувство патриотизма, гордости за свой народ. В этом направлении проводятся разнообразные мероприятия: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экскурсии в музей; </a:t>
            </a:r>
            <a:b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уроки-знакомства с историко-архитектурными памятниками города и края;</a:t>
            </a:r>
            <a:b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оформление стенгазет;</a:t>
            </a:r>
            <a:b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146" name="Picture 2" descr="http://animashki.info/uploads/posts/2016-06/1465724080_18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871"/>
            <a:ext cx="12192001" cy="18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amotkrytka.ru/_ph/25/2/6293631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4" y="417946"/>
            <a:ext cx="4115611" cy="3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0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3 направление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77334" y="1542197"/>
            <a:ext cx="8596668" cy="4499166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5400" dirty="0"/>
              <a:t>Формирование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5400" dirty="0"/>
              <a:t>правовых знаний</a:t>
            </a:r>
          </a:p>
        </p:txBody>
      </p:sp>
      <p:pic>
        <p:nvPicPr>
          <p:cNvPr id="12292" name="Picture 2" descr="D:\User\Pictures\BoyApplePenc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786189"/>
            <a:ext cx="22145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559" y="859809"/>
            <a:ext cx="8952932" cy="3330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Гражданин должен не только любить свою родину, но и знать и уметь защищать свои права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правил поведения в школе и общественных местах;</a:t>
            </a:r>
            <a:b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знакомство с правами ребенка.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vamotkrytka.ru/_ph/157/2/1342151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2608" y="2688609"/>
            <a:ext cx="4169391" cy="41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1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81200" y="285750"/>
            <a:ext cx="8229600" cy="1143000"/>
          </a:xfrm>
        </p:spPr>
        <p:txBody>
          <a:bodyPr/>
          <a:lstStyle/>
          <a:p>
            <a:r>
              <a:rPr lang="ru-RU" altLang="ru-RU"/>
              <a:t>4 направление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04716" y="1105469"/>
            <a:ext cx="10006084" cy="4712719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5400" dirty="0"/>
              <a:t>Воспитание на культурных традициях народа </a:t>
            </a:r>
          </a:p>
        </p:txBody>
      </p:sp>
      <p:pic>
        <p:nvPicPr>
          <p:cNvPr id="13316" name="Picture 2" descr="D:\User\Pictures\56761118_nauru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4"/>
          <a:stretch>
            <a:fillRect/>
          </a:stretch>
        </p:blipFill>
        <p:spPr bwMode="auto">
          <a:xfrm>
            <a:off x="4381501" y="3071814"/>
            <a:ext cx="307181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8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 Дмитрий Сергеевич Лихачев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477108"/>
            <a:ext cx="3671668" cy="502216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49002" y="1477107"/>
            <a:ext cx="6036350" cy="5022165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 – с любви к своей семье, 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301" y="281354"/>
            <a:ext cx="8890781" cy="454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занятия по ознакомлению с окружающим миром;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организация и проведение тематических бесед;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изучение обычаев, традиций, праздников своего народа;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–изучение своей семьи, составление генеалогического дерева семьи;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организация и проведение КВН, проектов на нравственные и этические темы.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wiki.vladimir.i-edu.ru/images/1/18/%D0%97%D0%B5%D0%BC%D0%BB%D1%8F_%D1%81%D0%BC%D0%B0%D0%B9%D0%BB%D0%B8%D0%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6" y="4006854"/>
            <a:ext cx="4013750" cy="28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n----8sbiecm6bhdx8i.xn--p1ai/sites/default/files/images/okruzhayushhij_mir/narodi_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8" y="3712191"/>
            <a:ext cx="6197899" cy="31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2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14924"/>
            <a:ext cx="7889891" cy="9340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«Сам себе режиссёр»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448973"/>
            <a:ext cx="4513541" cy="4592388"/>
          </a:xfrm>
        </p:spPr>
        <p:txBody>
          <a:bodyPr/>
          <a:lstStyle/>
          <a:p>
            <a:r>
              <a:rPr lang="ru-RU" dirty="0"/>
              <a:t>Кафедра социально-гуманитарного направления – историко-краеведческое направление</a:t>
            </a:r>
          </a:p>
          <a:p>
            <a:r>
              <a:rPr lang="ru-RU" dirty="0"/>
              <a:t>Кафедра естественно-математического цикла  - военно-патриотическое направление</a:t>
            </a:r>
          </a:p>
          <a:p>
            <a:r>
              <a:rPr lang="ru-RU" dirty="0"/>
              <a:t>МО учителей начальных классов – культурно-патриотическое направление</a:t>
            </a:r>
          </a:p>
          <a:p>
            <a:r>
              <a:rPr lang="ru-RU" dirty="0"/>
              <a:t>МО учителей эстетического и физического воспитания – спортивно-патриотическое направление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866" y="1448972"/>
            <a:ext cx="3854528" cy="413091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кафедре дано направление в котором  надо разработать 2-3 мероприятия.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мероприятии прописать: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Цель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Задачи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 мероприятия</a:t>
            </a:r>
          </a:p>
          <a:p>
            <a:endParaRPr lang="ru-RU" dirty="0"/>
          </a:p>
        </p:txBody>
      </p:sp>
      <p:pic>
        <p:nvPicPr>
          <p:cNvPr id="9218" name="Picture 2" descr="http://www.gif.ovh/belarusian-gif/%D0%A4%D1%96%D0%BB%D1%8C%D0%BC-%D0%BC%D0%B5%D0%B9%D0%BA%D0%B5%D1%80%D0%B0%20Gif/%D0%A4%D1%96%D0%BB%D1%8C%D0%BC-%D0%BC%D0%B5%D0%B9%D0%BA%D0%B5%D1%80%D0%B0%20Gif%20(4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22" y="3029803"/>
            <a:ext cx="3383578" cy="42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79828"/>
            <a:ext cx="7766936" cy="1575581"/>
          </a:xfrm>
        </p:spPr>
        <p:txBody>
          <a:bodyPr/>
          <a:lstStyle/>
          <a:p>
            <a:r>
              <a:rPr lang="ru-RU" dirty="0"/>
              <a:t>«Загляните к нам на чаёк»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0119" y="1955409"/>
            <a:ext cx="7766936" cy="1096899"/>
          </a:xfrm>
        </p:spPr>
        <p:txBody>
          <a:bodyPr/>
          <a:lstStyle/>
          <a:p>
            <a:r>
              <a:rPr lang="ru-RU" dirty="0"/>
              <a:t>Элементы классных часов, которые направлены на формирование гражданско-патриотического воспитания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93" y="2897944"/>
            <a:ext cx="7569988" cy="37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75" y="58847"/>
            <a:ext cx="101850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час: «Давайте познакомимся»</a:t>
            </a:r>
          </a:p>
          <a:p>
            <a:pPr indent="190500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«веер».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Показать детям всю важность и необходимость дружбы и поддержки близких, друг друга. 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столике вы видите цветные полоски. Каждый участник  берет одну полоску. 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участник называет свое имя и рассказывает, почему выбрал этот цвет.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попробуйте разорвать свою полоску.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 как легко разорвалась???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посмотрите, у меня в руках 8 полосок? Как вы думаете, так же легко будет их разорвать…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мы сила, вместе мы непобедимы!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Единство ведет нас к одной цели!</a:t>
            </a:r>
          </a:p>
        </p:txBody>
      </p:sp>
      <p:pic>
        <p:nvPicPr>
          <p:cNvPr id="10242" name="Picture 2" descr="http://s010.radikal.ru/i312/1102/93/d64e677872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1" y="4435522"/>
            <a:ext cx="2142699" cy="22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9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79" y="160422"/>
            <a:ext cx="105645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Классный час: «Символы РФ»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Опишите герб России.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(Мы точно не знаем, почему царь остановил свой выбор на сочетании белого, синего и красного цветов. Возможно, он использовал древний герб московских князей: белый – Святой Георгий Победоносец, синий – развевающийся плащ всадника, красный – фон, щит герба.)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12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корон у орлов на гербе России?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(Три. Они желтого цвета, а это цвет солнца. Желтый цвет у нас всегда символизировал добро и справедливость)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держит орел в правой лапе?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(Скипетр)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держит орел в левой лапе?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(Жезл. Это символы власти)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что еще изображено на гербе?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(Георгий Победоносец. Наш герб символизирует победу добра над злом)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что он держит в руке?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(Копье. От этого копья получила название копейка)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https://im1-tub-ru.yandex.net/i?id=1cb67817083f4a83b82a4d930682983f&amp;n=33&amp;h=215&amp;w=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1" y="2828143"/>
            <a:ext cx="3562919" cy="39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146961"/>
            <a:ext cx="9498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Плакат «Мы едины».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Нарисуйте эмоции, которые испытываете сами, по окончанию нашего педсовета. Затем мы создадим общий плакат «Мы едины».</a:t>
            </a:r>
          </a:p>
          <a:p>
            <a:pPr indent="1905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 внимательно на плакат и на лица, которые вы изобразили. Какие эмоции преобладают на нем. Вот видите, что дружба приносит положительные эмоции.</a:t>
            </a:r>
          </a:p>
          <a:p>
            <a:pPr indent="1905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Запомните, что учиться дружить никогда не поздно!!!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://www.pozdravlyalki.narod.ru/valentin/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23" y="3424780"/>
            <a:ext cx="5336273" cy="37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2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4580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4566"/>
            <a:ext cx="9029374" cy="549343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 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заложить основные моральные ценности, нормы поведения, формирование личности, осознающей себя частью общества и гражданином своего Отечества, развиваются коммуникативные способности ребенка;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систему ценностей и установок поведения подростка, помогает приобретать знания и умения, необходимые для будущей самостоятельной жизни в обществе;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углублять, расширять знания о процессах, происходящих в различных сферах общества, о правах людей, определяется гражданская позиция человека, его социально – политическая ориентация;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общественной деятельности учащиеся совершенствовали готовность и умение защищать свои права и права других людей, умели строить индивидуальную и коллективную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0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706" y="945952"/>
            <a:ext cx="994921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воспитание  в общеобразовательной школе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сквозь  три ступени.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первой ступени (начальное образование) закладываются основные моральные ценности, нормы поведения, начинается формирование личности, осознающей себя часть. Общества и гражданином своего Отечества, развиваются коммуникативные способности ребенка.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ступень (основная школа) продолжает формировать систему ценностей и установок поведения подростка, помогает приобретать знания и умения, необходимые для будущей самостоятельной жизни в обществе.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этом этапе важно сформировать уважение к закону, праву, правам других       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людей и ответственности перед обществом.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третьей ступени углубляются, расширяются знания о процессах, происходящих в различных сферах общества, о правах людей, определяется гражданская позиция человека, его социально – политическая ориентация. Задача этого этапа состоит в том, чтобы в процессе общественной деятельности учащиеся совершенствовали готовность и умение защищать свои права и права других людей, умели строить индивидуальную и коллективную деятельность.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2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583" y="232012"/>
            <a:ext cx="9007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571500"/>
            <a:ext cx="848890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3139"/>
            <a:ext cx="8596668" cy="497240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РФ;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«Об образовании»,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«О высшем и послевузовском образовании», 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«О воинской обязанности и воинской службе»,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ФЗ «О ветеранах», 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«О днях воинской славы (победных днях) России», 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«Об увековечении Победы советского народа в Вов 1941 – 1945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.», 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РФ «О Концепции национальной безопасности РФ»,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«Об утверждении Положения о подготовке граждан РФ к воинской службе»,  «Об увековечении памяти погибших при защите Отечества»,  «О национальной доктрине образования в РФ».</a:t>
            </a:r>
          </a:p>
          <a:p>
            <a:pPr algn="just"/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Министерства образования РФ по гражданско-патриотическому воспитанию молодёжи</a:t>
            </a:r>
          </a:p>
          <a:p>
            <a:pPr algn="just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www.char.ru/books/1398065_Konstituciya_RF_na_1_yanvarya_2008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609">
            <a:off x="7414278" y="1165454"/>
            <a:ext cx="1501827" cy="23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85" y="411249"/>
            <a:ext cx="1076178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25"/>
              </a:spcBef>
              <a:spcAft>
                <a:spcPts val="325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273-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25"/>
              </a:spcBef>
              <a:spcAft>
                <a:spcPts val="325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2: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«Государственная политика в области образования основывается на 6 принципах, два из которых предполагают следующее: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25"/>
              </a:spcBef>
              <a:spcAft>
                <a:spcPts val="325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гуманистический характер образования, приоритет общечеловеческих ценностей, жизни и здоровья человека, свободного развития личности. Воспитание гражданственности, трудолюбия, уважения к правам и свободам человека, любви к окружающей природе, Родине, семье;</a:t>
            </a:r>
          </a:p>
          <a:p>
            <a:pPr marL="342900" lvl="0" indent="-342900" algn="just">
              <a:spcBef>
                <a:spcPts val="325"/>
              </a:spcBef>
              <a:spcAft>
                <a:spcPts val="325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единство федерального, культурного и образовательного пространства. Защита и развитие системой образования национальных культур, региональных культурных традиций и особенностей в условиях многонационального государства».</a:t>
            </a:r>
          </a:p>
          <a:p>
            <a:pPr marL="228600" algn="just">
              <a:spcBef>
                <a:spcPts val="325"/>
              </a:spcBef>
              <a:spcAft>
                <a:spcPts val="325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«Общие требования к  содержанию образования»: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Bef>
                <a:spcPts val="325"/>
              </a:spcBef>
              <a:spcAft>
                <a:spcPts val="3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«Содержание образования должно обеспечивать:</a:t>
            </a:r>
          </a:p>
          <a:p>
            <a:pPr marL="228600" algn="just">
              <a:spcBef>
                <a:spcPts val="325"/>
              </a:spcBef>
              <a:spcAft>
                <a:spcPts val="3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Интеграцию личности в национальную и мировую культуру;</a:t>
            </a:r>
          </a:p>
          <a:p>
            <a:pPr marL="228600" algn="just">
              <a:spcBef>
                <a:spcPts val="325"/>
              </a:spcBef>
              <a:spcAft>
                <a:spcPts val="3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человека и гражданина, интегрированного в современное ему общество и нацеленного на совершенствование этого общества.</a:t>
            </a:r>
          </a:p>
          <a:p>
            <a:pPr marL="228600" algn="just">
              <a:spcBef>
                <a:spcPts val="325"/>
              </a:spcBef>
              <a:spcAft>
                <a:spcPts val="32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образования должно содействовать взаимопониманию и сотрудничеству между людьми, народами независимо от расовой, национальной этнической, религиозной и социальной принадлежности, учитывать разнообразие мировоззренческих подходов, способствовать реализации права обучающихся на свободный выбор мнений и убеждений».</a:t>
            </a:r>
          </a:p>
        </p:txBody>
      </p:sp>
    </p:spTree>
    <p:extLst>
      <p:ext uri="{BB962C8B-B14F-4D97-AF65-F5344CB8AC3E}">
        <p14:creationId xmlns:p14="http://schemas.microsoft.com/office/powerpoint/2010/main" val="21108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688123"/>
            <a:ext cx="8596668" cy="4353239"/>
          </a:xfrm>
        </p:spPr>
        <p:txBody>
          <a:bodyPr>
            <a:noAutofit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ru-RU" sz="2400" b="1" dirty="0">
                <a:solidFill>
                  <a:schemeClr val="tx1"/>
                </a:solidFill>
              </a:rPr>
              <a:t>Цель гражданско-патриотического воспитания </a:t>
            </a:r>
            <a:r>
              <a:rPr lang="ru-RU" sz="2400" dirty="0">
                <a:solidFill>
                  <a:schemeClr val="tx1"/>
                </a:solidFill>
              </a:rPr>
              <a:t>– сформировать достойного гражданина и патриота России - это человек, обладающий широкими правами, соответствующим Международным правам человека, знающий свои права и умеющий их защищать, нетерпимый к любым проявлениям насилия и произвола, человек честно, по велению сердца выполняющий свои обязанности, чувствующий неразрывную связь со своим отечеством, его прошлым, настоящим и будущим и постоянно берущим на себя ответственность за его судьбу, своими конкретными делами помогающий своей стране стать сильнее и богаче.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8" y="260648"/>
            <a:ext cx="8525021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Концепция Министерства образования РФ по гражданско-патриотическому воспитанию молодёжи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037139"/>
            <a:ext cx="9043441" cy="200422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/>
                </a:solidFill>
              </a:rPr>
              <a:t>Патриотизм, что это?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 и любовь к своему Отечеству, своему народу</a:t>
            </a:r>
          </a:p>
          <a:p>
            <a:pPr algn="ctr">
              <a:buFont typeface="Wingdings 2" panose="05020102010507070707" pitchFamily="18" charset="2"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7333" y="204716"/>
            <a:ext cx="8712327" cy="201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altLang="ru-RU" sz="3600" b="1" dirty="0">
                <a:solidFill>
                  <a:srgbClr val="90C226"/>
                </a:solidFill>
              </a:rPr>
              <a:t>Патриот, кто он?</a:t>
            </a:r>
            <a:endParaRPr lang="ru-RU" altLang="ru-RU" dirty="0"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одушевленный патриотизмом</a:t>
            </a:r>
          </a:p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преданный интересам какого – либо дела, горячо любящий что-то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4098" name="Picture 2" descr="http://www.svadbuzz.ru/sites/default/files/imagecache/photo-big/users/1/photo/2016/48/C9bEhtgbQq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46" y="1764802"/>
            <a:ext cx="2173641" cy="27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ol-patriot.ucoz.ru/logotip_chistyj_copy.gi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26" y="3573066"/>
            <a:ext cx="3739035" cy="32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rasnogorsk.bezformata.ru/content/image60172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1" y="1764802"/>
            <a:ext cx="2709295" cy="28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1041</Words>
  <Application>Microsoft Office PowerPoint</Application>
  <PresentationFormat>Широкоэкранный</PresentationFormat>
  <Paragraphs>126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Helvetica</vt:lpstr>
      <vt:lpstr>Symbol</vt:lpstr>
      <vt:lpstr>Times New Roman</vt:lpstr>
      <vt:lpstr>Trebuchet MS</vt:lpstr>
      <vt:lpstr>Wingdings</vt:lpstr>
      <vt:lpstr>Wingdings 2</vt:lpstr>
      <vt:lpstr>Wingdings 3</vt:lpstr>
      <vt:lpstr>Аспект</vt:lpstr>
      <vt:lpstr> «Гражданско-патриотическое воспитание школьников как основа воспитательной работы»  .</vt:lpstr>
      <vt:lpstr> Академик  Дмитрий Сергеевич Лихачев </vt:lpstr>
      <vt:lpstr>Актуальность проблемы </vt:lpstr>
      <vt:lpstr>Презентация PowerPoint</vt:lpstr>
      <vt:lpstr>Презентация PowerPoint</vt:lpstr>
      <vt:lpstr>Нормативно-правовая база  гражданско-патриотического воспитания</vt:lpstr>
      <vt:lpstr>Презентация PowerPoint</vt:lpstr>
      <vt:lpstr>Концепция Министерства образования РФ по гражданско-патриотическому воспитанию молодёжи </vt:lpstr>
      <vt:lpstr>Презентация PowerPoint</vt:lpstr>
      <vt:lpstr>Коллаж на тему «Гражданин»</vt:lpstr>
      <vt:lpstr>РОДИНА</vt:lpstr>
      <vt:lpstr> Направления патриотического воспитания</vt:lpstr>
      <vt:lpstr>1 направление </vt:lpstr>
      <vt:lpstr>Презентация PowerPoint</vt:lpstr>
      <vt:lpstr>2 направление </vt:lpstr>
      <vt:lpstr>Презентация PowerPoint</vt:lpstr>
      <vt:lpstr>3 направление </vt:lpstr>
      <vt:lpstr>Презентация PowerPoint</vt:lpstr>
      <vt:lpstr>4 направление</vt:lpstr>
      <vt:lpstr>Презентация PowerPoint</vt:lpstr>
      <vt:lpstr>«Сам себе режиссёр»</vt:lpstr>
      <vt:lpstr>«Загляните к нам на чаёк»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«ГРАЖДАНСКО-ПАТРИОТИЧЕСКОЕ ВОСПИТАНИЕ .</dc:title>
  <dc:creator>инна побережник</dc:creator>
  <cp:lastModifiedBy>Natali</cp:lastModifiedBy>
  <cp:revision>95</cp:revision>
  <dcterms:created xsi:type="dcterms:W3CDTF">2017-01-04T18:03:48Z</dcterms:created>
  <dcterms:modified xsi:type="dcterms:W3CDTF">2020-01-13T12:23:06Z</dcterms:modified>
</cp:coreProperties>
</file>