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6858000" cy="9144000" type="screen4x3"/>
  <p:notesSz cx="6761163" cy="98821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82" autoAdjust="0"/>
    <p:restoredTop sz="95027" autoAdjust="0"/>
  </p:normalViewPr>
  <p:slideViewPr>
    <p:cSldViewPr>
      <p:cViewPr varScale="1">
        <p:scale>
          <a:sx n="54" d="100"/>
          <a:sy n="54" d="100"/>
        </p:scale>
        <p:origin x="1602" y="7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410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4109"/>
          </a:xfrm>
          <a:prstGeom prst="rect">
            <a:avLst/>
          </a:prstGeom>
        </p:spPr>
        <p:txBody>
          <a:bodyPr vert="horz" lIns="91440" tIns="45720" rIns="91440" bIns="45720" rtlCol="0"/>
          <a:lstStyle>
            <a:lvl1pPr algn="r">
              <a:defRPr sz="1200"/>
            </a:lvl1pPr>
          </a:lstStyle>
          <a:p>
            <a:fld id="{086327C0-6C38-4610-A436-4947A693A8A3}" type="datetimeFigureOut">
              <a:rPr lang="ru-RU" smtClean="0"/>
              <a:pPr/>
              <a:t>17.11.2019</a:t>
            </a:fld>
            <a:endParaRPr lang="ru-RU"/>
          </a:p>
        </p:txBody>
      </p:sp>
      <p:sp>
        <p:nvSpPr>
          <p:cNvPr id="4" name="Образ слайда 3"/>
          <p:cNvSpPr>
            <a:spLocks noGrp="1" noRot="1" noChangeAspect="1"/>
          </p:cNvSpPr>
          <p:nvPr>
            <p:ph type="sldImg" idx="2"/>
          </p:nvPr>
        </p:nvSpPr>
        <p:spPr>
          <a:xfrm>
            <a:off x="1990725" y="741363"/>
            <a:ext cx="2779713" cy="37052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694039"/>
            <a:ext cx="5408930" cy="444698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86364"/>
            <a:ext cx="2929837" cy="494109"/>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386364"/>
            <a:ext cx="2929837" cy="494109"/>
          </a:xfrm>
          <a:prstGeom prst="rect">
            <a:avLst/>
          </a:prstGeom>
        </p:spPr>
        <p:txBody>
          <a:bodyPr vert="horz" lIns="91440" tIns="45720" rIns="91440" bIns="45720" rtlCol="0" anchor="b"/>
          <a:lstStyle>
            <a:lvl1pPr algn="r">
              <a:defRPr sz="1200"/>
            </a:lvl1pPr>
          </a:lstStyle>
          <a:p>
            <a:fld id="{C2A374E6-AE6B-4E92-8DD4-8729C760564E}" type="slidenum">
              <a:rPr lang="ru-RU" smtClean="0"/>
              <a:pPr/>
              <a:t>‹#›</a:t>
            </a:fld>
            <a:endParaRPr lang="ru-RU"/>
          </a:p>
        </p:txBody>
      </p:sp>
    </p:spTree>
    <p:extLst>
      <p:ext uri="{BB962C8B-B14F-4D97-AF65-F5344CB8AC3E}">
        <p14:creationId xmlns:p14="http://schemas.microsoft.com/office/powerpoint/2010/main" val="136267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990725" y="741363"/>
            <a:ext cx="2779713" cy="37052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A374E6-AE6B-4E92-8DD4-8729C760564E}" type="slidenum">
              <a:rPr lang="ru-RU" smtClean="0"/>
              <a:pPr/>
              <a:t>1</a:t>
            </a:fld>
            <a:endParaRPr lang="ru-RU"/>
          </a:p>
        </p:txBody>
      </p:sp>
    </p:spTree>
    <p:extLst>
      <p:ext uri="{BB962C8B-B14F-4D97-AF65-F5344CB8AC3E}">
        <p14:creationId xmlns:p14="http://schemas.microsoft.com/office/powerpoint/2010/main" val="132839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990725" y="741363"/>
            <a:ext cx="2779713" cy="37052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A374E6-AE6B-4E92-8DD4-8729C760564E}" type="slidenum">
              <a:rPr lang="ru-RU" smtClean="0"/>
              <a:pPr/>
              <a:t>7</a:t>
            </a:fld>
            <a:endParaRPr lang="ru-RU"/>
          </a:p>
        </p:txBody>
      </p:sp>
    </p:spTree>
    <p:extLst>
      <p:ext uri="{BB962C8B-B14F-4D97-AF65-F5344CB8AC3E}">
        <p14:creationId xmlns:p14="http://schemas.microsoft.com/office/powerpoint/2010/main" val="133825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074420" y="479864"/>
            <a:ext cx="5554980" cy="1962912"/>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074420" y="2466752"/>
            <a:ext cx="5554980" cy="23368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A35D2D5-EAC1-4B2D-A4C3-0F3531543817}" type="slidenum">
              <a:rPr lang="ru-RU" smtClean="0"/>
              <a:pPr/>
              <a:t>‹#›</a:t>
            </a:fld>
            <a:endParaRPr lang="ru-RU"/>
          </a:p>
        </p:txBody>
      </p:sp>
      <p:sp>
        <p:nvSpPr>
          <p:cNvPr id="8" name="Овал 7"/>
          <p:cNvSpPr/>
          <p:nvPr/>
        </p:nvSpPr>
        <p:spPr>
          <a:xfrm>
            <a:off x="691075" y="1885069"/>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867882" y="1793355"/>
            <a:ext cx="48006" cy="8534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A35D2D5-EAC1-4B2D-A4C3-0F353154381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366186"/>
            <a:ext cx="1371600" cy="7802033"/>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857250" y="366188"/>
            <a:ext cx="4171950" cy="7802033"/>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A35D2D5-EAC1-4B2D-A4C3-0F353154381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A35D2D5-EAC1-4B2D-A4C3-0F353154381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712168" y="-72"/>
            <a:ext cx="5143500" cy="914407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1933794" y="3467100"/>
            <a:ext cx="4800600" cy="3048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933794" y="1422400"/>
            <a:ext cx="4800600" cy="2012949"/>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A35D2D5-EAC1-4B2D-A4C3-0F3531543817}" type="slidenum">
              <a:rPr lang="ru-RU" smtClean="0"/>
              <a:pPr/>
              <a:t>‹#›</a:t>
            </a:fld>
            <a:endParaRPr lang="ru-RU"/>
          </a:p>
        </p:txBody>
      </p:sp>
      <p:sp>
        <p:nvSpPr>
          <p:cNvPr id="10" name="Прямоугольник 9"/>
          <p:cNvSpPr/>
          <p:nvPr/>
        </p:nvSpPr>
        <p:spPr bwMode="invGray">
          <a:xfrm>
            <a:off x="1714500" y="0"/>
            <a:ext cx="57150"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29241" y="3752875"/>
            <a:ext cx="157734" cy="28041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806048" y="3661160"/>
            <a:ext cx="48006" cy="85344"/>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365760"/>
            <a:ext cx="5623560" cy="1524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076706" y="2032000"/>
            <a:ext cx="2743200" cy="621792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957066" y="2032000"/>
            <a:ext cx="2743200" cy="621792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A35D2D5-EAC1-4B2D-A4C3-0F353154381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6880448"/>
            <a:ext cx="6172200" cy="1524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290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97580" y="437704"/>
            <a:ext cx="3017520" cy="85344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4290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97580" y="1292448"/>
            <a:ext cx="3017520" cy="54864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A35D2D5-EAC1-4B2D-A4C3-0F353154381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706" y="365760"/>
            <a:ext cx="5623560" cy="1524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A35D2D5-EAC1-4B2D-A4C3-0F353154381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761238" y="0"/>
            <a:ext cx="6096762" cy="9144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A35D2D5-EAC1-4B2D-A4C3-0F3531543817}" type="slidenum">
              <a:rPr lang="ru-RU" smtClean="0"/>
              <a:pPr/>
              <a:t>‹#›</a:t>
            </a:fld>
            <a:endParaRPr lang="ru-RU"/>
          </a:p>
        </p:txBody>
      </p:sp>
      <p:sp>
        <p:nvSpPr>
          <p:cNvPr id="6" name="Прямоугольник 5"/>
          <p:cNvSpPr/>
          <p:nvPr/>
        </p:nvSpPr>
        <p:spPr bwMode="invGray">
          <a:xfrm>
            <a:off x="761238" y="-72"/>
            <a:ext cx="54864"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89037"/>
            <a:ext cx="2857500" cy="154940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342900" y="1875952"/>
            <a:ext cx="2857500" cy="931333"/>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 y="2844801"/>
            <a:ext cx="6115050" cy="5323417"/>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A35D2D5-EAC1-4B2D-A4C3-0F353154381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5172" y="1422400"/>
            <a:ext cx="2057400" cy="26416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379E408-A3D7-4E98-88E8-5AE10E2F5826}" type="datetimeFigureOut">
              <a:rPr lang="ru-RU" smtClean="0"/>
              <a:pPr/>
              <a:t>17.11.2019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A35D2D5-EAC1-4B2D-A4C3-0F3531543817}" type="slidenum">
              <a:rPr lang="ru-RU" smtClean="0"/>
              <a:pPr/>
              <a:t>‹#›</a:t>
            </a:fld>
            <a:endParaRPr lang="ru-RU"/>
          </a:p>
        </p:txBody>
      </p:sp>
      <p:sp>
        <p:nvSpPr>
          <p:cNvPr id="8" name="Прямоугольник 7"/>
          <p:cNvSpPr/>
          <p:nvPr/>
        </p:nvSpPr>
        <p:spPr>
          <a:xfrm>
            <a:off x="571500" y="1422400"/>
            <a:ext cx="3429000" cy="6096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628650" y="1524005"/>
            <a:ext cx="3314700" cy="468604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297544" y="1272455"/>
            <a:ext cx="514350" cy="27241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3752750" y="1249048"/>
            <a:ext cx="486918" cy="27241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628650" y="6400800"/>
            <a:ext cx="3314700" cy="1016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611945" y="-1087896"/>
            <a:ext cx="1229165" cy="2185183"/>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26613" y="28137"/>
            <a:ext cx="1276643" cy="226958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37161" y="1406770"/>
            <a:ext cx="844288" cy="1470165"/>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759655" y="-72"/>
            <a:ext cx="6098345" cy="914407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076706" y="366184"/>
            <a:ext cx="5623560" cy="1524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076706" y="1930400"/>
            <a:ext cx="5623560" cy="64008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2686050" y="8407400"/>
            <a:ext cx="1600200" cy="6350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379E408-A3D7-4E98-88E8-5AE10E2F5826}" type="datetimeFigureOut">
              <a:rPr lang="ru-RU" smtClean="0"/>
              <a:pPr/>
              <a:t>17.11.2019</a:t>
            </a:fld>
            <a:endParaRPr lang="ru-RU"/>
          </a:p>
        </p:txBody>
      </p:sp>
      <p:sp>
        <p:nvSpPr>
          <p:cNvPr id="10" name="Нижний колонтитул 9"/>
          <p:cNvSpPr>
            <a:spLocks noGrp="1"/>
          </p:cNvSpPr>
          <p:nvPr>
            <p:ph type="ftr" sz="quarter" idx="3"/>
          </p:nvPr>
        </p:nvSpPr>
        <p:spPr>
          <a:xfrm>
            <a:off x="4286250" y="8407400"/>
            <a:ext cx="2171700" cy="6350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6460236" y="8407400"/>
            <a:ext cx="342900" cy="63500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A35D2D5-EAC1-4B2D-A4C3-0F3531543817}" type="slidenum">
              <a:rPr lang="ru-RU" smtClean="0"/>
              <a:pPr/>
              <a:t>‹#›</a:t>
            </a:fld>
            <a:endParaRPr lang="ru-RU"/>
          </a:p>
        </p:txBody>
      </p:sp>
      <p:sp>
        <p:nvSpPr>
          <p:cNvPr id="15" name="Прямоугольник 14"/>
          <p:cNvSpPr/>
          <p:nvPr/>
        </p:nvSpPr>
        <p:spPr bwMode="invGray">
          <a:xfrm>
            <a:off x="761238" y="-72"/>
            <a:ext cx="54864" cy="9144072"/>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samodelkina.ru/uploads/posts/2014-08/1407134419_iskusstvennyy-kamen-svoimi-rukami-039.jpg"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otdelkagid.ru/wp-content/uploads/2017/09/izgotovlenie-kamnya-iz-gipsa_12.jpg"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otdelkagid.ru/wp-content/uploads/2017/09/izgotovlenie-kamnya-iz-gipsa_13.jp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dekoriko.ru/images/article/orig/2018/02/pokraska-dekorativnogo-kamnya-iz-gipsa-tonkosti-processa-1.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press-stroy.ru/news/texnologii/stroitelnyie-materialyi/beton-zhbi/mikroczement.html" TargetMode="External"/><Relationship Id="rId3" Type="http://schemas.openxmlformats.org/officeDocument/2006/relationships/hyperlink" Target="http://www.marmolata.com.ua/sample/cemento" TargetMode="External"/><Relationship Id="rId7" Type="http://schemas.openxmlformats.org/officeDocument/2006/relationships/hyperlink" Target="http://remeslenniki.tiu.ru/p3068958-dekorativnoe-pokrytie-mikrotsement.html" TargetMode="External"/><Relationship Id="rId2" Type="http://schemas.openxmlformats.org/officeDocument/2006/relationships/hyperlink" Target="http://www.masterovoi.ru/master-class/mikrocement-na-kuhne.html" TargetMode="External"/><Relationship Id="rId1" Type="http://schemas.openxmlformats.org/officeDocument/2006/relationships/slideLayout" Target="../slideLayouts/slideLayout2.xml"/><Relationship Id="rId6" Type="http://schemas.openxmlformats.org/officeDocument/2006/relationships/hyperlink" Target="http://www.stroiazbuka.ru/materialy/tsementy/67-mikrotsement-svojstva-i-primenenie.html" TargetMode="External"/><Relationship Id="rId5" Type="http://schemas.openxmlformats.org/officeDocument/2006/relationships/hyperlink" Target="http://microcement-decor.ru/technical-data/" TargetMode="External"/><Relationship Id="rId4" Type="http://schemas.openxmlformats.org/officeDocument/2006/relationships/hyperlink" Target="http://mousebuild.ru/strojmaterialy/pro-mikrocem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otdelkagid.ru/wp-content/uploads/2017/09/izgotovlenie-kamnya-iz-gipsa_8.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otdelkagid.ru/wp-content/uploads/2017/09/izgotovlenie-kamnya-iz-gipsa_10.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achidizain.ru/wp-content/uploads/2016/10/kak-izgotovit-svoimi-rukami-formu-dlya-iskusstvennogo-kamnya.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dachidizain.ru/wp-content/uploads/2016/10/kak-izgotovit-svoimi-rukami-formu-dlya-iskusstvennogo-kamnya-1.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dachidizain.ru/wp-content/uploads/2016/10/kak-izgotovit-svoimi-rukami-formu-dlya-iskusstvennogo-kamnya-2.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7232" y="142844"/>
            <a:ext cx="5729306" cy="576064"/>
          </a:xfrm>
        </p:spPr>
        <p:txBody>
          <a:bodyPr>
            <a:normAutofit fontScale="90000"/>
          </a:bodyPr>
          <a:lstStyle/>
          <a:p>
            <a:r>
              <a:rPr lang="ru-RU" dirty="0" smtClean="0"/>
              <a:t> </a:t>
            </a:r>
            <a:r>
              <a:rPr lang="ru-RU" sz="1600" b="1" dirty="0" smtClean="0">
                <a:solidFill>
                  <a:schemeClr val="tx1"/>
                </a:solidFill>
                <a:latin typeface="Times New Roman" pitchFamily="18" charset="0"/>
                <a:cs typeface="Times New Roman" pitchFamily="18" charset="0"/>
              </a:rPr>
              <a:t> Федеральное </a:t>
            </a:r>
            <a:r>
              <a:rPr lang="ru-RU" sz="1600" b="1" dirty="0">
                <a:solidFill>
                  <a:schemeClr val="tx1"/>
                </a:solidFill>
                <a:latin typeface="Times New Roman" pitchFamily="18" charset="0"/>
                <a:cs typeface="Times New Roman" pitchFamily="18" charset="0"/>
              </a:rPr>
              <a:t>казенное профессиональное образовательное</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b="1" dirty="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                               учреждение </a:t>
            </a:r>
            <a:r>
              <a:rPr lang="ru-RU" sz="1600" b="1" dirty="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113 филиал № 11</a:t>
            </a:r>
            <a:endParaRPr lang="ru-RU" sz="1600" dirty="0">
              <a:solidFill>
                <a:schemeClr val="tx1"/>
              </a:solidFill>
              <a:latin typeface="Times New Roman" pitchFamily="18" charset="0"/>
              <a:cs typeface="Times New Roman" pitchFamily="18" charset="0"/>
            </a:endParaRPr>
          </a:p>
        </p:txBody>
      </p:sp>
      <p:sp>
        <p:nvSpPr>
          <p:cNvPr id="5" name="Объект 4"/>
          <p:cNvSpPr>
            <a:spLocks noGrp="1"/>
          </p:cNvSpPr>
          <p:nvPr>
            <p:ph idx="1"/>
          </p:nvPr>
        </p:nvSpPr>
        <p:spPr>
          <a:xfrm>
            <a:off x="116632" y="1259632"/>
            <a:ext cx="6614492" cy="7598648"/>
          </a:xfrm>
        </p:spPr>
        <p:txBody>
          <a:bodyPr>
            <a:noAutofit/>
          </a:bodyPr>
          <a:lstStyle/>
          <a:p>
            <a:pPr marL="0" indent="0" algn="ctr">
              <a:buNone/>
            </a:pPr>
            <a:endParaRPr lang="ru-RU" sz="1300" b="1" dirty="0" smtClean="0"/>
          </a:p>
          <a:p>
            <a:pPr marL="0" indent="0" algn="ctr">
              <a:buNone/>
            </a:pPr>
            <a:endParaRPr lang="ru-RU" sz="1300" b="1" dirty="0"/>
          </a:p>
          <a:p>
            <a:pPr marL="0" indent="0" algn="ctr">
              <a:buNone/>
            </a:pPr>
            <a:endParaRPr lang="ru-RU" sz="1300" b="1" dirty="0" smtClean="0"/>
          </a:p>
          <a:p>
            <a:pPr marL="0" indent="0" algn="ctr">
              <a:buNone/>
            </a:pPr>
            <a:endParaRPr lang="ru-RU" sz="1300" b="1" dirty="0"/>
          </a:p>
          <a:p>
            <a:pPr marL="0" indent="0" algn="ctr">
              <a:buNone/>
            </a:pPr>
            <a:endParaRPr lang="ru-RU" sz="1300" b="1" dirty="0" smtClean="0"/>
          </a:p>
          <a:p>
            <a:pPr marL="0" indent="0" algn="ctr">
              <a:buNone/>
            </a:pPr>
            <a:endParaRPr lang="ru-RU" sz="1300" b="1" dirty="0"/>
          </a:p>
          <a:p>
            <a:pPr marL="0" indent="0" algn="ctr">
              <a:buNone/>
            </a:pPr>
            <a:endParaRPr lang="ru-RU" sz="1300" b="1" dirty="0" smtClean="0"/>
          </a:p>
          <a:p>
            <a:pPr marL="0" indent="0" algn="ctr">
              <a:buNone/>
            </a:pPr>
            <a:r>
              <a:rPr lang="ru-RU" sz="1300" b="1" dirty="0" smtClean="0"/>
              <a:t> </a:t>
            </a:r>
            <a:r>
              <a:rPr lang="ru-RU" sz="1300" dirty="0" smtClean="0"/>
              <a:t>  </a:t>
            </a:r>
          </a:p>
          <a:p>
            <a:pPr marL="0" indent="0" algn="ctr">
              <a:buNone/>
            </a:pPr>
            <a:endParaRPr lang="ru-RU" sz="1300" dirty="0">
              <a:latin typeface="Times New Roman" pitchFamily="18" charset="0"/>
              <a:cs typeface="Times New Roman" pitchFamily="18" charset="0"/>
            </a:endParaRPr>
          </a:p>
          <a:p>
            <a:pPr marL="0" indent="0" algn="ctr">
              <a:buNone/>
            </a:pPr>
            <a:endParaRPr lang="ru-RU" sz="16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marL="0" indent="0" algn="ctr">
              <a:buNone/>
            </a:pPr>
            <a:r>
              <a:rPr lang="ru-RU" sz="16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Проектно -исследовательская работа</a:t>
            </a:r>
            <a:endParaRPr lang="ru-RU" sz="1600" b="1" spc="50" dirty="0">
              <a:ln w="11430"/>
              <a:effectLst>
                <a:outerShdw blurRad="76200" dist="50800" dir="5400000" algn="tl" rotWithShape="0">
                  <a:srgbClr val="000000">
                    <a:alpha val="65000"/>
                  </a:srgbClr>
                </a:outerShdw>
              </a:effectLst>
            </a:endParaRPr>
          </a:p>
          <a:p>
            <a:pPr marL="0" indent="0" algn="ctr">
              <a:lnSpc>
                <a:spcPct val="120000"/>
              </a:lnSpc>
              <a:buNone/>
              <a:defRPr/>
            </a:pPr>
            <a:r>
              <a:rPr lang="ru-RU" sz="1400" dirty="0" smtClean="0">
                <a:solidFill>
                  <a:schemeClr val="tx1"/>
                </a:solidFill>
                <a:latin typeface="Times New Roman" pitchFamily="18" charset="0"/>
                <a:cs typeface="Times New Roman" pitchFamily="18" charset="0"/>
              </a:rPr>
              <a:t> </a:t>
            </a:r>
          </a:p>
          <a:p>
            <a:pPr marL="0" indent="0">
              <a:lnSpc>
                <a:spcPct val="120000"/>
              </a:lnSpc>
              <a:buNone/>
              <a:defRPr/>
            </a:pPr>
            <a:r>
              <a:rPr lang="ru-RU" sz="1400" dirty="0" smtClean="0">
                <a:solidFill>
                  <a:schemeClr val="tx1"/>
                </a:solidFill>
                <a:latin typeface="Times New Roman" pitchFamily="18" charset="0"/>
                <a:cs typeface="Times New Roman" pitchFamily="18" charset="0"/>
              </a:rPr>
              <a:t> </a:t>
            </a:r>
            <a:r>
              <a:rPr lang="ru-RU" sz="1300" dirty="0" smtClean="0">
                <a:solidFill>
                  <a:schemeClr val="tx1"/>
                </a:solidFill>
                <a:latin typeface="Times New Roman" pitchFamily="18" charset="0"/>
                <a:cs typeface="Times New Roman" pitchFamily="18" charset="0"/>
              </a:rPr>
              <a:t>    </a:t>
            </a:r>
          </a:p>
          <a:p>
            <a:pPr marL="0" indent="0">
              <a:lnSpc>
                <a:spcPct val="120000"/>
              </a:lnSpc>
              <a:buNone/>
              <a:defRPr/>
            </a:pPr>
            <a:r>
              <a:rPr lang="ru-RU" sz="1300" dirty="0" smtClean="0">
                <a:solidFill>
                  <a:schemeClr val="tx1"/>
                </a:solidFill>
                <a:latin typeface="Times New Roman" pitchFamily="18" charset="0"/>
                <a:cs typeface="Times New Roman" pitchFamily="18" charset="0"/>
              </a:rPr>
              <a:t> </a:t>
            </a:r>
            <a:r>
              <a:rPr lang="ru-RU" sz="1300" b="1" i="1" dirty="0" smtClean="0">
                <a:latin typeface="Times New Roman" pitchFamily="18" charset="0"/>
                <a:cs typeface="Times New Roman" pitchFamily="18" charset="0"/>
              </a:rPr>
              <a:t>                                                                                                                              </a:t>
            </a:r>
          </a:p>
          <a:p>
            <a:pPr marL="0" indent="0">
              <a:buNone/>
            </a:pPr>
            <a:r>
              <a:rPr lang="ru-RU" sz="1300" b="1" i="1" dirty="0" smtClean="0">
                <a:latin typeface="Times New Roman" pitchFamily="18" charset="0"/>
                <a:cs typeface="Times New Roman" pitchFamily="18" charset="0"/>
              </a:rPr>
              <a:t>                                                </a:t>
            </a:r>
          </a:p>
          <a:p>
            <a:pPr marL="0" indent="0">
              <a:buNone/>
            </a:pPr>
            <a:r>
              <a:rPr lang="ru-RU" sz="1300" b="1" i="1" dirty="0" smtClean="0">
                <a:latin typeface="Times New Roman" pitchFamily="18" charset="0"/>
                <a:cs typeface="Times New Roman" pitchFamily="18" charset="0"/>
              </a:rPr>
              <a:t>                                                                                                          </a:t>
            </a:r>
            <a:r>
              <a:rPr lang="ru-RU" sz="1300" b="1" dirty="0" smtClean="0">
                <a:latin typeface="Times New Roman" pitchFamily="18" charset="0"/>
                <a:cs typeface="Times New Roman" pitchFamily="18" charset="0"/>
              </a:rPr>
              <a:t>                                                                                  </a:t>
            </a:r>
          </a:p>
          <a:p>
            <a:pPr marL="0" indent="0">
              <a:buNone/>
            </a:pPr>
            <a:r>
              <a:rPr lang="ru-RU" sz="1300" b="1" i="1" dirty="0">
                <a:latin typeface="Times New Roman" pitchFamily="18" charset="0"/>
                <a:cs typeface="Times New Roman" pitchFamily="18" charset="0"/>
              </a:rPr>
              <a:t> </a:t>
            </a:r>
            <a:r>
              <a:rPr lang="ru-RU" sz="1300" b="1" i="1" dirty="0" smtClean="0">
                <a:latin typeface="Times New Roman" pitchFamily="18" charset="0"/>
                <a:cs typeface="Times New Roman" pitchFamily="18" charset="0"/>
              </a:rPr>
              <a:t>                                                                </a:t>
            </a:r>
            <a:r>
              <a:rPr lang="ru-RU" sz="1400" b="1" i="1" u="sng" dirty="0" smtClean="0">
                <a:solidFill>
                  <a:schemeClr val="tx1"/>
                </a:solidFill>
                <a:latin typeface="Times New Roman" pitchFamily="18" charset="0"/>
                <a:cs typeface="Times New Roman" pitchFamily="18" charset="0"/>
              </a:rPr>
              <a:t>Разработали</a:t>
            </a:r>
            <a:r>
              <a:rPr lang="ru-RU" sz="1400" b="1" u="sng" dirty="0" smtClean="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cs typeface="Times New Roman" pitchFamily="18" charset="0"/>
            </a:endParaRPr>
          </a:p>
          <a:p>
            <a:pPr marL="0" indent="0">
              <a:buNone/>
            </a:pPr>
            <a:r>
              <a:rPr lang="ru-RU" sz="1400" dirty="0" smtClean="0">
                <a:solidFill>
                  <a:schemeClr val="tx1"/>
                </a:solidFill>
                <a:latin typeface="Times New Roman" pitchFamily="18" charset="0"/>
                <a:cs typeface="Times New Roman" pitchFamily="18" charset="0"/>
              </a:rPr>
              <a:t>                                                            Обучающиеся группы № 1 по профессии              </a:t>
            </a:r>
          </a:p>
          <a:p>
            <a:pPr marL="0" indent="0">
              <a:buNone/>
            </a:pPr>
            <a:r>
              <a:rPr lang="ru-RU" sz="1400" dirty="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                                                           «Мастер отделочных строительных работ»</a:t>
            </a:r>
            <a:endParaRPr lang="ru-RU" sz="1400" dirty="0">
              <a:solidFill>
                <a:schemeClr val="tx1"/>
              </a:solidFill>
              <a:latin typeface="Times New Roman" pitchFamily="18" charset="0"/>
              <a:cs typeface="Times New Roman" pitchFamily="18" charset="0"/>
            </a:endParaRPr>
          </a:p>
          <a:p>
            <a:pPr marL="0" indent="0">
              <a:buNone/>
            </a:pP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Кугрышев</a:t>
            </a:r>
            <a:r>
              <a:rPr lang="ru-RU" sz="1400" dirty="0" smtClean="0">
                <a:solidFill>
                  <a:schemeClr val="tx1"/>
                </a:solidFill>
                <a:latin typeface="Times New Roman" pitchFamily="18" charset="0"/>
                <a:cs typeface="Times New Roman" pitchFamily="18" charset="0"/>
              </a:rPr>
              <a:t> Ю. В., И Мишин А.Б., Давыдкин С.М.</a:t>
            </a:r>
            <a:endParaRPr lang="ru-RU" sz="1400" dirty="0">
              <a:solidFill>
                <a:schemeClr val="tx1"/>
              </a:solidFill>
              <a:latin typeface="Times New Roman" pitchFamily="18" charset="0"/>
              <a:cs typeface="Times New Roman" pitchFamily="18" charset="0"/>
            </a:endParaRPr>
          </a:p>
          <a:p>
            <a:pPr marL="0" indent="0">
              <a:buNone/>
            </a:pPr>
            <a:r>
              <a:rPr lang="ru-RU" sz="1400" dirty="0">
                <a:solidFill>
                  <a:schemeClr val="tx1"/>
                </a:solidFill>
                <a:latin typeface="Times New Roman" pitchFamily="18" charset="0"/>
                <a:cs typeface="Times New Roman" pitchFamily="18" charset="0"/>
              </a:rPr>
              <a:t> </a:t>
            </a:r>
            <a:r>
              <a:rPr lang="ru-RU" sz="1400" b="1" dirty="0">
                <a:solidFill>
                  <a:schemeClr val="tx1"/>
                </a:solidFill>
                <a:latin typeface="Times New Roman" pitchFamily="18" charset="0"/>
                <a:cs typeface="Times New Roman" pitchFamily="18" charset="0"/>
              </a:rPr>
              <a:t> </a:t>
            </a:r>
            <a:r>
              <a:rPr lang="ru-RU" sz="1400" b="1" dirty="0" smtClean="0">
                <a:solidFill>
                  <a:schemeClr val="tx1"/>
                </a:solidFill>
                <a:latin typeface="Times New Roman" pitchFamily="18" charset="0"/>
                <a:cs typeface="Times New Roman" pitchFamily="18" charset="0"/>
              </a:rPr>
              <a:t>                                                          Руководитель:</a:t>
            </a:r>
            <a:endParaRPr lang="ru-RU" sz="1400" dirty="0">
              <a:solidFill>
                <a:schemeClr val="tx1"/>
              </a:solidFill>
              <a:latin typeface="Times New Roman" pitchFamily="18" charset="0"/>
              <a:cs typeface="Times New Roman" pitchFamily="18" charset="0"/>
            </a:endParaRPr>
          </a:p>
          <a:p>
            <a:pPr marL="0" indent="0">
              <a:buNone/>
            </a:pPr>
            <a:r>
              <a:rPr lang="ru-RU" sz="1400" dirty="0" smtClean="0">
                <a:solidFill>
                  <a:schemeClr val="tx1"/>
                </a:solidFill>
                <a:latin typeface="Times New Roman" pitchFamily="18" charset="0"/>
                <a:cs typeface="Times New Roman" pitchFamily="18" charset="0"/>
              </a:rPr>
              <a:t>                                                            Преподаватель </a:t>
            </a:r>
            <a:r>
              <a:rPr lang="ru-RU" sz="1400" dirty="0">
                <a:solidFill>
                  <a:schemeClr val="tx1"/>
                </a:solidFill>
                <a:latin typeface="Times New Roman" pitchFamily="18" charset="0"/>
                <a:cs typeface="Times New Roman" pitchFamily="18" charset="0"/>
              </a:rPr>
              <a:t>специальных дисциплин</a:t>
            </a:r>
          </a:p>
          <a:p>
            <a:pPr marL="0" indent="0">
              <a:buNone/>
            </a:pPr>
            <a:r>
              <a:rPr lang="ru-RU" sz="1400" dirty="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                                                              Иванов </a:t>
            </a:r>
            <a:r>
              <a:rPr lang="ru-RU" sz="1400" dirty="0">
                <a:solidFill>
                  <a:schemeClr val="tx1"/>
                </a:solidFill>
                <a:latin typeface="Times New Roman" pitchFamily="18" charset="0"/>
                <a:cs typeface="Times New Roman" pitchFamily="18" charset="0"/>
              </a:rPr>
              <a:t>А. </a:t>
            </a:r>
            <a:r>
              <a:rPr lang="ru-RU" sz="1400" dirty="0" smtClean="0">
                <a:solidFill>
                  <a:schemeClr val="tx1"/>
                </a:solidFill>
                <a:latin typeface="Times New Roman" pitchFamily="18" charset="0"/>
                <a:cs typeface="Times New Roman" pitchFamily="18" charset="0"/>
              </a:rPr>
              <a:t>В.</a:t>
            </a:r>
            <a:endParaRPr lang="ru-RU" sz="1400" dirty="0">
              <a:solidFill>
                <a:schemeClr val="tx1"/>
              </a:solidFill>
              <a:latin typeface="Times New Roman" pitchFamily="18" charset="0"/>
              <a:cs typeface="Times New Roman" pitchFamily="18" charset="0"/>
            </a:endParaRPr>
          </a:p>
          <a:p>
            <a:pPr marL="0" indent="0">
              <a:buNone/>
            </a:pPr>
            <a:r>
              <a:rPr lang="ru-RU" sz="1400" dirty="0"/>
              <a:t> </a:t>
            </a:r>
          </a:p>
          <a:p>
            <a:pPr marL="0" indent="0" algn="ctr">
              <a:buNone/>
            </a:pPr>
            <a:r>
              <a:rPr lang="ru-RU" sz="1400" dirty="0"/>
              <a:t> </a:t>
            </a:r>
            <a:r>
              <a:rPr lang="ru-RU" sz="1400" dirty="0" smtClean="0"/>
              <a:t>              </a:t>
            </a:r>
          </a:p>
          <a:p>
            <a:pPr marL="0" indent="0" algn="ctr">
              <a:buNone/>
            </a:pPr>
            <a:r>
              <a:rPr lang="ru-RU" sz="1400" dirty="0" smtClean="0"/>
              <a:t>  </a:t>
            </a:r>
            <a:r>
              <a:rPr lang="ru-RU" sz="1400" dirty="0" smtClean="0">
                <a:solidFill>
                  <a:schemeClr val="tx1"/>
                </a:solidFill>
                <a:latin typeface="Times New Roman" pitchFamily="18" charset="0"/>
                <a:cs typeface="Times New Roman" pitchFamily="18" charset="0"/>
              </a:rPr>
              <a:t>р.п.  ЯВАС - 2019 </a:t>
            </a:r>
            <a:r>
              <a:rPr lang="ru-RU" sz="1400" dirty="0">
                <a:solidFill>
                  <a:schemeClr val="tx1"/>
                </a:solidFill>
                <a:latin typeface="Times New Roman" pitchFamily="18" charset="0"/>
                <a:cs typeface="Times New Roman" pitchFamily="18" charset="0"/>
              </a:rPr>
              <a:t>го</a:t>
            </a:r>
            <a:r>
              <a:rPr lang="ru-RU" sz="1400" dirty="0">
                <a:latin typeface="Times New Roman" pitchFamily="18" charset="0"/>
                <a:cs typeface="Times New Roman" pitchFamily="18" charset="0"/>
              </a:rPr>
              <a:t>д</a:t>
            </a:r>
          </a:p>
          <a:p>
            <a:pPr marL="0" indent="0">
              <a:lnSpc>
                <a:spcPct val="120000"/>
              </a:lnSpc>
              <a:buNone/>
              <a:defRPr/>
            </a:pPr>
            <a:endParaRPr lang="ru-RU" sz="1400" dirty="0" smtClean="0">
              <a:latin typeface="Times New Roman" pitchFamily="18" charset="0"/>
              <a:cs typeface="Times New Roman" pitchFamily="18" charset="0"/>
            </a:endParaRPr>
          </a:p>
          <a:p>
            <a:pPr marL="0" indent="0">
              <a:buNone/>
            </a:pPr>
            <a:r>
              <a:rPr lang="ru-RU" sz="1600" dirty="0" smtClean="0"/>
              <a:t> </a:t>
            </a:r>
          </a:p>
          <a:p>
            <a:pPr marL="0" indent="0">
              <a:buNone/>
            </a:pPr>
            <a:r>
              <a:rPr lang="ru-RU" sz="1600" dirty="0" smtClean="0"/>
              <a:t> </a:t>
            </a:r>
          </a:p>
          <a:p>
            <a:pPr marL="0" indent="0">
              <a:buNone/>
            </a:pPr>
            <a:r>
              <a:rPr lang="ru-RU" sz="1600" dirty="0" smtClean="0"/>
              <a:t> </a:t>
            </a:r>
          </a:p>
          <a:p>
            <a:pPr marL="0" indent="0">
              <a:buNone/>
            </a:pPr>
            <a:r>
              <a:rPr lang="ru-RU" sz="1600" dirty="0" smtClean="0"/>
              <a:t> </a:t>
            </a:r>
          </a:p>
          <a:p>
            <a:pPr marL="0" indent="0">
              <a:buNone/>
            </a:pPr>
            <a:endParaRPr lang="ru-RU" sz="1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86" y="4603618"/>
            <a:ext cx="5912052" cy="45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descr="Готовый камень после отливки"/>
          <p:cNvPicPr/>
          <p:nvPr/>
        </p:nvPicPr>
        <p:blipFill>
          <a:blip r:embed="rId4">
            <a:extLst>
              <a:ext uri="{28A0092B-C50C-407E-A947-70E740481C1C}">
                <a14:useLocalDpi xmlns:a14="http://schemas.microsoft.com/office/drawing/2010/main" val="0"/>
              </a:ext>
            </a:extLst>
          </a:blip>
          <a:srcRect/>
          <a:stretch>
            <a:fillRect/>
          </a:stretch>
        </p:blipFill>
        <p:spPr bwMode="auto">
          <a:xfrm>
            <a:off x="1412776" y="899592"/>
            <a:ext cx="4781564" cy="2786082"/>
          </a:xfrm>
          <a:prstGeom prst="rect">
            <a:avLst/>
          </a:prstGeom>
          <a:noFill/>
          <a:ln>
            <a:noFill/>
          </a:ln>
        </p:spPr>
      </p:pic>
    </p:spTree>
    <p:extLst>
      <p:ext uri="{BB962C8B-B14F-4D97-AF65-F5344CB8AC3E}">
        <p14:creationId xmlns:p14="http://schemas.microsoft.com/office/powerpoint/2010/main" val="1207483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a:p>
            <a:pPr marL="0" indent="0">
              <a:buNone/>
            </a:pPr>
            <a:endParaRPr lang="ru-RU" dirty="0"/>
          </a:p>
          <a:p>
            <a:pPr marL="0" indent="0">
              <a:buNone/>
            </a:pPr>
            <a:endParaRPr lang="ru-RU" dirty="0"/>
          </a:p>
        </p:txBody>
      </p:sp>
      <p:sp>
        <p:nvSpPr>
          <p:cNvPr id="3074" name="Rectangle 2"/>
          <p:cNvSpPr>
            <a:spLocks noChangeArrowheads="1"/>
          </p:cNvSpPr>
          <p:nvPr/>
        </p:nvSpPr>
        <p:spPr bwMode="auto">
          <a:xfrm>
            <a:off x="714356" y="214282"/>
            <a:ext cx="6143644" cy="8710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Среди наиболее практичных материалов для производства называют именно полиуретан. Изделия из него чрезвычайно прочны, и качество искусственного камня достаточно высокое. Помимо того, такая форма долговечна. Если силиконовая максимум выдерживает 500 циклов, то полиуретановая служит намного дольше.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Сам по себе этот материал представляет собой синтетическую смолу. Застыв, он напоминает по свойствам плотную резину. Помимо, того он: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без проблем переносит контакт с химическими веществами;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отлично повторяет структуру камня;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прост в обращении.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Чтобы приготовить раствор, необходимо только тщательно смешать своими руками два компонента, следуя рекомендациям производителя. Удалить из смеси пузырьки воздуха в процессе застывания можно путем прогревания поверхности матрицы для искусственного камня феном.</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Полиуретан классифицируется по жесткости. Лучшая форма для камня получится из материала средней вязкости.</a:t>
            </a:r>
          </a:p>
          <a:p>
            <a:r>
              <a:rPr lang="ru-RU" sz="1400" i="1" u="sng" dirty="0" smtClean="0">
                <a:latin typeface="Times New Roman" pitchFamily="18" charset="0"/>
                <a:cs typeface="Times New Roman" pitchFamily="18" charset="0"/>
              </a:rPr>
              <a:t>Производство формы из полиуретана.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В целом порядок действий, изложенный ниже, применим и при работе с силиконом. Разница, как уже отмечалось, состоит в том, что полиуретан нужно прогревать, а силикон освобождать от воздуха вакуумной машиной.</a:t>
            </a:r>
          </a:p>
          <a:p>
            <a:r>
              <a:rPr lang="ru-RU" sz="1400" dirty="0" smtClean="0">
                <a:latin typeface="Times New Roman" pitchFamily="18" charset="0"/>
                <a:cs typeface="Times New Roman" pitchFamily="18" charset="0"/>
              </a:rPr>
              <a:t>Необходимые материалы и инструменты:</a:t>
            </a:r>
          </a:p>
          <a:p>
            <a:pPr>
              <a:buFont typeface="Wingdings" pitchFamily="2" charset="2"/>
              <a:buChar char="Ø"/>
            </a:pPr>
            <a:r>
              <a:rPr lang="ru-RU" sz="1400" dirty="0" smtClean="0">
                <a:latin typeface="Times New Roman" pitchFamily="18" charset="0"/>
                <a:cs typeface="Times New Roman" pitchFamily="18" charset="0"/>
              </a:rPr>
              <a:t>  двухкомпонентный полиуретановый состав в объеме 10 литров;</a:t>
            </a:r>
          </a:p>
          <a:p>
            <a:pPr>
              <a:buFont typeface="Wingdings" pitchFamily="2" charset="2"/>
              <a:buChar char="Ø"/>
            </a:pPr>
            <a:r>
              <a:rPr lang="ru-RU" sz="1400" dirty="0" smtClean="0">
                <a:latin typeface="Times New Roman" pitchFamily="18" charset="0"/>
                <a:cs typeface="Times New Roman" pitchFamily="18" charset="0"/>
              </a:rPr>
              <a:t>  силикон сантехнический;</a:t>
            </a:r>
          </a:p>
          <a:p>
            <a:pPr>
              <a:buFont typeface="Wingdings" pitchFamily="2" charset="2"/>
              <a:buChar char="Ø"/>
            </a:pPr>
            <a:r>
              <a:rPr lang="ru-RU" sz="1400" dirty="0" smtClean="0">
                <a:latin typeface="Times New Roman" pitchFamily="18" charset="0"/>
                <a:cs typeface="Times New Roman" pitchFamily="18" charset="0"/>
              </a:rPr>
              <a:t>  каменная плитка в качестве матрицы;</a:t>
            </a:r>
          </a:p>
          <a:p>
            <a:pPr>
              <a:buFont typeface="Wingdings" pitchFamily="2" charset="2"/>
              <a:buChar char="Ø"/>
            </a:pPr>
            <a:r>
              <a:rPr lang="ru-RU" sz="1400" dirty="0" smtClean="0">
                <a:latin typeface="Times New Roman" pitchFamily="18" charset="0"/>
                <a:cs typeface="Times New Roman" pitchFamily="18" charset="0"/>
              </a:rPr>
              <a:t>  ОСБ-плита;</a:t>
            </a:r>
          </a:p>
          <a:p>
            <a:pPr>
              <a:buFont typeface="Wingdings" pitchFamily="2" charset="2"/>
              <a:buChar char="Ø"/>
            </a:pPr>
            <a:r>
              <a:rPr lang="ru-RU" sz="1400" dirty="0" smtClean="0">
                <a:latin typeface="Times New Roman" pitchFamily="18" charset="0"/>
                <a:cs typeface="Times New Roman" pitchFamily="18" charset="0"/>
              </a:rPr>
              <a:t>  миксер для перфоратора;</a:t>
            </a:r>
          </a:p>
          <a:p>
            <a:pPr>
              <a:buFont typeface="Wingdings" pitchFamily="2" charset="2"/>
              <a:buChar char="Ø"/>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саморезы</a:t>
            </a:r>
            <a:r>
              <a:rPr lang="ru-RU" sz="1400" dirty="0" smtClean="0">
                <a:latin typeface="Times New Roman" pitchFamily="18" charset="0"/>
                <a:cs typeface="Times New Roman" pitchFamily="18" charset="0"/>
              </a:rPr>
              <a:t> 55 миллиметров;</a:t>
            </a:r>
          </a:p>
          <a:p>
            <a:pPr>
              <a:buFont typeface="Wingdings" pitchFamily="2" charset="2"/>
              <a:buChar char="Ø"/>
            </a:pPr>
            <a:r>
              <a:rPr lang="ru-RU" sz="1400" dirty="0" smtClean="0">
                <a:latin typeface="Times New Roman" pitchFamily="18" charset="0"/>
                <a:cs typeface="Times New Roman" pitchFamily="18" charset="0"/>
              </a:rPr>
              <a:t>  электронные весы;</a:t>
            </a:r>
          </a:p>
          <a:p>
            <a:pPr>
              <a:buFont typeface="Wingdings" pitchFamily="2" charset="2"/>
              <a:buChar char="Ø"/>
            </a:pPr>
            <a:r>
              <a:rPr lang="ru-RU" sz="1400" dirty="0" smtClean="0">
                <a:latin typeface="Times New Roman" pitchFamily="18" charset="0"/>
                <a:cs typeface="Times New Roman" pitchFamily="18" charset="0"/>
              </a:rPr>
              <a:t>  несколько шпателей различной ширины;</a:t>
            </a:r>
          </a:p>
          <a:p>
            <a:pPr>
              <a:buFont typeface="Wingdings" pitchFamily="2" charset="2"/>
              <a:buChar char="Ø"/>
            </a:pPr>
            <a:r>
              <a:rPr lang="ru-RU" sz="1400" dirty="0" smtClean="0">
                <a:latin typeface="Times New Roman" pitchFamily="18" charset="0"/>
                <a:cs typeface="Times New Roman" pitchFamily="18" charset="0"/>
              </a:rPr>
              <a:t>  литровое пластмассовое ведро.</a:t>
            </a:r>
          </a:p>
          <a:p>
            <a:r>
              <a:rPr lang="ru-RU" sz="1400" dirty="0" smtClean="0">
                <a:latin typeface="Times New Roman" pitchFamily="18" charset="0"/>
                <a:cs typeface="Times New Roman" pitchFamily="18" charset="0"/>
              </a:rPr>
              <a:t>    В качестве шаблона для формы, которую вы намереваетесь изготовить своими руками, можно использовать продающуюся в магазинах фабричную плитку. Нередко остатки ее отдают по символической цене.</a:t>
            </a:r>
          </a:p>
          <a:p>
            <a:r>
              <a:rPr lang="ru-RU" sz="1400" dirty="0" smtClean="0">
                <a:latin typeface="Times New Roman" pitchFamily="18" charset="0"/>
                <a:cs typeface="Times New Roman" pitchFamily="18" charset="0"/>
              </a:rPr>
              <a:t>Интересные камни для матрицы нетрудно найти на берегу реки. Помимо того, модель легко создать из обычного пенопласта своими руками. Сгодится для этого лист теплоизолирующего материала толщиной в 2 сантиметра. Его разрезают на различные фрагменты ножом. Затем, с помощью обычной зажигалки или газовой плиты, одну из сторон слегка оплавляют, создавая неровность.  Пенопласт необходимо будет надежно приклеить к основанию, иначе он попросту всплывет при заливке.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31214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14356" y="142844"/>
            <a:ext cx="6143644"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Природный камень, используемый в качестве матрицы, необходимо подобрать так, чтобы в будущем отлитая по образцу плитка легче стыковалась на стене.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одной формы понадобится кусок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ОСБ-плиты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размером 50 на 50 сантиметров. По краям устанавливается опалубка, высотой на 3 сантиметра превышающая укладываемые внутрь образцы камней или плитки. Их располагают на расстоянии 10 миллиметров друг от друга. По краям обязательно проклеивают сантехническим силиконом, чтобы раствор не попал под шаблоны. Также изготавливают и угловые камни, только опалубка делается гораздо выше.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Заготовка должна находится на ровной поверхности. Когда силикон застынет, всю внутреннюю часть обрабатывают специальным составом, который называется разделителем,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позволит без труда снять готовую форму после затвердевания.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Полиуретан смешивают с отвердителем при помощи миксера и выливают медленно в приготовленную опалубку. После застывания форма аккуратно извлекается. Остается только начать производство искусственного камня.</a:t>
            </a:r>
          </a:p>
          <a:p>
            <a:pPr eaLnBrk="0" fontAlgn="base" hangingPunct="0">
              <a:spcBef>
                <a:spcPct val="0"/>
              </a:spcBef>
              <a:spcAft>
                <a:spcPct val="0"/>
              </a:spcAft>
            </a:pPr>
            <a:r>
              <a:rPr lang="ru-RU" sz="1400" b="1" dirty="0" smtClean="0">
                <a:latin typeface="Times New Roman" pitchFamily="18" charset="0"/>
                <a:cs typeface="Times New Roman" pitchFamily="18" charset="0"/>
              </a:rPr>
              <a:t>Внимание! </a:t>
            </a:r>
            <a:r>
              <a:rPr lang="ru-RU" sz="1400" dirty="0" smtClean="0">
                <a:latin typeface="Times New Roman" pitchFamily="18" charset="0"/>
                <a:cs typeface="Times New Roman" pitchFamily="18" charset="0"/>
              </a:rPr>
              <a:t>Важно учитывать, что искусственный декоративный камень своими руками получается качественным только при условии правильного выполнения шаблона. Если работы нужно провести в короткий срок, то лучше выбирать готовые формы, которые позволяют воспроизводить различную фактуру.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WordArt 3"/>
          <p:cNvSpPr>
            <a:spLocks noChangeArrowheads="1" noChangeShapeType="1" noTextEdit="1"/>
          </p:cNvSpPr>
          <p:nvPr/>
        </p:nvSpPr>
        <p:spPr bwMode="auto">
          <a:xfrm>
            <a:off x="785794" y="5000628"/>
            <a:ext cx="5883566" cy="263525"/>
          </a:xfrm>
          <a:prstGeom prst="rect">
            <a:avLst/>
          </a:prstGeom>
        </p:spPr>
        <p:txBody>
          <a:bodyPr wrap="none" fromWordArt="1">
            <a:prstTxWarp prst="textPlain">
              <a:avLst>
                <a:gd name="adj" fmla="val 50000"/>
              </a:avLst>
            </a:prstTxWarp>
          </a:bodyPr>
          <a:lstStyle/>
          <a:p>
            <a:pPr algn="ctr" rtl="0"/>
            <a:r>
              <a:rPr lang="ru-RU" sz="1400" kern="10" spc="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 2 – й этап -  Процесс производства искусственного камня.</a:t>
            </a:r>
            <a:endParaRPr lang="ru-RU" sz="1400" kern="10" spc="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sp>
        <p:nvSpPr>
          <p:cNvPr id="2050" name="Rectangle 2"/>
          <p:cNvSpPr>
            <a:spLocks noChangeArrowheads="1"/>
          </p:cNvSpPr>
          <p:nvPr/>
        </p:nvSpPr>
        <p:spPr bwMode="auto">
          <a:xfrm>
            <a:off x="785794" y="5357818"/>
            <a:ext cx="607220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проведения работ необходимо подготовить небольшую рабочую зона, оснащенную верстаком, поверхность которого выравнивается по горизонтали с помощью уровня, иначе может получиться плитка, имеющая различную толщину.</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Если будет изготавливаться сразу большое количество отделочного материала, то понадобятся стеллажи для окончательной просушки изделий, которая должна проходить в течение нескольких дней.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Ну и, конечно же, необходимо свободное место, где будет происходить замешивание раствора.</a:t>
            </a:r>
          </a:p>
          <a:p>
            <a:pPr eaLnBrk="0" fontAlgn="base" hangingPunct="0">
              <a:spcBef>
                <a:spcPct val="0"/>
              </a:spcBef>
              <a:spcAft>
                <a:spcPct val="0"/>
              </a:spcAft>
            </a:pPr>
            <a:r>
              <a:rPr lang="ru-RU" sz="1400" b="1" u="sng" dirty="0" smtClean="0">
                <a:latin typeface="Times New Roman" pitchFamily="18" charset="0"/>
                <a:cs typeface="Times New Roman" pitchFamily="18" charset="0"/>
              </a:rPr>
              <a:t>Процесс замешивания и заливки</a:t>
            </a:r>
            <a:endParaRPr lang="ru-RU" sz="1400" b="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714356" y="7572396"/>
            <a:ext cx="61436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того, как вы определили необходимое количество гипса и воды, возьмите ведро с плоским дном и налейте в него воду.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9615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готовление искусственного камня из гипса в домашних условиях"/>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57" y="0"/>
            <a:ext cx="2357454" cy="1571604"/>
          </a:xfrm>
          <a:prstGeom prst="rect">
            <a:avLst/>
          </a:prstGeom>
          <a:noFill/>
          <a:ln>
            <a:noFill/>
          </a:ln>
        </p:spPr>
      </p:pic>
      <p:sp>
        <p:nvSpPr>
          <p:cNvPr id="1025" name="Rectangle 1"/>
          <p:cNvSpPr>
            <a:spLocks noChangeArrowheads="1"/>
          </p:cNvSpPr>
          <p:nvPr/>
        </p:nvSpPr>
        <p:spPr bwMode="auto">
          <a:xfrm>
            <a:off x="714356" y="1571604"/>
            <a:ext cx="1857388"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Взвешивание гипса</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714356" y="1785918"/>
            <a:ext cx="614364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Затем возьмите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шуруповерт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насадкой опустите в воду и включите, так чтобы обороты были не слишком большие. Затем из второй тары начинайте сыпать гипс. Не стоит сразу высыпать гипс всей массой, так нереально его будет размешать без комков. Насыпайте гипс потихоньку одновременно размешивая.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Раствор должен быть текучим и без комков.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https://usamodelkina.ru/uploads/posts/2014-08/thumbs/1407134419_iskusstvennyy-kamen-svoimi-rukami-039.jpg">
            <a:hlinkClick r:id="rId3" tgtFrame="&quot;_blank&quot;" tooltip="&quot;&quot;"/>
          </p:cNvPr>
          <p:cNvPicPr/>
          <p:nvPr/>
        </p:nvPicPr>
        <p:blipFill>
          <a:blip r:embed="rId4">
            <a:extLst>
              <a:ext uri="{28A0092B-C50C-407E-A947-70E740481C1C}">
                <a14:useLocalDpi xmlns:a14="http://schemas.microsoft.com/office/drawing/2010/main" val="0"/>
              </a:ext>
            </a:extLst>
          </a:blip>
          <a:srcRect r="38438"/>
          <a:stretch>
            <a:fillRect/>
          </a:stretch>
        </p:blipFill>
        <p:spPr bwMode="auto">
          <a:xfrm>
            <a:off x="714356" y="2928926"/>
            <a:ext cx="2071702" cy="1928826"/>
          </a:xfrm>
          <a:prstGeom prst="rect">
            <a:avLst/>
          </a:prstGeom>
          <a:noFill/>
          <a:ln>
            <a:noFill/>
          </a:ln>
        </p:spPr>
      </p:pic>
      <p:sp>
        <p:nvSpPr>
          <p:cNvPr id="1027" name="Rectangle 3"/>
          <p:cNvSpPr>
            <a:spLocks noChangeArrowheads="1"/>
          </p:cNvSpPr>
          <p:nvPr/>
        </p:nvSpPr>
        <p:spPr bwMode="auto">
          <a:xfrm>
            <a:off x="714356" y="5143504"/>
            <a:ext cx="614364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Не стоит слишком долго мешать раствор, гипс очень быстро схватывается и вы попросту не успеете его разровнять на форме.</a:t>
            </a:r>
          </a:p>
          <a:p>
            <a:r>
              <a:rPr lang="ru-RU" sz="1400" dirty="0" smtClean="0">
                <a:latin typeface="Times New Roman" pitchFamily="18" charset="0"/>
                <a:cs typeface="Times New Roman" pitchFamily="18" charset="0"/>
              </a:rPr>
              <a:t>Чтобы обратная сторона у всех плиток была ровная, форму кладут на прямую поверхность и с помощью уровня проверяют наличие отклонения по горизонтали. Матрицу предварительно промазывают составом, который будет способствовать лучшему отделению плитки, для этого могут применяться различные растворы</a:t>
            </a:r>
            <a:r>
              <a:rPr lang="ru-RU" sz="1400" dirty="0" smtClean="0"/>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857232" y="4857752"/>
            <a:ext cx="1857388"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cs typeface="Times New Roman" pitchFamily="18" charset="0"/>
              </a:rPr>
              <a:t>Размешивание  раствора</a:t>
            </a:r>
          </a:p>
        </p:txBody>
      </p:sp>
      <p:pic>
        <p:nvPicPr>
          <p:cNvPr id="8" name="Рисунок 7" descr="Чтобы обратная сторона у всех плиток была ровная, форму кладут на прямую поверхность и с помощью уровня проверяют наличие отклонения по горизонтали">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794" y="6929454"/>
            <a:ext cx="3286125" cy="2009775"/>
          </a:xfrm>
          <a:prstGeom prst="rect">
            <a:avLst/>
          </a:prstGeom>
          <a:noFill/>
          <a:ln>
            <a:noFill/>
          </a:ln>
        </p:spPr>
      </p:pic>
    </p:spTree>
    <p:extLst>
      <p:ext uri="{BB962C8B-B14F-4D97-AF65-F5344CB8AC3E}">
        <p14:creationId xmlns:p14="http://schemas.microsoft.com/office/powerpoint/2010/main" val="642365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роцесс заливки и выравнивания смеси шпателем">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85794" y="1357290"/>
            <a:ext cx="3857652" cy="2928926"/>
          </a:xfrm>
          <a:prstGeom prst="rect">
            <a:avLst/>
          </a:prstGeom>
          <a:noFill/>
          <a:ln>
            <a:noFill/>
          </a:ln>
        </p:spPr>
      </p:pic>
      <p:sp>
        <p:nvSpPr>
          <p:cNvPr id="28673" name="Rectangle 1"/>
          <p:cNvSpPr>
            <a:spLocks noChangeArrowheads="1"/>
          </p:cNvSpPr>
          <p:nvPr/>
        </p:nvSpPr>
        <p:spPr bwMode="auto">
          <a:xfrm>
            <a:off x="714356" y="4286248"/>
            <a:ext cx="614364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Распалубка</a:t>
            </a:r>
          </a:p>
          <a:p>
            <a:pPr fontAlgn="base">
              <a:spcBef>
                <a:spcPct val="0"/>
              </a:spcBef>
              <a:spcAft>
                <a:spcPct val="0"/>
              </a:spcAft>
            </a:pPr>
            <a:r>
              <a:rPr lang="ru-RU" sz="1400" dirty="0" smtClean="0">
                <a:latin typeface="Times New Roman" pitchFamily="18" charset="0"/>
                <a:cs typeface="Times New Roman" pitchFamily="18" charset="0"/>
              </a:rPr>
              <a:t>    Через 15-20 минут можно делать </a:t>
            </a:r>
            <a:r>
              <a:rPr lang="ru-RU" sz="1400" dirty="0" err="1" smtClean="0">
                <a:latin typeface="Times New Roman" pitchFamily="18" charset="0"/>
                <a:cs typeface="Times New Roman" pitchFamily="18" charset="0"/>
              </a:rPr>
              <a:t>расформовку</a:t>
            </a:r>
            <a:r>
              <a:rPr lang="ru-RU" sz="1400" dirty="0" smtClean="0">
                <a:latin typeface="Times New Roman" pitchFamily="18" charset="0"/>
                <a:cs typeface="Times New Roman" pitchFamily="18" charset="0"/>
              </a:rPr>
              <a:t>. Для этого потяните форму на край стола, так, чтобы ее часть висела на воздухе. Потяните ее вниз, так чтобы она отделилась от камня и вынимайте плитки. Некоторые специалисты переворачивают форму на столе и извлекают как бы не камень из формы, а форму из камня.</a:t>
            </a:r>
          </a:p>
          <a:p>
            <a:pPr fontAlgn="base">
              <a:spcBef>
                <a:spcPct val="0"/>
              </a:spcBef>
              <a:spcAft>
                <a:spcPct val="0"/>
              </a:spcAft>
            </a:pPr>
            <a:endParaRPr lang="ru-RU" sz="1400" dirty="0" smtClean="0">
              <a:latin typeface="Times New Roman" pitchFamily="18" charset="0"/>
              <a:cs typeface="Times New Roman" pitchFamily="18" charset="0"/>
            </a:endParaRPr>
          </a:p>
          <a:p>
            <a:pPr fontAlgn="base">
              <a:spcBef>
                <a:spcPct val="0"/>
              </a:spcBef>
              <a:spcAft>
                <a:spcPct val="0"/>
              </a:spcAft>
            </a:pPr>
            <a:endParaRPr lang="ru-RU"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Ð¸Ð·Ð³Ð¾ÑÐ¾Ð²Ð»ÐµÐ½Ð¸Ðµ Ð¸ÑÐºÑÑÑÑÐ²ÐµÐ½Ð½Ð¾Ð³Ð¾ ÐºÐ°Ð¼Ð½Ñ Ð¸Ð· Ð³Ð¸Ð¿ÑÐ° Ð² Ð´Ð¾Ð¼Ð°ÑÐ½Ð¸Ñ ÑÑÐ»Ð¾Ð²Ð¸ÑÑ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94" y="5643570"/>
            <a:ext cx="3071834" cy="1643074"/>
          </a:xfrm>
          <a:prstGeom prst="rect">
            <a:avLst/>
          </a:prstGeom>
          <a:noFill/>
          <a:ln>
            <a:noFill/>
          </a:ln>
        </p:spPr>
      </p:pic>
      <p:sp>
        <p:nvSpPr>
          <p:cNvPr id="28674" name="Rectangle 2"/>
          <p:cNvSpPr>
            <a:spLocks noChangeArrowheads="1"/>
          </p:cNvSpPr>
          <p:nvPr/>
        </p:nvSpPr>
        <p:spPr bwMode="auto">
          <a:xfrm>
            <a:off x="714356" y="7358082"/>
            <a:ext cx="62865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Следует учитывать, что гипсовая плитка под камень не должна подвергаться воздействию прямых солнечных лучей, а помещение должно хорошо проветриваться.</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При этом не допускается применение обогревательных приборов для принудительного просушивания.</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Прямоугольник 8"/>
          <p:cNvSpPr/>
          <p:nvPr/>
        </p:nvSpPr>
        <p:spPr>
          <a:xfrm>
            <a:off x="785794" y="0"/>
            <a:ext cx="5857916" cy="1384995"/>
          </a:xfrm>
          <a:prstGeom prst="rect">
            <a:avLst/>
          </a:prstGeom>
        </p:spPr>
        <p:txBody>
          <a:bodyPr wrap="square">
            <a:spAutoFit/>
          </a:bodyPr>
          <a:lstStyle/>
          <a:p>
            <a:r>
              <a:rPr lang="ru-RU" sz="1400" dirty="0" smtClean="0">
                <a:latin typeface="Times New Roman" pitchFamily="18" charset="0"/>
                <a:cs typeface="Times New Roman" pitchFamily="18" charset="0"/>
              </a:rPr>
              <a:t>После этого берете ведро и разливаете смесь по формам, в первую очень заполняя дно всех плиток пока раствор жиденький. Остатки доливаете сверху и широким шпателем разравниваете. Не давите сильно на шпатель, так как тыльная сторона плиток будет овальной после высыхания.</a:t>
            </a:r>
          </a:p>
          <a:p>
            <a:r>
              <a:rPr lang="ru-RU" sz="1400" b="1" dirty="0" smtClean="0">
                <a:latin typeface="Times New Roman" pitchFamily="18" charset="0"/>
                <a:cs typeface="Times New Roman" pitchFamily="18" charset="0"/>
              </a:rPr>
              <a:t>Через 1-2 минуты снова пройдитесь шпателем, т.к. гипс начинает набухать и тыльная сторона может получиться неровной.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8"/>
          <p:cNvSpPr>
            <a:spLocks noChangeArrowheads="1" noChangeShapeType="1" noTextEdit="1"/>
          </p:cNvSpPr>
          <p:nvPr/>
        </p:nvSpPr>
        <p:spPr bwMode="auto">
          <a:xfrm>
            <a:off x="857232" y="142844"/>
            <a:ext cx="5786478" cy="669925"/>
          </a:xfrm>
          <a:prstGeom prst="rect">
            <a:avLst/>
          </a:prstGeom>
        </p:spPr>
        <p:txBody>
          <a:bodyPr wrap="none" fromWordArt="1">
            <a:prstTxWarp prst="textWave1">
              <a:avLst>
                <a:gd name="adj1" fmla="val 13005"/>
                <a:gd name="adj2" fmla="val 0"/>
              </a:avLst>
            </a:prstTxWarp>
          </a:bodyPr>
          <a:lstStyle/>
          <a:p>
            <a:pPr algn="ctr" rtl="0"/>
            <a:r>
              <a:rPr lang="ru-RU" sz="1600" kern="10" spc="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Вопрос № 4 Укладка искусственного камня.</a:t>
            </a:r>
            <a:endParaRPr lang="ru-RU" sz="16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
        <p:nvSpPr>
          <p:cNvPr id="30721" name="Rectangle 1"/>
          <p:cNvSpPr>
            <a:spLocks noChangeArrowheads="1"/>
          </p:cNvSpPr>
          <p:nvPr/>
        </p:nvSpPr>
        <p:spPr bwMode="auto">
          <a:xfrm>
            <a:off x="785794" y="928662"/>
            <a:ext cx="585791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Отделочный материал монтируется без особого труда, для этого понадобится минимальный набор инструментов и навыков. Плитку из искусственного камня для внутренней отделки, независимо от того, была ли она изготовлена самостоятельно или приобреталась в готовом виде, укладывают по единой схеме: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Подготавливается поверхность.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Для бетонных, оштукатуренных и </a:t>
            </a:r>
            <a:r>
              <a:rPr kumimoji="0" lang="ru-RU"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гипсокартоных</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оснований рекомендуется выполнять выравнивание, деревянные стены нуждаются в дополнительной гидроизоляции.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 покрытие наносится разметка. Если сделанный материал имеет сложную форму, то его предварительно выкладывают на ровном участке пола. Каждую деталь подбирают так, чтобы поверхность получалась гармоничной.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Сразу стоит определиться, как будет выполняться монтаж </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со швами или без. Искусственный камень укладывают на специальный клеящий состав. Для его распределения используется зубчатый шпатель.</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Каждый фрагмент ориентируют на выбранное место и хорошо прижимают.</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Если требуется, то после окончательного высыхания изделие красится и покрывается лаком.</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Таким образом, искусственную плитку вполне под силу изготовить самостоятельно, а монтаж не составляет особого труда.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https://dekoriko.ru/images/article/cropped/337-253/2018/02/pokraska-dekorativnogo-kamnya-iz-gipsa-tonkosti-processa-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268760" y="5776912"/>
            <a:ext cx="4104456" cy="3043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785794" y="142844"/>
            <a:ext cx="2844800" cy="568325"/>
          </a:xfrm>
          <a:prstGeom prst="rect">
            <a:avLst/>
          </a:prstGeom>
        </p:spPr>
        <p:txBody>
          <a:bodyPr wrap="none" fromWordArt="1">
            <a:prstTxWarp prst="textSlantUp">
              <a:avLst>
                <a:gd name="adj" fmla="val 32056"/>
              </a:avLst>
            </a:prstTxWarp>
          </a:bodyPr>
          <a:lstStyle/>
          <a:p>
            <a:pPr algn="ctr" rtl="0"/>
            <a:r>
              <a:rPr lang="ru-RU" sz="3200"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Заключение</a:t>
            </a:r>
            <a:endParaRPr lang="ru-RU" sz="32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29697" name="Rectangle 1"/>
          <p:cNvSpPr>
            <a:spLocks noChangeArrowheads="1"/>
          </p:cNvSpPr>
          <p:nvPr/>
        </p:nvSpPr>
        <p:spPr bwMode="auto">
          <a:xfrm>
            <a:off x="714356" y="928662"/>
            <a:ext cx="600079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заключении хотелось бы отметить, что искусственный камень можно сделать и в домашних условиях своими руками. Популярность этого материала обуславливается его привлекательным внешним видом и разнообразием текстур. Искусственный декоративный камень успешно используется для облицовки внутренних поверхностей.</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Искусственным камнем хорошо отделывать арки, дверные проемы, углы в прихожих, балконы, камины и печи.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данный момент для многих производство искусственного камня стало не только хобби, но и прибыльным бизнесом. Такой камень дает возможность создавать различные архитектурные формы и при этом он безопасен для человека. Структура гипса как материала тонкого помола позволяет создавать различные текстуры и рельефы. К тому же, этот материал отличается хорошими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звуко</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теплоизоляционными свойствами, он не горюч и огнестоек. Гипс является «дышащим» материалом и он регулирует уровень влажности в помещении. Такие уникальные особенности этого материала позволяют создать в дому благоприятный микроклимат. Еще одним преимуществом камня на основе гипса является его легкость, что позволяет облицовывать этим материалом легкие и тонкие перегородки и стены.</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Единственное ограничение для применения искусственного камня из гипса – это отделка наружных поверхностей, поскольку гипс не стоек к морозам и может разрушиться.</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Производство искусственного камня из гипса не требует больших затрат средств и усилий, и потому окупается в минимальный срок.  </a:t>
            </a:r>
          </a:p>
          <a:p>
            <a:pPr marL="0" marR="0" lvl="0" indent="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ÐÐµÐºÐ¾ÑÐ°ÑÐ¸Ð²Ð½ÑÐ¹ ÐºÐ°Ð¼ÐµÐ½Ñ Ð¸Ð· Ð³Ð¸Ð¿ÑÐ°"/>
          <p:cNvPicPr/>
          <p:nvPr/>
        </p:nvPicPr>
        <p:blipFill>
          <a:blip r:embed="rId2">
            <a:extLst>
              <a:ext uri="{28A0092B-C50C-407E-A947-70E740481C1C}">
                <a14:useLocalDpi xmlns:a14="http://schemas.microsoft.com/office/drawing/2010/main" val="0"/>
              </a:ext>
            </a:extLst>
          </a:blip>
          <a:srcRect/>
          <a:stretch>
            <a:fillRect/>
          </a:stretch>
        </p:blipFill>
        <p:spPr bwMode="auto">
          <a:xfrm>
            <a:off x="1916832" y="6228184"/>
            <a:ext cx="3528392" cy="252028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4704" y="107504"/>
            <a:ext cx="2171044" cy="523220"/>
          </a:xfrm>
          <a:prstGeom prst="rect">
            <a:avLst/>
          </a:prstGeom>
          <a:noFill/>
        </p:spPr>
        <p:txBody>
          <a:bodyPr wrap="none" lIns="91440" tIns="45720" rIns="91440" bIns="45720">
            <a:spAutoFit/>
          </a:bodyPr>
          <a:lstStyle/>
          <a:p>
            <a:pPr algn="ct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Литература:</a:t>
            </a:r>
            <a:endParaRPr lang="ru-RU"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Прямоугольник 1"/>
          <p:cNvSpPr/>
          <p:nvPr/>
        </p:nvSpPr>
        <p:spPr>
          <a:xfrm>
            <a:off x="764704" y="641691"/>
            <a:ext cx="5904656"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1400" b="1" dirty="0" smtClean="0">
                <a:ln/>
                <a:solidFill>
                  <a:schemeClr val="accent3"/>
                </a:solidFill>
                <a:latin typeface="Times New Roman" pitchFamily="18" charset="0"/>
                <a:cs typeface="Times New Roman" pitchFamily="18" charset="0"/>
              </a:rPr>
              <a:t>Интернет-ресурсы</a:t>
            </a:r>
            <a:r>
              <a:rPr lang="ru-RU" sz="1400" b="1" dirty="0">
                <a:ln/>
                <a:solidFill>
                  <a:schemeClr val="accent3"/>
                </a:solidFill>
                <a:latin typeface="Times New Roman" pitchFamily="18" charset="0"/>
                <a:cs typeface="Times New Roman" pitchFamily="18" charset="0"/>
              </a:rPr>
              <a:t>:</a:t>
            </a:r>
          </a:p>
          <a:p>
            <a:r>
              <a:rPr lang="ru-RU" b="1" dirty="0">
                <a:ln/>
                <a:solidFill>
                  <a:schemeClr val="accent3"/>
                </a:solidFill>
                <a:hlinkClick r:id="rId2"/>
              </a:rPr>
              <a:t>http://www.masterovoi.ru/master-class/mikrocement-na-kuhne.html</a:t>
            </a:r>
            <a:endParaRPr lang="ru-RU" b="1" dirty="0">
              <a:ln/>
              <a:solidFill>
                <a:schemeClr val="accent3"/>
              </a:solidFill>
            </a:endParaRPr>
          </a:p>
          <a:p>
            <a:r>
              <a:rPr lang="ru-RU" b="1" dirty="0">
                <a:ln/>
                <a:solidFill>
                  <a:schemeClr val="accent3"/>
                </a:solidFill>
                <a:hlinkClick r:id="rId3"/>
              </a:rPr>
              <a:t>http://www.marmolata.com.ua/sample/cemento</a:t>
            </a:r>
            <a:endParaRPr lang="ru-RU" b="1" dirty="0">
              <a:ln/>
              <a:solidFill>
                <a:schemeClr val="accent3"/>
              </a:solidFill>
            </a:endParaRPr>
          </a:p>
          <a:p>
            <a:r>
              <a:rPr lang="ru-RU" b="1" dirty="0">
                <a:ln/>
                <a:solidFill>
                  <a:schemeClr val="accent3"/>
                </a:solidFill>
                <a:hlinkClick r:id="rId4"/>
              </a:rPr>
              <a:t>http://mousebuild.ru/strojmaterialy/pro-mikrocement/</a:t>
            </a:r>
            <a:endParaRPr lang="ru-RU" b="1" dirty="0">
              <a:ln/>
              <a:solidFill>
                <a:schemeClr val="accent3"/>
              </a:solidFill>
            </a:endParaRPr>
          </a:p>
          <a:p>
            <a:r>
              <a:rPr lang="ru-RU" b="1" dirty="0">
                <a:ln/>
                <a:solidFill>
                  <a:schemeClr val="accent3"/>
                </a:solidFill>
              </a:rPr>
              <a:t> </a:t>
            </a:r>
            <a:r>
              <a:rPr lang="ru-RU" b="1" dirty="0">
                <a:ln/>
                <a:solidFill>
                  <a:schemeClr val="accent3"/>
                </a:solidFill>
                <a:hlinkClick r:id="rId5"/>
              </a:rPr>
              <a:t>http://microcement-decor.ru/technical-data/</a:t>
            </a:r>
            <a:endParaRPr lang="ru-RU" b="1" dirty="0">
              <a:ln/>
              <a:solidFill>
                <a:schemeClr val="accent3"/>
              </a:solidFill>
            </a:endParaRPr>
          </a:p>
          <a:p>
            <a:r>
              <a:rPr lang="ru-RU" b="1" dirty="0">
                <a:ln/>
                <a:solidFill>
                  <a:schemeClr val="accent3"/>
                </a:solidFill>
                <a:hlinkClick r:id="rId6"/>
              </a:rPr>
              <a:t>http://www.stroiazbuka.ru/materialy/tsementy/67-mikrotsement-svojstva-i-primenenie.html</a:t>
            </a:r>
            <a:endParaRPr lang="ru-RU" b="1" dirty="0">
              <a:ln/>
              <a:solidFill>
                <a:schemeClr val="accent3"/>
              </a:solidFill>
            </a:endParaRPr>
          </a:p>
          <a:p>
            <a:r>
              <a:rPr lang="ru-RU" b="1" dirty="0">
                <a:ln/>
                <a:solidFill>
                  <a:schemeClr val="accent3"/>
                </a:solidFill>
                <a:hlinkClick r:id="rId7"/>
              </a:rPr>
              <a:t>http://remeslenniki.tiu.ru/p3068958-dekorativnoe-pokrytie-mikrotsement.html</a:t>
            </a:r>
            <a:endParaRPr lang="ru-RU" b="1" dirty="0">
              <a:ln/>
              <a:solidFill>
                <a:schemeClr val="accent3"/>
              </a:solidFill>
            </a:endParaRPr>
          </a:p>
          <a:p>
            <a:r>
              <a:rPr lang="ru-RU" b="1" dirty="0">
                <a:ln/>
                <a:solidFill>
                  <a:schemeClr val="accent3"/>
                </a:solidFill>
                <a:hlinkClick r:id="rId8"/>
              </a:rPr>
              <a:t>http://press-stroy.ru/news/texnologii/stroitelnyie-materialyi/beton-zhbi/mikroczement.html</a:t>
            </a:r>
            <a:endParaRPr lang="ru-RU" b="1" dirty="0">
              <a:ln/>
              <a:solidFill>
                <a:schemeClr val="accent3"/>
              </a:solidFill>
            </a:endParaRPr>
          </a:p>
        </p:txBody>
      </p:sp>
    </p:spTree>
    <p:extLst>
      <p:ext uri="{BB962C8B-B14F-4D97-AF65-F5344CB8AC3E}">
        <p14:creationId xmlns:p14="http://schemas.microsoft.com/office/powerpoint/2010/main" val="4235213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785794" y="0"/>
            <a:ext cx="6072206" cy="1604963"/>
          </a:xfrm>
          <a:prstGeom prst="rect">
            <a:avLst/>
          </a:prstGeom>
        </p:spPr>
        <p:txBody>
          <a:bodyPr wrap="none" fromWordArt="1">
            <a:prstTxWarp prst="textFadeUp">
              <a:avLst>
                <a:gd name="adj" fmla="val 9991"/>
              </a:avLst>
            </a:prstTxWarp>
          </a:bodyPr>
          <a:lstStyle/>
          <a:p>
            <a:pPr algn="ctr" rtl="0"/>
            <a:r>
              <a:rPr lang="ru-RU" sz="3600" kern="10" spc="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Содержание:  </a:t>
            </a:r>
            <a:endParaRPr lang="ru-RU" sz="3600" kern="10" spc="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36493648"/>
              </p:ext>
            </p:extLst>
          </p:nvPr>
        </p:nvGraphicFramePr>
        <p:xfrm>
          <a:off x="857232" y="2483767"/>
          <a:ext cx="5812128" cy="3835438"/>
        </p:xfrm>
        <a:graphic>
          <a:graphicData uri="http://schemas.openxmlformats.org/drawingml/2006/table">
            <a:tbl>
              <a:tblPr firstRow="1" firstCol="1" lastRow="1" lastCol="1" bandRow="1" bandCol="1"/>
              <a:tblGrid>
                <a:gridCol w="635136"/>
                <a:gridCol w="4192967"/>
                <a:gridCol w="984025"/>
              </a:tblGrid>
              <a:tr h="451360">
                <a:tc>
                  <a:txBody>
                    <a:bodyPr/>
                    <a:lstStyle/>
                    <a:p>
                      <a:pPr algn="ctr">
                        <a:spcAft>
                          <a:spcPts val="0"/>
                        </a:spcAft>
                      </a:pPr>
                      <a:r>
                        <a:rPr lang="ru-RU" sz="1400" i="1" dirty="0">
                          <a:effectLst/>
                          <a:latin typeface="Times New Roman" pitchFamily="18" charset="0"/>
                          <a:ea typeface="Times New Roman"/>
                          <a:cs typeface="Times New Roman" pitchFamily="18" charset="0"/>
                        </a:rPr>
                        <a:t> </a:t>
                      </a:r>
                      <a:r>
                        <a:rPr lang="ru-RU" sz="1400" i="1" dirty="0" smtClean="0">
                          <a:effectLst/>
                          <a:latin typeface="Times New Roman" pitchFamily="18" charset="0"/>
                          <a:ea typeface="Times New Roman"/>
                          <a:cs typeface="Times New Roman" pitchFamily="18" charset="0"/>
                        </a:rPr>
                        <a:t>№ п/п</a:t>
                      </a:r>
                      <a:endParaRPr lang="ru-RU" sz="1400" dirty="0">
                        <a:effectLst/>
                        <a:latin typeface="Times New Roman" pitchFamily="18" charset="0"/>
                        <a:ea typeface="Times New Roman"/>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effectLst/>
                        <a:latin typeface="Times New Roman"/>
                        <a:ea typeface="Times New Roman"/>
                      </a:endParaRPr>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i="1">
                          <a:effectLst/>
                          <a:latin typeface="Times New Roman"/>
                          <a:ea typeface="Times New Roman"/>
                        </a:rPr>
                        <a:t>Страница</a:t>
                      </a:r>
                      <a:endParaRPr lang="ru-RU" sz="1200">
                        <a:effectLst/>
                        <a:latin typeface="Times New Roman"/>
                        <a:ea typeface="Times New Roman"/>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160">
                <a:tc>
                  <a:txBody>
                    <a:bodyPr/>
                    <a:lstStyle/>
                    <a:p>
                      <a:pPr algn="ct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i="1" dirty="0" smtClean="0">
                          <a:solidFill>
                            <a:srgbClr val="000000"/>
                          </a:solidFill>
                          <a:effectLst/>
                          <a:latin typeface="Times New Roman"/>
                          <a:ea typeface="Times New Roman"/>
                        </a:rPr>
                        <a:t>Введение.</a:t>
                      </a:r>
                      <a:endParaRPr lang="ru-RU" sz="1600" dirty="0"/>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3</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161">
                <a:tc>
                  <a:txBody>
                    <a:bodyPr/>
                    <a:lstStyle/>
                    <a:p>
                      <a:pPr algn="ctr"/>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600" i="1" dirty="0" smtClean="0">
                          <a:latin typeface="Times New Roman" pitchFamily="18" charset="0"/>
                          <a:cs typeface="Times New Roman" pitchFamily="18" charset="0"/>
                        </a:rPr>
                        <a:t>Преимущества и недостатки искусственного камня.  </a:t>
                      </a:r>
                      <a:endParaRPr lang="ru-RU" sz="1600" i="1" dirty="0">
                        <a:latin typeface="Times New Roman" pitchFamily="18" charset="0"/>
                        <a:cs typeface="Times New Roman" pitchFamily="18" charset="0"/>
                      </a:endParaRPr>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33">
                <a:tc>
                  <a:txBody>
                    <a:bodyPr/>
                    <a:lstStyle/>
                    <a:p>
                      <a:pPr algn="ctr"/>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u="none" strike="noStrike" kern="1200" dirty="0" smtClean="0">
                          <a:solidFill>
                            <a:schemeClr val="tx1"/>
                          </a:solidFill>
                          <a:latin typeface="+mn-lt"/>
                          <a:ea typeface="+mn-ea"/>
                          <a:cs typeface="+mn-cs"/>
                        </a:rPr>
                        <a:t> </a:t>
                      </a:r>
                      <a:r>
                        <a:rPr lang="ru-RU" sz="1600" i="1" dirty="0" smtClean="0">
                          <a:latin typeface="Times New Roman" pitchFamily="18" charset="0"/>
                          <a:cs typeface="Times New Roman" pitchFamily="18" charset="0"/>
                        </a:rPr>
                        <a:t>Основные свойства , классификация материала. Сфера применения.</a:t>
                      </a:r>
                      <a:endParaRPr lang="ru-RU" dirty="0"/>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5</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160">
                <a:tc>
                  <a:txBody>
                    <a:bodyPr/>
                    <a:lstStyle/>
                    <a:p>
                      <a:pPr algn="ctr"/>
                      <a:r>
                        <a:rPr lang="ru-RU" sz="1400" dirty="0" smtClean="0">
                          <a:latin typeface="Times New Roman" pitchFamily="18" charset="0"/>
                          <a:cs typeface="Times New Roman" pitchFamily="18" charset="0"/>
                        </a:rPr>
                        <a:t>3.</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i="1" dirty="0" smtClean="0">
                          <a:latin typeface="Times New Roman" pitchFamily="18" charset="0"/>
                          <a:cs typeface="Times New Roman" pitchFamily="18" charset="0"/>
                        </a:rPr>
                        <a:t>Технология изготовление камня своими руками:</a:t>
                      </a:r>
                      <a:endParaRPr lang="ru-RU" dirty="0"/>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6-13</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160">
                <a:tc>
                  <a:txBody>
                    <a:bodyPr/>
                    <a:lstStyle/>
                    <a:p>
                      <a:pPr algn="ct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i="1" u="none" strike="noStrike" kern="1200" dirty="0" smtClean="0">
                          <a:solidFill>
                            <a:schemeClr val="tx1"/>
                          </a:solidFill>
                          <a:latin typeface="Times New Roman" pitchFamily="18" charset="0"/>
                          <a:ea typeface="+mn-ea"/>
                          <a:cs typeface="Times New Roman" pitchFamily="18" charset="0"/>
                        </a:rPr>
                        <a:t>1 – й этап - Подготовка.</a:t>
                      </a:r>
                      <a:endParaRPr lang="ru-RU" sz="1600" i="1" dirty="0">
                        <a:latin typeface="Times New Roman" pitchFamily="18" charset="0"/>
                        <a:cs typeface="Times New Roman" pitchFamily="18" charset="0"/>
                      </a:endParaRPr>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521">
                <a:tc>
                  <a:txBody>
                    <a:bodyPr/>
                    <a:lstStyle/>
                    <a:p>
                      <a:pPr algn="ct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i="1" dirty="0" smtClean="0">
                          <a:effectLst/>
                          <a:latin typeface="Times New Roman"/>
                          <a:ea typeface="Times New Roman"/>
                        </a:rPr>
                        <a:t>2 – й этап - Процесс производства искусственного камня.</a:t>
                      </a:r>
                      <a:endParaRPr lang="ru-RU" sz="1200" dirty="0">
                        <a:effectLst/>
                        <a:latin typeface="Times New Roman"/>
                        <a:ea typeface="Times New Roman"/>
                      </a:endParaRPr>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18">
                <a:tc>
                  <a:txBody>
                    <a:bodyPr/>
                    <a:lstStyle/>
                    <a:p>
                      <a:pPr algn="ctr"/>
                      <a:r>
                        <a:rPr lang="ru-RU"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i="1" dirty="0" smtClean="0">
                          <a:effectLst/>
                          <a:latin typeface="Times New Roman"/>
                          <a:ea typeface="Times New Roman"/>
                        </a:rPr>
                        <a:t>Укладка искусственного камня.</a:t>
                      </a:r>
                      <a:endParaRPr lang="ru-RU" sz="1200" dirty="0">
                        <a:effectLst/>
                        <a:latin typeface="Times New Roman"/>
                        <a:ea typeface="Times New Roman"/>
                      </a:endParaRPr>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14</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280">
                <a:tc>
                  <a:txBody>
                    <a:bodyPr/>
                    <a:lstStyle/>
                    <a:p>
                      <a:pPr algn="ctr"/>
                      <a:r>
                        <a:rPr lang="ru-RU" sz="1400" dirty="0" smtClean="0">
                          <a:latin typeface="Times New Roman" pitchFamily="18" charset="0"/>
                          <a:cs typeface="Times New Roman" pitchFamily="18" charset="0"/>
                        </a:rPr>
                        <a:t>5.</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i="1" dirty="0" smtClean="0">
                          <a:effectLst/>
                          <a:latin typeface="Times New Roman"/>
                          <a:ea typeface="Times New Roman"/>
                        </a:rPr>
                        <a:t>Заключение.</a:t>
                      </a:r>
                      <a:endParaRPr lang="ru-RU" sz="1400" dirty="0"/>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15</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18">
                <a:tc>
                  <a:txBody>
                    <a:bodyPr/>
                    <a:lstStyle/>
                    <a:p>
                      <a:pPr algn="ctr"/>
                      <a:r>
                        <a:rPr lang="ru-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i="1" dirty="0" smtClean="0">
                          <a:effectLst/>
                          <a:latin typeface="Times New Roman"/>
                          <a:ea typeface="Times New Roman"/>
                        </a:rPr>
                        <a:t>Используемая литература.</a:t>
                      </a:r>
                      <a:endParaRPr lang="ru-RU" sz="1400" dirty="0" smtClean="0"/>
                    </a:p>
                    <a:p>
                      <a:endParaRPr lang="ru-RU" sz="1400" dirty="0"/>
                    </a:p>
                  </a:txBody>
                  <a:tcPr marL="68315" marR="683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16</a:t>
                      </a:r>
                      <a:endParaRPr lang="ru-RU" sz="1400" dirty="0">
                        <a:latin typeface="Times New Roman" pitchFamily="18" charset="0"/>
                        <a:cs typeface="Times New Roman" pitchFamily="18" charset="0"/>
                      </a:endParaRPr>
                    </a:p>
                  </a:txBody>
                  <a:tcPr marL="68315" marR="68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8223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66760" y="755576"/>
            <a:ext cx="369012" cy="923330"/>
          </a:xfrm>
          <a:prstGeom prst="rect">
            <a:avLst/>
          </a:prstGeom>
          <a:noFill/>
        </p:spPr>
        <p:txBody>
          <a:bodyPr wrap="none" lIns="91440" tIns="45720" rIns="91440" bIns="45720">
            <a:spAutoFit/>
          </a:bodyPr>
          <a:lstStyle/>
          <a:p>
            <a:pPr algn="ctr"/>
            <a:r>
              <a:rPr lang="ru-RU" sz="54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050" name="WordArt 2"/>
          <p:cNvSpPr>
            <a:spLocks noChangeArrowheads="1" noChangeShapeType="1" noTextEdit="1"/>
          </p:cNvSpPr>
          <p:nvPr/>
        </p:nvSpPr>
        <p:spPr bwMode="auto">
          <a:xfrm>
            <a:off x="785794" y="142844"/>
            <a:ext cx="2844800" cy="568325"/>
          </a:xfrm>
          <a:prstGeom prst="rect">
            <a:avLst/>
          </a:prstGeom>
        </p:spPr>
        <p:txBody>
          <a:bodyPr wrap="none" fromWordArt="1">
            <a:prstTxWarp prst="textSlantUp">
              <a:avLst>
                <a:gd name="adj" fmla="val 32056"/>
              </a:avLst>
            </a:prstTxWarp>
          </a:bodyPr>
          <a:lstStyle/>
          <a:p>
            <a:pPr algn="ctr" rtl="0"/>
            <a:r>
              <a:rPr lang="ru-RU" sz="32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Введение</a:t>
            </a:r>
            <a:endParaRPr lang="ru-RU" sz="32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2051" name="Rectangle 3"/>
          <p:cNvSpPr>
            <a:spLocks noChangeArrowheads="1"/>
          </p:cNvSpPr>
          <p:nvPr/>
        </p:nvSpPr>
        <p:spPr bwMode="auto">
          <a:xfrm>
            <a:off x="714356" y="785786"/>
            <a:ext cx="600079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Еще в далекой древности для внешней и внутренней отделки гипс использовали мастера Индии, Китая, Египта. Гипсом выполняли облицовку стен, полов и потолка в различных помещениях.</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Такое широкое применение объясняется его уникальностью: минеральный камень имел свойство регулировать микроклимат помещений за счет хорошей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воздухопроводимости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eaLnBrk="0" fontAlgn="base" hangingPunct="0">
              <a:spcBef>
                <a:spcPct val="0"/>
              </a:spcBef>
              <a:spcAft>
                <a:spcPct val="0"/>
              </a:spcAft>
            </a:pPr>
            <a:r>
              <a:rPr lang="ru-RU" sz="1400" dirty="0" smtClean="0">
                <a:latin typeface="Times New Roman" pitchFamily="18" charset="0"/>
                <a:cs typeface="Times New Roman" pitchFamily="18" charset="0"/>
              </a:rPr>
              <a:t>       В настоящее время при декорировании помещения все чаще используется искусственный камень из гипса. Он является отличной заменой натурального материала, стоимость которого ограничивает его доступность. Стоит отметить, что при определенном желании его можно изготовить самостоятельно. Причем получаемая продукция будет иметь все качества, которые позволяют использовать ее без особых проблем.</a:t>
            </a:r>
          </a:p>
          <a:p>
            <a:pPr eaLnBrk="0" fontAlgn="base" hangingPunct="0">
              <a:spcBef>
                <a:spcPct val="0"/>
              </a:spcBef>
              <a:spcAft>
                <a:spcPct val="0"/>
              </a:spcAft>
            </a:pPr>
            <a:endParaRPr lang="ru-RU" sz="1400" dirty="0" smtClean="0">
              <a:latin typeface="Times New Roman" pitchFamily="18" charset="0"/>
              <a:cs typeface="Times New Roman" pitchFamily="18" charset="0"/>
            </a:endParaRPr>
          </a:p>
          <a:p>
            <a:pPr eaLnBrk="0" fontAlgn="base" hangingPunct="0">
              <a:spcBef>
                <a:spcPct val="0"/>
              </a:spcBef>
              <a:spcAft>
                <a:spcPct val="0"/>
              </a:spcAft>
            </a:pPr>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Камень из гипса">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94" y="785786"/>
            <a:ext cx="2105025" cy="1500198"/>
          </a:xfrm>
          <a:prstGeom prst="rect">
            <a:avLst/>
          </a:prstGeom>
          <a:noFill/>
          <a:ln>
            <a:noFill/>
          </a:ln>
        </p:spPr>
      </p:pic>
      <p:sp>
        <p:nvSpPr>
          <p:cNvPr id="2053" name="Rectangle 5"/>
          <p:cNvSpPr>
            <a:spLocks noChangeArrowheads="1"/>
          </p:cNvSpPr>
          <p:nvPr/>
        </p:nvSpPr>
        <p:spPr bwMode="auto">
          <a:xfrm>
            <a:off x="785794" y="5076056"/>
            <a:ext cx="607220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rgbClr val="4F81BD"/>
                </a:solidFill>
                <a:effectLst/>
                <a:latin typeface="Times New Roman" pitchFamily="18" charset="0"/>
                <a:ea typeface="Calibri" pitchFamily="34" charset="0"/>
                <a:cs typeface="Times New Roman" pitchFamily="18" charset="0"/>
              </a:rPr>
              <a:t>Актуальность</a:t>
            </a:r>
            <a:r>
              <a:rPr kumimoji="0" lang="ru-RU" sz="1400" b="1" i="1" u="none" strike="noStrike" cap="none" normalizeH="0" baseline="0" dirty="0" smtClean="0">
                <a:ln>
                  <a:noFill/>
                </a:ln>
                <a:solidFill>
                  <a:srgbClr val="4F81BD"/>
                </a:solidFill>
                <a:effectLst/>
                <a:latin typeface="Times New Roman" pitchFamily="18" charset="0"/>
                <a:ea typeface="Calibri" pitchFamily="34" charset="0"/>
                <a:cs typeface="Times New Roman" pitchFamily="18" charset="0"/>
              </a:rPr>
              <a:t> данной темы обуславливается тем, что искусственный камень - достаточно распространенный материал на современном строительном рынке. Он </a:t>
            </a:r>
            <a:r>
              <a:rPr kumimoji="0" lang="ru-RU" sz="1400" b="1" i="1" u="none" strike="noStrike" cap="none" normalizeH="0" baseline="0" dirty="0" err="1" smtClean="0">
                <a:ln>
                  <a:noFill/>
                </a:ln>
                <a:solidFill>
                  <a:srgbClr val="4F81BD"/>
                </a:solidFill>
                <a:effectLst/>
                <a:latin typeface="Times New Roman" pitchFamily="18" charset="0"/>
                <a:ea typeface="Calibri" pitchFamily="34" charset="0"/>
                <a:cs typeface="Times New Roman" pitchFamily="18" charset="0"/>
              </a:rPr>
              <a:t>экологичен</a:t>
            </a:r>
            <a:r>
              <a:rPr kumimoji="0" lang="ru-RU" sz="1400" b="1" i="1" u="none" strike="noStrike" cap="none" normalizeH="0" baseline="0" dirty="0" smtClean="0">
                <a:ln>
                  <a:noFill/>
                </a:ln>
                <a:solidFill>
                  <a:srgbClr val="4F81BD"/>
                </a:solidFill>
                <a:effectLst/>
                <a:latin typeface="Times New Roman" pitchFamily="18" charset="0"/>
                <a:ea typeface="Calibri" pitchFamily="34" charset="0"/>
                <a:cs typeface="Times New Roman" pitchFamily="18" charset="0"/>
              </a:rPr>
              <a:t>, огнестойкий, обладает высокими тепло и звукоизоляционными качествами. Он имеет превосходный эстетический вид, дает возможность воплотить много дизайнерских задумок. В отличие от природных материалов, он изготовляется в широкой цветовой гамме, характеризуется выразительностью и гармонирует с любым интерьером и стилевым решением.</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4F81BD"/>
                </a:solidFill>
                <a:effectLst/>
                <a:latin typeface="Times New Roman" pitchFamily="18" charset="0"/>
                <a:ea typeface="Calibri" pitchFamily="34" charset="0"/>
                <a:cs typeface="Times New Roman" pitchFamily="18" charset="0"/>
              </a:rPr>
              <a:t>Большая производительность, невысокая стоимость сырья,  простота организации и отсутствие </a:t>
            </a:r>
            <a:r>
              <a:rPr kumimoji="0" lang="ru-RU" sz="1400" b="1" i="1" u="none" strike="noStrike" cap="none" normalizeH="0" baseline="0" dirty="0" err="1" smtClean="0">
                <a:ln>
                  <a:noFill/>
                </a:ln>
                <a:solidFill>
                  <a:srgbClr val="4F81BD"/>
                </a:solidFill>
                <a:effectLst/>
                <a:latin typeface="Times New Roman" pitchFamily="18" charset="0"/>
                <a:ea typeface="Calibri" pitchFamily="34" charset="0"/>
                <a:cs typeface="Times New Roman" pitchFamily="18" charset="0"/>
              </a:rPr>
              <a:t>энергозатрат</a:t>
            </a:r>
            <a:r>
              <a:rPr kumimoji="0" lang="ru-RU" sz="1400" b="1" i="1" u="none" strike="noStrike" cap="none" normalizeH="0" baseline="0" dirty="0" smtClean="0">
                <a:ln>
                  <a:noFill/>
                </a:ln>
                <a:solidFill>
                  <a:srgbClr val="4F81BD"/>
                </a:solidFill>
                <a:effectLst/>
                <a:latin typeface="Times New Roman" pitchFamily="18" charset="0"/>
                <a:ea typeface="Calibri" pitchFamily="34" charset="0"/>
                <a:cs typeface="Times New Roman" pitchFamily="18" charset="0"/>
              </a:rPr>
              <a:t> делают данный бизнес привлекательным и актуальным.</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50766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56" y="366184"/>
            <a:ext cx="6143644" cy="1524000"/>
          </a:xfrm>
        </p:spPr>
        <p:txBody>
          <a:bodyPr>
            <a:normAutofit/>
          </a:bodyPr>
          <a:lstStyle/>
          <a:p>
            <a:r>
              <a:rPr lang="ru-RU" sz="2800" dirty="0" smtClean="0"/>
              <a:t> </a:t>
            </a:r>
            <a:endParaRPr lang="ru-RU" sz="2800" dirty="0"/>
          </a:p>
        </p:txBody>
      </p:sp>
      <p:sp>
        <p:nvSpPr>
          <p:cNvPr id="24582" name="Rectangle 6"/>
          <p:cNvSpPr>
            <a:spLocks noChangeArrowheads="1"/>
          </p:cNvSpPr>
          <p:nvPr/>
        </p:nvSpPr>
        <p:spPr bwMode="auto">
          <a:xfrm>
            <a:off x="714356" y="214282"/>
            <a:ext cx="614364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Декоративный гипсовый камень для внутренней отделки обладает рядом существенных преимуществ, которые выгодно отличают его от натурального:</a:t>
            </a:r>
          </a:p>
          <a:p>
            <a:pPr eaLnBrk="0" fontAlgn="base" hangingPunct="0">
              <a:spcBef>
                <a:spcPct val="0"/>
              </a:spcBef>
              <a:spcAft>
                <a:spcPct val="0"/>
              </a:spcAft>
              <a:buFont typeface="Wingdings" pitchFamily="2" charset="2"/>
              <a:buChar char="v"/>
            </a:pPr>
            <a:r>
              <a:rPr lang="ru-RU" sz="1400" u="sng" dirty="0" smtClean="0">
                <a:latin typeface="Times New Roman" pitchFamily="18" charset="0"/>
                <a:cs typeface="Times New Roman" pitchFamily="18" charset="0"/>
              </a:rPr>
              <a:t> Небольшой вес.</a:t>
            </a:r>
            <a:r>
              <a:rPr lang="ru-RU" sz="1400" dirty="0" smtClean="0">
                <a:latin typeface="Times New Roman" pitchFamily="18" charset="0"/>
                <a:cs typeface="Times New Roman" pitchFamily="18" charset="0"/>
              </a:rPr>
              <a:t> Действительно, это очень важный показатель, который определяет нагрузку облицовочного изделия на поверхность. Таким образом, нет необходимости выполнять сложную подготовку стен и усиливать конструкцию. Это значительно снижает стоимость всех работ.</a:t>
            </a:r>
          </a:p>
          <a:p>
            <a:pPr eaLnBrk="0" fontAlgn="base" hangingPunct="0">
              <a:spcBef>
                <a:spcPct val="0"/>
              </a:spcBef>
              <a:spcAft>
                <a:spcPct val="0"/>
              </a:spcAft>
              <a:buFont typeface="Wingdings" pitchFamily="2" charset="2"/>
              <a:buChar char="v"/>
            </a:pPr>
            <a:r>
              <a:rPr lang="ru-RU" sz="1400" u="sng" dirty="0" smtClean="0">
                <a:latin typeface="Times New Roman" pitchFamily="18" charset="0"/>
                <a:cs typeface="Times New Roman" pitchFamily="18" charset="0"/>
              </a:rPr>
              <a:t> Отсутствие сложной обработки.</a:t>
            </a:r>
            <a:r>
              <a:rPr lang="ru-RU" sz="1400" dirty="0" smtClean="0">
                <a:latin typeface="Times New Roman" pitchFamily="18" charset="0"/>
                <a:cs typeface="Times New Roman" pitchFamily="18" charset="0"/>
              </a:rPr>
              <a:t> При монтаже подрезка и подгонка выполняется без использования специального оборудования. При неправильной подгонке все дефекты можно исправить при помощи раствора гипса.</a:t>
            </a:r>
          </a:p>
          <a:p>
            <a:pPr eaLnBrk="0" fontAlgn="base" hangingPunct="0">
              <a:spcBef>
                <a:spcPct val="0"/>
              </a:spcBef>
              <a:spcAft>
                <a:spcPct val="0"/>
              </a:spcAft>
              <a:buFont typeface="Wingdings" pitchFamily="2" charset="2"/>
              <a:buChar char="v"/>
            </a:pPr>
            <a:r>
              <a:rPr lang="ru-RU" sz="1400" u="sng" dirty="0" smtClean="0">
                <a:latin typeface="Times New Roman" pitchFamily="18" charset="0"/>
                <a:cs typeface="Times New Roman" pitchFamily="18" charset="0"/>
              </a:rPr>
              <a:t> Отличная декоративная составляющая.</a:t>
            </a:r>
            <a:r>
              <a:rPr lang="ru-RU" sz="1400" dirty="0" smtClean="0">
                <a:latin typeface="Times New Roman" pitchFamily="18" charset="0"/>
                <a:cs typeface="Times New Roman" pitchFamily="18" charset="0"/>
              </a:rPr>
              <a:t> Она включает в себя не только богатство фактур, но и множество цветовых решений. При необходимости окрашивание можно проводить своими руками, создавая полностью индивидуальный интерьер. При этом поверхность может иметь пиленый, колотый, бутовый или произвольный внешний вид.</a:t>
            </a:r>
          </a:p>
          <a:p>
            <a:pPr eaLnBrk="0" fontAlgn="base" hangingPunct="0">
              <a:spcBef>
                <a:spcPct val="0"/>
              </a:spcBef>
              <a:spcAft>
                <a:spcPct val="0"/>
              </a:spcAft>
            </a:pPr>
            <a:endParaRPr lang="ru-RU" sz="1400" dirty="0" smtClean="0">
              <a:latin typeface="Times New Roman" pitchFamily="18" charset="0"/>
              <a:cs typeface="Times New Roman" pitchFamily="18" charset="0"/>
            </a:endParaRPr>
          </a:p>
          <a:p>
            <a:pPr eaLnBrk="0" fontAlgn="base" hangingPunct="0">
              <a:spcBef>
                <a:spcPct val="0"/>
              </a:spcBef>
              <a:spcAft>
                <a:spcPct val="0"/>
              </a:spcAft>
            </a:pPr>
            <a:endParaRPr lang="ru-RU" sz="1400" dirty="0" smtClean="0">
              <a:latin typeface="Times New Roman" pitchFamily="18" charset="0"/>
              <a:cs typeface="Times New Roman" pitchFamily="18" charset="0"/>
            </a:endParaRPr>
          </a:p>
          <a:p>
            <a:pPr eaLnBrk="0" fontAlgn="base" hangingPunct="0">
              <a:spcBef>
                <a:spcPct val="0"/>
              </a:spcBef>
              <a:spcAft>
                <a:spcPct val="0"/>
              </a:spcAft>
            </a:pPr>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4" name="WordArt 8"/>
          <p:cNvSpPr>
            <a:spLocks noChangeArrowheads="1" noChangeShapeType="1" noTextEdit="1"/>
          </p:cNvSpPr>
          <p:nvPr/>
        </p:nvSpPr>
        <p:spPr bwMode="auto">
          <a:xfrm>
            <a:off x="908720" y="142844"/>
            <a:ext cx="5832648" cy="669925"/>
          </a:xfrm>
          <a:prstGeom prst="rect">
            <a:avLst/>
          </a:prstGeom>
        </p:spPr>
        <p:txBody>
          <a:bodyPr wrap="none" fromWordArt="1">
            <a:prstTxWarp prst="textWave1">
              <a:avLst>
                <a:gd name="adj1" fmla="val 13005"/>
                <a:gd name="adj2" fmla="val 0"/>
              </a:avLst>
            </a:prstTxWarp>
          </a:bodyPr>
          <a:lstStyle/>
          <a:p>
            <a:pPr algn="ctr" rtl="0"/>
            <a:r>
              <a:rPr lang="ru-RU" sz="1600" kern="10" spc="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Вопрос № 1 Преимущества и недостатки искусственного камня.</a:t>
            </a:r>
            <a:endParaRPr lang="ru-RU" sz="16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pic>
        <p:nvPicPr>
          <p:cNvPr id="11" name="Рисунок 10" descr="ÐÐ»Ð¸ÑÐºÐ¸ Ð¸Ð· Ð³Ð¸Ð¿ÑÐ°"/>
          <p:cNvPicPr/>
          <p:nvPr/>
        </p:nvPicPr>
        <p:blipFill>
          <a:blip r:embed="rId2">
            <a:extLst>
              <a:ext uri="{28A0092B-C50C-407E-A947-70E740481C1C}">
                <a14:useLocalDpi xmlns:a14="http://schemas.microsoft.com/office/drawing/2010/main" val="0"/>
              </a:ext>
            </a:extLst>
          </a:blip>
          <a:srcRect/>
          <a:stretch>
            <a:fillRect/>
          </a:stretch>
        </p:blipFill>
        <p:spPr bwMode="auto">
          <a:xfrm>
            <a:off x="785794" y="4357686"/>
            <a:ext cx="4933950" cy="1714500"/>
          </a:xfrm>
          <a:prstGeom prst="rect">
            <a:avLst/>
          </a:prstGeom>
          <a:noFill/>
          <a:ln>
            <a:noFill/>
          </a:ln>
        </p:spPr>
      </p:pic>
      <p:sp>
        <p:nvSpPr>
          <p:cNvPr id="12" name="Прямоугольник 11"/>
          <p:cNvSpPr/>
          <p:nvPr/>
        </p:nvSpPr>
        <p:spPr>
          <a:xfrm>
            <a:off x="785794" y="6072199"/>
            <a:ext cx="6072206" cy="3170099"/>
          </a:xfrm>
          <a:prstGeom prst="rect">
            <a:avLst/>
          </a:prstGeom>
        </p:spPr>
        <p:txBody>
          <a:bodyPr wrap="square">
            <a:spAutoFit/>
          </a:bodyPr>
          <a:lstStyle/>
          <a:p>
            <a:r>
              <a:rPr lang="ru-RU" sz="1400" dirty="0" smtClean="0">
                <a:latin typeface="Times New Roman" pitchFamily="18" charset="0"/>
                <a:cs typeface="Times New Roman" pitchFamily="18" charset="0"/>
              </a:rPr>
              <a:t>     Технологический процесс изготовления и окрашивания плитки из гипса позволяет создавать любую имитацию натурального камня, а также реализовывать смелые дизайнерские идеи.</a:t>
            </a:r>
          </a:p>
          <a:p>
            <a:pPr>
              <a:buFont typeface="Wingdings" pitchFamily="2" charset="2"/>
              <a:buChar char="v"/>
            </a:pPr>
            <a:r>
              <a:rPr lang="ru-RU" sz="1400" u="sng" dirty="0" smtClean="0">
                <a:latin typeface="Times New Roman" pitchFamily="18" charset="0"/>
                <a:cs typeface="Times New Roman" pitchFamily="18" charset="0"/>
              </a:rPr>
              <a:t> Возможность самостоятельного изготовления.</a:t>
            </a:r>
            <a:r>
              <a:rPr lang="ru-RU" sz="1400" dirty="0" smtClean="0">
                <a:latin typeface="Times New Roman" pitchFamily="18" charset="0"/>
                <a:cs typeface="Times New Roman" pitchFamily="18" charset="0"/>
              </a:rPr>
              <a:t> Технология производства не представляет особой сложности, но позволяет значительно сэкономить финансы.</a:t>
            </a:r>
          </a:p>
          <a:p>
            <a:pPr>
              <a:buFont typeface="Wingdings" pitchFamily="2" charset="2"/>
              <a:buChar char="v"/>
            </a:pPr>
            <a:r>
              <a:rPr lang="ru-RU" sz="1400" u="sng" dirty="0" smtClean="0">
                <a:latin typeface="Times New Roman" pitchFamily="18" charset="0"/>
                <a:cs typeface="Times New Roman" pitchFamily="18" charset="0"/>
              </a:rPr>
              <a:t> Влагостойкость.</a:t>
            </a:r>
            <a:r>
              <a:rPr lang="ru-RU" sz="1400" dirty="0" smtClean="0">
                <a:latin typeface="Times New Roman" pitchFamily="18" charset="0"/>
                <a:cs typeface="Times New Roman" pitchFamily="18" charset="0"/>
              </a:rPr>
              <a:t> При последующей обработке получаемое покрытие выдерживает воздействие воды, полностью сохраняя свои качества. Именно это позволяет проводить влажную уборку.  </a:t>
            </a:r>
          </a:p>
          <a:p>
            <a:pPr>
              <a:buFont typeface="Wingdings" pitchFamily="2" charset="2"/>
              <a:buChar char="v"/>
            </a:pPr>
            <a:r>
              <a:rPr lang="ru-RU" sz="1400" u="sng" dirty="0" smtClean="0">
                <a:latin typeface="Times New Roman" pitchFamily="18" charset="0"/>
                <a:cs typeface="Times New Roman" pitchFamily="18" charset="0"/>
              </a:rPr>
              <a:t> </a:t>
            </a:r>
            <a:r>
              <a:rPr lang="ru-RU" sz="1400" u="sng" dirty="0" err="1" smtClean="0">
                <a:latin typeface="Times New Roman" pitchFamily="18" charset="0"/>
                <a:cs typeface="Times New Roman" pitchFamily="18" charset="0"/>
              </a:rPr>
              <a:t>Экологичность</a:t>
            </a:r>
            <a:r>
              <a:rPr lang="ru-RU" sz="1400" u="sng"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Все компоненты абсолютно безопасны для человека. Следует отметить, что гипс обладает особенностью поглощать из помещения излишки влаги, а при необходимости – отдавать их. Это способствует созданию определенного микроклимата.</a:t>
            </a:r>
          </a:p>
          <a:p>
            <a:endParaRPr lang="ru-RU" dirty="0"/>
          </a:p>
        </p:txBody>
      </p:sp>
    </p:spTree>
    <p:extLst>
      <p:ext uri="{BB962C8B-B14F-4D97-AF65-F5344CB8AC3E}">
        <p14:creationId xmlns:p14="http://schemas.microsoft.com/office/powerpoint/2010/main" val="2684647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14356" y="0"/>
            <a:ext cx="6143644"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4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Долговечность.</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Срок службы искусственного изделия при правильном монтаже и соблюдении условий эксплуатации составляет десятки лет, что значительно меньше, чем у натурального варианта, но вполне достаточно.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Конечно, нельзя забывать, что материал обладает и недостатками: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4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Хрупкость.</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Это одна из главных проблем декоративного камня из гипса, плитка обладает незначительной устойчивостью к механическому воздействию. При неправильной транспортировке или укладке изделие легко повреждается.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4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Подверженность резким перепадам температуры.</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Материал используется исключительно для внутренних работ.</a:t>
            </a: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Гипсовая плитка не выдерживает сильного воздействия окружающей среды, поэтому на улице она или разрушится или отвалится от стены">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85794" y="2214546"/>
            <a:ext cx="3914775" cy="1695450"/>
          </a:xfrm>
          <a:prstGeom prst="rect">
            <a:avLst/>
          </a:prstGeom>
          <a:noFill/>
          <a:ln>
            <a:noFill/>
          </a:ln>
        </p:spPr>
      </p:pic>
      <p:sp>
        <p:nvSpPr>
          <p:cNvPr id="23554" name="Rectangle 2"/>
          <p:cNvSpPr>
            <a:spLocks noChangeArrowheads="1"/>
          </p:cNvSpPr>
          <p:nvPr/>
        </p:nvSpPr>
        <p:spPr bwMode="auto">
          <a:xfrm>
            <a:off x="714356" y="3929058"/>
            <a:ext cx="61436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Гипсовая плитка, которая подвергается атмосферному воздействию, быстро разрушается, поэтому на улице ее использовать нельзя!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Таким образом, декоративный камень из гипса является отличным решением для оформления помещения при условии соблюдения некоторых нюансов.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WordArt 8"/>
          <p:cNvSpPr>
            <a:spLocks noChangeArrowheads="1" noChangeShapeType="1" noTextEdit="1"/>
          </p:cNvSpPr>
          <p:nvPr/>
        </p:nvSpPr>
        <p:spPr bwMode="auto">
          <a:xfrm>
            <a:off x="808391" y="4898615"/>
            <a:ext cx="5955574" cy="669925"/>
          </a:xfrm>
          <a:prstGeom prst="rect">
            <a:avLst/>
          </a:prstGeom>
        </p:spPr>
        <p:txBody>
          <a:bodyPr wrap="none" fromWordArt="1">
            <a:prstTxWarp prst="textWave1">
              <a:avLst>
                <a:gd name="adj1" fmla="val 13005"/>
                <a:gd name="adj2" fmla="val 0"/>
              </a:avLst>
            </a:prstTxWarp>
          </a:bodyPr>
          <a:lstStyle/>
          <a:p>
            <a:pPr algn="ctr" rtl="0"/>
            <a:r>
              <a:rPr lang="ru-RU" sz="1600" kern="10" spc="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Вопрос № 2 Основные свойства, классификация материала. Сфера применения.</a:t>
            </a:r>
            <a:endParaRPr lang="ru-RU" sz="16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
        <p:nvSpPr>
          <p:cNvPr id="23555" name="Rectangle 3"/>
          <p:cNvSpPr>
            <a:spLocks noChangeArrowheads="1"/>
          </p:cNvSpPr>
          <p:nvPr/>
        </p:nvSpPr>
        <p:spPr bwMode="auto">
          <a:xfrm>
            <a:off x="718402" y="5568540"/>
            <a:ext cx="6143644"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Декоративный камень бывает двух видов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внутренних и наружных работ. Для наружного камня используют цемент, песок и различные пигменты, красители и другие добавки. Основой внутреннего камня является гипс. Его смешивают с белым цементом, пуццолановыми добавлениями, оксидными пигментами и др.</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Такое соединение дает достаточно прочный материал, который: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устойчив к температурным перепадам;</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сохраняет цвет при воздействии ультрафиолетовых лучей;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гигиеничный;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имеет небольшой вес по сравнению с натуральным камнем;</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экологично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безопасный;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долговечный.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35946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smtClean="0">
                <a:latin typeface="Times New Roman" pitchFamily="18" charset="0"/>
                <a:cs typeface="Times New Roman" pitchFamily="18" charset="0"/>
              </a:rPr>
              <a:t> </a:t>
            </a:r>
            <a:endParaRPr lang="ru-RU" sz="4800" dirty="0">
              <a:latin typeface="Times New Roman" pitchFamily="18" charset="0"/>
              <a:cs typeface="Times New Roman" pitchFamily="18" charset="0"/>
            </a:endParaRPr>
          </a:p>
        </p:txBody>
      </p:sp>
      <p:sp>
        <p:nvSpPr>
          <p:cNvPr id="22529" name="Rectangle 1"/>
          <p:cNvSpPr>
            <a:spLocks noChangeArrowheads="1"/>
          </p:cNvSpPr>
          <p:nvPr/>
        </p:nvSpPr>
        <p:spPr bwMode="auto">
          <a:xfrm>
            <a:off x="714356" y="285720"/>
            <a:ext cx="5718360"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Сферы применения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Данный материал нашел свое применение в двух сферах:</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строительство (для облицовки стен, ступеней, подоконников, арок);</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мебельная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промышленость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столешниц,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барной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мебели, раковин).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WordArt 8"/>
          <p:cNvSpPr>
            <a:spLocks noChangeArrowheads="1" noChangeShapeType="1" noTextEdit="1"/>
          </p:cNvSpPr>
          <p:nvPr/>
        </p:nvSpPr>
        <p:spPr bwMode="auto">
          <a:xfrm>
            <a:off x="785794" y="1357290"/>
            <a:ext cx="6072206" cy="669925"/>
          </a:xfrm>
          <a:prstGeom prst="rect">
            <a:avLst/>
          </a:prstGeom>
        </p:spPr>
        <p:txBody>
          <a:bodyPr wrap="none" fromWordArt="1">
            <a:prstTxWarp prst="textWave1">
              <a:avLst>
                <a:gd name="adj1" fmla="val 13005"/>
                <a:gd name="adj2" fmla="val 0"/>
              </a:avLst>
            </a:prstTxWarp>
          </a:bodyPr>
          <a:lstStyle/>
          <a:p>
            <a:pPr algn="ctr" rtl="0"/>
            <a:r>
              <a:rPr lang="ru-RU" sz="1600" kern="10" spc="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Вопрос № 3  Технология изготовления камня своими руками.</a:t>
            </a:r>
            <a:endParaRPr lang="ru-RU" sz="16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
        <p:nvSpPr>
          <p:cNvPr id="22530" name="Rectangle 2"/>
          <p:cNvSpPr>
            <a:spLocks noChangeArrowheads="1"/>
          </p:cNvSpPr>
          <p:nvPr/>
        </p:nvSpPr>
        <p:spPr bwMode="auto">
          <a:xfrm>
            <a:off x="785794" y="2035387"/>
            <a:ext cx="607220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fontAlgn="base">
              <a:spcBef>
                <a:spcPct val="0"/>
              </a:spcBef>
              <a:spcAft>
                <a:spcPct val="0"/>
              </a:spcAft>
            </a:pPr>
            <a:r>
              <a:rPr lang="ru-RU" sz="1400" dirty="0" smtClean="0">
                <a:latin typeface="Times New Roman" pitchFamily="18" charset="0"/>
                <a:cs typeface="Times New Roman" pitchFamily="18" charset="0"/>
              </a:rPr>
              <a:t>    Как правило, профессиональное производство искусственного камня из гипса происходит в заводских условиях. Тем не менее, его вполне можно изготовить своими руками.</a:t>
            </a:r>
          </a:p>
          <a:p>
            <a:pPr fontAlgn="base">
              <a:spcBef>
                <a:spcPct val="0"/>
              </a:spcBef>
              <a:spcAft>
                <a:spcPct val="0"/>
              </a:spcAft>
            </a:pPr>
            <a:r>
              <a:rPr lang="ru-RU" sz="1400" dirty="0" smtClean="0">
                <a:latin typeface="Times New Roman" pitchFamily="18" charset="0"/>
                <a:cs typeface="Times New Roman" pitchFamily="18" charset="0"/>
              </a:rPr>
              <a:t>    Некоторые мастера превратили интересное и увлекательное занятие по изготовлению декоративного камня в довольно-таки прибыльный бизнес. Причем, без больших вложений средств и с минимальными усилиями его производство окупается за короткий срок.</a:t>
            </a:r>
          </a:p>
          <a:p>
            <a:r>
              <a:rPr lang="ru-RU" sz="1400" dirty="0" smtClean="0">
                <a:latin typeface="Times New Roman" pitchFamily="18" charset="0"/>
                <a:cs typeface="Times New Roman" pitchFamily="18" charset="0"/>
              </a:rPr>
              <a:t>     При соблюдении определенных правил и использовании качественного сырья такая деятельность перспективна и достаточно выгодна.</a:t>
            </a:r>
          </a:p>
          <a:p>
            <a:r>
              <a:rPr lang="ru-RU" sz="1400" dirty="0" smtClean="0">
                <a:latin typeface="Times New Roman" pitchFamily="18" charset="0"/>
                <a:cs typeface="Times New Roman" pitchFamily="18" charset="0"/>
              </a:rPr>
              <a:t>Использование природного гипса в чистом виде не целесообразно, поскольку изделия имеют низкую прочность и недолговечны. Современные технологии предлагают изготавливать составы из модифицированного гипса, обладающие высокой прочностью и сохраняющие качества натурального материала.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Производство камня не является сложной процедурой, хотя для получения качественного результата необходимо приложить определенные усилия. Так, чтобы искусственный камень из гипса изготовленный</a:t>
            </a:r>
            <a:r>
              <a:rPr kumimoji="0" lang="ru-RU" sz="14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своими руками отвечал всем требованиям, процесс разделяется на последовательные этапы: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WordArt 3"/>
          <p:cNvSpPr>
            <a:spLocks noChangeArrowheads="1" noChangeShapeType="1" noTextEdit="1"/>
          </p:cNvSpPr>
          <p:nvPr/>
        </p:nvSpPr>
        <p:spPr bwMode="auto">
          <a:xfrm>
            <a:off x="815172" y="6449781"/>
            <a:ext cx="3006725" cy="263525"/>
          </a:xfrm>
          <a:prstGeom prst="rect">
            <a:avLst/>
          </a:prstGeom>
        </p:spPr>
        <p:txBody>
          <a:bodyPr wrap="none" fromWordArt="1">
            <a:prstTxWarp prst="textPlain">
              <a:avLst>
                <a:gd name="adj" fmla="val 50000"/>
              </a:avLst>
            </a:prstTxWarp>
          </a:bodyPr>
          <a:lstStyle/>
          <a:p>
            <a:pPr algn="ctr" rtl="0"/>
            <a:r>
              <a:rPr lang="ru-RU" sz="1400" kern="10" spc="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1 - й этап - Подготовка.</a:t>
            </a:r>
            <a:endParaRPr lang="ru-RU" sz="1400" kern="10" spc="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sp>
        <p:nvSpPr>
          <p:cNvPr id="22532" name="Rectangle 4"/>
          <p:cNvSpPr>
            <a:spLocks noChangeArrowheads="1"/>
          </p:cNvSpPr>
          <p:nvPr/>
        </p:nvSpPr>
        <p:spPr bwMode="auto">
          <a:xfrm>
            <a:off x="785794" y="6870739"/>
            <a:ext cx="62865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Далеко не каждый может позволить себе облицовку из натурального камня, так как он имеет высокую стоимость. Поэтому рациональнее использовать искусственный камень из гипса или же цемента, имеющий в своем составе различные цветовые пигменты, а так же полимерные материалы.</a:t>
            </a:r>
          </a:p>
          <a:p>
            <a:r>
              <a:rPr lang="ru-RU" sz="1400" b="1" i="1" dirty="0" smtClean="0">
                <a:latin typeface="Times New Roman" pitchFamily="18" charset="0"/>
                <a:cs typeface="Times New Roman" pitchFamily="18" charset="0"/>
              </a:rPr>
              <a:t>а) Подготовка рабочего места:</a:t>
            </a:r>
          </a:p>
          <a:p>
            <a:pPr>
              <a:buFont typeface="Wingdings" pitchFamily="2" charset="2"/>
              <a:buChar char="Ø"/>
            </a:pPr>
            <a:r>
              <a:rPr lang="ru-RU" sz="1400" dirty="0" smtClean="0">
                <a:latin typeface="Times New Roman" pitchFamily="18" charset="0"/>
                <a:cs typeface="Times New Roman" pitchFamily="18" charset="0"/>
              </a:rPr>
              <a:t> для изготовления камня больших рабочих площадей не потребуется,  </a:t>
            </a:r>
            <a:r>
              <a:rPr lang="ru-RU" sz="1400" dirty="0" err="1" smtClean="0">
                <a:latin typeface="Times New Roman" pitchFamily="18" charset="0"/>
                <a:cs typeface="Times New Roman" pitchFamily="18" charset="0"/>
              </a:rPr>
              <a:t>доста</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точно двух квадратных метров.</a:t>
            </a:r>
          </a:p>
          <a:p>
            <a:r>
              <a:rPr lang="ru-RU" sz="1400" dirty="0" smtClean="0">
                <a:latin typeface="Times New Roman" pitchFamily="18" charset="0"/>
                <a:cs typeface="Times New Roman" pitchFamily="18" charset="0"/>
              </a:rPr>
              <a:t>    Заранее обеспечим рабочее место столом. Под рукой должны располагаться стеллажи с полками, где будут размещаться все необходимые элементы и инвентарь.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9678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14356" y="0"/>
            <a:ext cx="6143644"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Подготовка необходимого инструмента:</a:t>
            </a:r>
            <a:endParaRPr lang="ru-RU" sz="1400" b="1" i="1" dirty="0" smtClean="0">
              <a:latin typeface="Times New Roman" pitchFamily="18" charset="0"/>
              <a:ea typeface="Calibri" pitchFamily="34" charset="0"/>
              <a:cs typeface="Times New Roman" pitchFamily="18" charset="0"/>
            </a:endParaRPr>
          </a:p>
          <a:p>
            <a:pPr fontAlgn="base">
              <a:spcBef>
                <a:spcPct val="0"/>
              </a:spcBef>
              <a:spcAft>
                <a:spcPct val="0"/>
              </a:spcAft>
              <a:buFont typeface="Wingdings" pitchFamily="2" charset="2"/>
              <a:buChar char="Ø"/>
            </a:pPr>
            <a:r>
              <a:rPr lang="ru-RU" sz="1400" dirty="0" smtClean="0">
                <a:latin typeface="Times New Roman" pitchFamily="18" charset="0"/>
                <a:cs typeface="Times New Roman" pitchFamily="18" charset="0"/>
              </a:rPr>
              <a:t> Дрель или </a:t>
            </a:r>
            <a:r>
              <a:rPr lang="ru-RU" sz="1400" dirty="0" err="1" smtClean="0">
                <a:latin typeface="Times New Roman" pitchFamily="18" charset="0"/>
                <a:cs typeface="Times New Roman" pitchFamily="18" charset="0"/>
              </a:rPr>
              <a:t>шуруповерт</a:t>
            </a:r>
            <a:r>
              <a:rPr lang="ru-RU" sz="1400" dirty="0" smtClean="0">
                <a:latin typeface="Times New Roman" pitchFamily="18" charset="0"/>
                <a:cs typeface="Times New Roman" pitchFamily="18" charset="0"/>
              </a:rPr>
              <a:t> с насадкой «миксер»;</a:t>
            </a:r>
          </a:p>
          <a:p>
            <a:pPr>
              <a:buFont typeface="Wingdings" pitchFamily="2" charset="2"/>
              <a:buChar char="Ø"/>
            </a:pPr>
            <a:r>
              <a:rPr lang="ru-RU" sz="1400" dirty="0" smtClean="0">
                <a:latin typeface="Times New Roman" pitchFamily="18" charset="0"/>
                <a:cs typeface="Times New Roman" pitchFamily="18" charset="0"/>
              </a:rPr>
              <a:t> Ведро;</a:t>
            </a:r>
          </a:p>
          <a:p>
            <a:pPr>
              <a:buFont typeface="Wingdings" pitchFamily="2" charset="2"/>
              <a:buChar char="Ø"/>
            </a:pPr>
            <a:r>
              <a:rPr lang="ru-RU" sz="1400" dirty="0" smtClean="0">
                <a:latin typeface="Times New Roman" pitchFamily="18" charset="0"/>
                <a:cs typeface="Times New Roman" pitchFamily="18" charset="0"/>
              </a:rPr>
              <a:t> Широкий (40 см) и узкий шпатель (10 см);</a:t>
            </a:r>
          </a:p>
          <a:p>
            <a:pPr>
              <a:buFont typeface="Wingdings" pitchFamily="2" charset="2"/>
              <a:buChar char="Ø"/>
            </a:pPr>
            <a:r>
              <a:rPr lang="ru-RU" sz="1400" dirty="0" smtClean="0">
                <a:latin typeface="Times New Roman" pitchFamily="18" charset="0"/>
                <a:cs typeface="Times New Roman" pitchFamily="18" charset="0"/>
              </a:rPr>
              <a:t> Черпак или ковш;</a:t>
            </a:r>
          </a:p>
          <a:p>
            <a:pPr fontAlgn="base">
              <a:spcBef>
                <a:spcPct val="0"/>
              </a:spcBef>
              <a:spcAft>
                <a:spcPct val="0"/>
              </a:spcAft>
              <a:buFont typeface="Wingdings" pitchFamily="2" charset="2"/>
              <a:buChar char="Ø"/>
            </a:pPr>
            <a:r>
              <a:rPr lang="ru-RU" sz="1400" dirty="0" smtClean="0"/>
              <a:t>  </a:t>
            </a:r>
            <a:r>
              <a:rPr lang="ru-RU" sz="1400" dirty="0" smtClean="0">
                <a:latin typeface="Times New Roman" pitchFamily="18" charset="0"/>
                <a:cs typeface="Times New Roman" pitchFamily="18" charset="0"/>
              </a:rPr>
              <a:t>Пульверизатор;</a:t>
            </a:r>
          </a:p>
          <a:p>
            <a:pPr fontAlgn="base">
              <a:spcBef>
                <a:spcPct val="0"/>
              </a:spcBef>
              <a:spcAft>
                <a:spcPct val="0"/>
              </a:spcAft>
              <a:buFont typeface="Wingdings" pitchFamily="2" charset="2"/>
              <a:buChar char="Ø"/>
            </a:pPr>
            <a:r>
              <a:rPr lang="ru-RU" sz="1400" dirty="0" smtClean="0">
                <a:latin typeface="Times New Roman" pitchFamily="18" charset="0"/>
                <a:cs typeface="Times New Roman" pitchFamily="18" charset="0"/>
              </a:rPr>
              <a:t>  Мерный стакан.</a:t>
            </a:r>
          </a:p>
          <a:p>
            <a:pPr lvl="0" fontAlgn="base">
              <a:spcBef>
                <a:spcPct val="0"/>
              </a:spcBef>
              <a:spcAft>
                <a:spcPct val="0"/>
              </a:spcAft>
            </a:pPr>
            <a:r>
              <a:rPr lang="ru-RU" sz="1400" b="1" i="1" dirty="0" smtClean="0">
                <a:latin typeface="Times New Roman" pitchFamily="18" charset="0"/>
                <a:ea typeface="Calibri" pitchFamily="34" charset="0"/>
                <a:cs typeface="Times New Roman" pitchFamily="18" charset="0"/>
              </a:rPr>
              <a:t>в) Подготовка необходимого материала:</a:t>
            </a:r>
          </a:p>
          <a:p>
            <a:pPr fontAlgn="base">
              <a:spcBef>
                <a:spcPct val="0"/>
              </a:spcBef>
              <a:spcAft>
                <a:spcPct val="0"/>
              </a:spcAft>
            </a:pPr>
            <a:r>
              <a:rPr lang="ru-RU" sz="1400" dirty="0" smtClean="0">
                <a:latin typeface="Times New Roman" pitchFamily="18" charset="0"/>
                <a:cs typeface="Times New Roman" pitchFamily="18" charset="0"/>
              </a:rPr>
              <a:t>     После подготовки рабочего места и инвентаря готовим материал. Для гипсового теста нам понадобится</a:t>
            </a:r>
          </a:p>
          <a:p>
            <a:pPr fontAlgn="base">
              <a:spcBef>
                <a:spcPct val="0"/>
              </a:spcBef>
              <a:spcAft>
                <a:spcPct val="0"/>
              </a:spcAft>
              <a:buFont typeface="Wingdings" pitchFamily="2" charset="2"/>
              <a:buChar char="Ø"/>
            </a:pPr>
            <a:r>
              <a:rPr lang="ru-RU" sz="1400" dirty="0" smtClean="0">
                <a:latin typeface="Times New Roman" pitchFamily="18" charset="0"/>
                <a:cs typeface="Times New Roman" pitchFamily="18" charset="0"/>
              </a:rPr>
              <a:t> минеральный гипс;</a:t>
            </a:r>
          </a:p>
          <a:p>
            <a:pPr fontAlgn="base">
              <a:spcBef>
                <a:spcPct val="0"/>
              </a:spcBef>
              <a:spcAft>
                <a:spcPct val="0"/>
              </a:spcAft>
              <a:buFont typeface="Wingdings" pitchFamily="2" charset="2"/>
              <a:buChar char="Ø"/>
            </a:pPr>
            <a:r>
              <a:rPr lang="ru-RU" sz="1400" dirty="0" smtClean="0">
                <a:latin typeface="Times New Roman" pitchFamily="18" charset="0"/>
                <a:cs typeface="Times New Roman" pitchFamily="18" charset="0"/>
              </a:rPr>
              <a:t> ангидрид;</a:t>
            </a:r>
          </a:p>
          <a:p>
            <a:pPr fontAlgn="base">
              <a:spcBef>
                <a:spcPct val="0"/>
              </a:spcBef>
              <a:spcAft>
                <a:spcPct val="0"/>
              </a:spcAft>
              <a:buFont typeface="Wingdings" pitchFamily="2" charset="2"/>
              <a:buChar char="Ø"/>
            </a:pPr>
            <a:r>
              <a:rPr lang="ru-RU" sz="1400" dirty="0" smtClean="0">
                <a:latin typeface="Times New Roman" pitchFamily="18" charset="0"/>
                <a:cs typeface="Times New Roman" pitchFamily="18" charset="0"/>
              </a:rPr>
              <a:t> чистая вода.</a:t>
            </a:r>
          </a:p>
          <a:p>
            <a:pPr lvl="0" fontAlgn="base">
              <a:spcBef>
                <a:spcPct val="0"/>
              </a:spcBef>
              <a:spcAft>
                <a:spcPct val="0"/>
              </a:spcAft>
            </a:pPr>
            <a:r>
              <a:rPr lang="ru-RU" sz="1400" b="1" i="1" dirty="0" smtClean="0">
                <a:latin typeface="Times New Roman" pitchFamily="18" charset="0"/>
                <a:ea typeface="Calibri" pitchFamily="34" charset="0"/>
                <a:cs typeface="Times New Roman" pitchFamily="18" charset="0"/>
              </a:rPr>
              <a:t>г) Виды форм для искусственного камня:</a:t>
            </a:r>
          </a:p>
          <a:p>
            <a:r>
              <a:rPr lang="ru-RU" sz="1400" dirty="0" smtClean="0">
                <a:latin typeface="Times New Roman" pitchFamily="18" charset="0"/>
                <a:cs typeface="Times New Roman" pitchFamily="18" charset="0"/>
              </a:rPr>
              <a:t>    Да, по-видимому, пришло уже то время, когда принцип «сделай сам» добрался и до изготовления искусственного камня! Это настоящий прорыв для тех, кто хочет отделать дом по своему вкусу (причем с минимальными материальными затратами). Или для тех, кто хочет открыть своё небольшое дело.</a:t>
            </a:r>
          </a:p>
          <a:p>
            <a:endParaRPr lang="ru-RU" sz="1400" b="1"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pPr fontAlgn="base"/>
            <a:r>
              <a:rPr lang="ru-RU" sz="1400" i="1" dirty="0" smtClean="0">
                <a:latin typeface="Times New Roman" pitchFamily="18" charset="0"/>
                <a:cs typeface="Times New Roman" pitchFamily="18" charset="0"/>
              </a:rPr>
              <a:t> </a:t>
            </a:r>
          </a:p>
          <a:p>
            <a:pPr lvl="0" fontAlgn="base">
              <a:spcBef>
                <a:spcPct val="0"/>
              </a:spcBef>
              <a:spcAft>
                <a:spcPct val="0"/>
              </a:spcAft>
            </a:pPr>
            <a:endParaRPr lang="ru-RU" sz="1400" b="1" i="1" dirty="0" smtClean="0">
              <a:latin typeface="Times New Roman" pitchFamily="18" charset="0"/>
              <a:ea typeface="Calibri" pitchFamily="34" charset="0"/>
              <a:cs typeface="Times New Roman" pitchFamily="18" charset="0"/>
            </a:endParaRPr>
          </a:p>
          <a:p>
            <a:pPr fontAlgn="base">
              <a:spcBef>
                <a:spcPct val="0"/>
              </a:spcBef>
              <a:spcAft>
                <a:spcPct val="0"/>
              </a:spcAft>
            </a:pPr>
            <a:endParaRPr lang="ru-RU"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Формы">
            <a:hlinkClick r:id="rId3" tooltip="&quot;Формы&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5794" y="4143372"/>
            <a:ext cx="2857500" cy="2333625"/>
          </a:xfrm>
          <a:prstGeom prst="rect">
            <a:avLst/>
          </a:prstGeom>
          <a:noFill/>
          <a:ln>
            <a:noFill/>
          </a:ln>
        </p:spPr>
      </p:pic>
      <p:sp>
        <p:nvSpPr>
          <p:cNvPr id="7170" name="Rectangle 2"/>
          <p:cNvSpPr>
            <a:spLocks noChangeArrowheads="1"/>
          </p:cNvSpPr>
          <p:nvPr/>
        </p:nvSpPr>
        <p:spPr bwMode="auto">
          <a:xfrm>
            <a:off x="785794" y="6500826"/>
            <a:ext cx="607220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того момента как на рынке появился искусственный камень, он немедленно завоевал большую популярность у потребителей. В настоящее время его активно используют как для внутренних, так и для наружных работ.</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то же время материал этот достаточно дорогой, и по этой причине многие задумываются над тем, как своими руками сделать его.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Сразу хочется отметить, что ничего невозможного в этом нет. В первую очередь понадобится форма для отливки. В целом на рынке имеется неплохой ассортимент, но, опять же, не всем нравится то, что предлагает промышленность. Между тем многие просто не хотят тратить деньги на то, что можно сделать самим.</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07438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714356" y="0"/>
            <a:ext cx="6143644" cy="76944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этой статье мы попытаемся рассказать, как делается своими руками для искусственного камня форма, и какие материалы лучше всего пустить на ее изготовление.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Разновидности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первую очередь формы для отливки разняться по материалу, который был использован при их производстве. Но в целом принцип работы со всеми одинаков.</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внутренней стороны у них имеются углубления, повторяющие очертаниями плиты природного камня. Именно туда необходимо заливать строительный раствор (цемент или же гипс).</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 сложности самого процесса изготовления камня кустарным способом говорить в целом не приходится. Из этого следует вполне очевидный вывод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важнее всего в данных обстоятельствах надежная долговечная форма и качественный раствор.</a:t>
            </a:r>
          </a:p>
          <a:p>
            <a:r>
              <a:rPr lang="ru-RU" sz="1400" dirty="0" smtClean="0">
                <a:latin typeface="Times New Roman" pitchFamily="18" charset="0"/>
                <a:cs typeface="Times New Roman" pitchFamily="18" charset="0"/>
              </a:rPr>
              <a:t>Стоит отметить, что по материалу формы отличаются. Делают их из:</a:t>
            </a:r>
          </a:p>
          <a:p>
            <a:pPr>
              <a:buFont typeface="Wingdings" pitchFamily="2" charset="2"/>
              <a:buChar char="v"/>
            </a:pPr>
            <a:r>
              <a:rPr lang="ru-RU" sz="1400" dirty="0" smtClean="0">
                <a:latin typeface="Times New Roman" pitchFamily="18" charset="0"/>
                <a:cs typeface="Times New Roman" pitchFamily="18" charset="0"/>
              </a:rPr>
              <a:t> дерева;</a:t>
            </a:r>
          </a:p>
          <a:p>
            <a:pPr>
              <a:buFont typeface="Wingdings" pitchFamily="2" charset="2"/>
              <a:buChar char="v"/>
            </a:pPr>
            <a:r>
              <a:rPr lang="ru-RU" sz="1400" dirty="0" smtClean="0">
                <a:latin typeface="Times New Roman" pitchFamily="18" charset="0"/>
                <a:cs typeface="Times New Roman" pitchFamily="18" charset="0"/>
              </a:rPr>
              <a:t> силикона;</a:t>
            </a:r>
          </a:p>
          <a:p>
            <a:pPr>
              <a:buFont typeface="Wingdings" pitchFamily="2" charset="2"/>
              <a:buChar char="v"/>
            </a:pPr>
            <a:r>
              <a:rPr lang="ru-RU" sz="1400" dirty="0" smtClean="0">
                <a:latin typeface="Times New Roman" pitchFamily="18" charset="0"/>
                <a:cs typeface="Times New Roman" pitchFamily="18" charset="0"/>
              </a:rPr>
              <a:t> полиуретана;</a:t>
            </a:r>
          </a:p>
          <a:p>
            <a:pPr>
              <a:buFont typeface="Wingdings" pitchFamily="2" charset="2"/>
              <a:buChar char="v"/>
            </a:pPr>
            <a:r>
              <a:rPr lang="ru-RU" sz="1400" dirty="0" smtClean="0">
                <a:latin typeface="Times New Roman" pitchFamily="18" charset="0"/>
                <a:cs typeface="Times New Roman" pitchFamily="18" charset="0"/>
              </a:rPr>
              <a:t> пластмассы.</a:t>
            </a:r>
          </a:p>
          <a:p>
            <a:r>
              <a:rPr lang="ru-RU" sz="1400" dirty="0" smtClean="0">
                <a:latin typeface="Times New Roman" pitchFamily="18" charset="0"/>
                <a:cs typeface="Times New Roman" pitchFamily="18" charset="0"/>
              </a:rPr>
              <a:t>    Серьезно сэкономить при изготовлении своими руками шаблонов для искусственного камня не удастся. Себестоимость материалов достаточно высока, и в результате самодельная форма обойдется практически в те же деньги, что и готовая.</a:t>
            </a:r>
          </a:p>
          <a:p>
            <a:r>
              <a:rPr lang="ru-RU" sz="1400" dirty="0" smtClean="0">
                <a:latin typeface="Times New Roman" pitchFamily="18" charset="0"/>
                <a:cs typeface="Times New Roman" pitchFamily="18" charset="0"/>
              </a:rPr>
              <a:t>    Поэтому главной причиной, побуждающей заняться изготовлением популярного ныне искусственного камня, обычно является желание создать нечто оригинальное, отличающееся от стандартных лекал, используемых промышленностью.</a:t>
            </a:r>
          </a:p>
          <a:p>
            <a:r>
              <a:rPr lang="ru-RU" sz="1400" dirty="0" smtClean="0">
                <a:latin typeface="Times New Roman" pitchFamily="18" charset="0"/>
                <a:cs typeface="Times New Roman" pitchFamily="18" charset="0"/>
              </a:rPr>
              <a:t>   При этом существует возможность отчасти вернуть потраченные средства, сдав в аренду или же продав созданные ранее своими руками матрицы, после того как надобность в них отпадет.</a:t>
            </a:r>
          </a:p>
          <a:p>
            <a:r>
              <a:rPr lang="ru-RU" sz="1400" b="1" i="1" u="sng" dirty="0" smtClean="0">
                <a:latin typeface="Times New Roman" pitchFamily="18" charset="0"/>
                <a:cs typeface="Times New Roman" pitchFamily="18" charset="0"/>
              </a:rPr>
              <a:t>Деревянная форма</a:t>
            </a:r>
          </a:p>
          <a:p>
            <a:endParaRPr lang="ru-RU" sz="1400" b="1" i="1" u="sng" dirty="0" smtClean="0">
              <a:latin typeface="Times New Roman" pitchFamily="18" charset="0"/>
              <a:cs typeface="Times New Roman" pitchFamily="18" charset="0"/>
            </a:endParaRPr>
          </a:p>
          <a:p>
            <a:endParaRPr lang="ru-RU" sz="1400" b="1"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Форма">
            <a:hlinkClick r:id="rId2" tooltip="&quot;Форма&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4356" y="6786578"/>
            <a:ext cx="2857500" cy="2076450"/>
          </a:xfrm>
          <a:prstGeom prst="rect">
            <a:avLst/>
          </a:prstGeom>
          <a:noFill/>
          <a:ln>
            <a:noFill/>
          </a:ln>
        </p:spPr>
      </p:pic>
    </p:spTree>
    <p:extLst>
      <p:ext uri="{BB962C8B-B14F-4D97-AF65-F5344CB8AC3E}">
        <p14:creationId xmlns:p14="http://schemas.microsoft.com/office/powerpoint/2010/main" val="2908042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714356" y="142844"/>
            <a:ext cx="6143644" cy="76944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Этот материал не позволит обеспечить изготовление высококачественного искусственного камня, так как создание текстуры происходит за счет использования того же дерева. Обычно такая плитка очень отдаленно напоминает натуральный камень. Кроме того, форма из дерева не отличается долговечностью.</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Внешне она представляет собой ящичек, стенки которого сделаны из ровных досок, а нижняя часть из текстурного материала (как правило, это имеющая выраженный рельеф старая древесина). При изготовлении важно надежно скрепить конструкцию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саморезами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герметизировать все швы, чтобы не допустить утечки раствора.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Стоит отметить, что формы, при заливке раствора, должны находиться на абсолютно ровной поверхности, иначе искусственный камень выйдет некачественным.</a:t>
            </a:r>
          </a:p>
          <a:p>
            <a:pPr eaLnBrk="0" fontAlgn="base" hangingPunct="0">
              <a:spcBef>
                <a:spcPct val="0"/>
              </a:spcBef>
              <a:spcAft>
                <a:spcPct val="0"/>
              </a:spcAft>
            </a:pPr>
            <a:r>
              <a:rPr lang="ru-RU" sz="1400" b="1" i="1" u="sng" dirty="0" smtClean="0">
                <a:latin typeface="Times New Roman" pitchFamily="18" charset="0"/>
                <a:cs typeface="Times New Roman" pitchFamily="18" charset="0"/>
              </a:rPr>
              <a:t>Силиконовая форма</a:t>
            </a:r>
          </a:p>
          <a:p>
            <a:r>
              <a:rPr lang="ru-RU" sz="1400" dirty="0" smtClean="0">
                <a:latin typeface="Times New Roman" pitchFamily="18" charset="0"/>
                <a:cs typeface="Times New Roman" pitchFamily="18" charset="0"/>
              </a:rPr>
              <a:t>Одним из самых удобных в работе материалов без сомнения является силикон. Он позволяет изготавливать любые, даже самые причудливые виды плитки. Помимо того, силиконовые формы:</a:t>
            </a:r>
          </a:p>
          <a:p>
            <a:pPr marL="285750" indent="-285750">
              <a:buFont typeface="Wingdings" pitchFamily="2" charset="2"/>
              <a:buChar char="Ø"/>
            </a:pPr>
            <a:r>
              <a:rPr lang="ru-RU" sz="1400" dirty="0" smtClean="0">
                <a:latin typeface="Times New Roman" pitchFamily="18" charset="0"/>
                <a:cs typeface="Times New Roman" pitchFamily="18" charset="0"/>
              </a:rPr>
              <a:t>сохраняют эластичность;</a:t>
            </a:r>
          </a:p>
          <a:p>
            <a:pPr marL="285750" indent="-285750">
              <a:buFont typeface="Wingdings" pitchFamily="2" charset="2"/>
              <a:buChar char="Ø"/>
            </a:pPr>
            <a:r>
              <a:rPr lang="ru-RU" sz="1400" dirty="0" smtClean="0">
                <a:latin typeface="Times New Roman" pitchFamily="18" charset="0"/>
                <a:cs typeface="Times New Roman" pitchFamily="18" charset="0"/>
              </a:rPr>
              <a:t>долговечны;</a:t>
            </a:r>
          </a:p>
          <a:p>
            <a:pPr marL="285750" indent="-285750">
              <a:buFont typeface="Wingdings" pitchFamily="2" charset="2"/>
              <a:buChar char="Ø"/>
            </a:pPr>
            <a:r>
              <a:rPr lang="ru-RU" sz="1400" dirty="0" smtClean="0">
                <a:latin typeface="Times New Roman" pitchFamily="18" charset="0"/>
                <a:cs typeface="Times New Roman" pitchFamily="18" charset="0"/>
              </a:rPr>
              <a:t>позволяют отливать сразу по несколько плиток.</a:t>
            </a:r>
          </a:p>
          <a:p>
            <a:r>
              <a:rPr lang="ru-RU" sz="1400" dirty="0" smtClean="0">
                <a:latin typeface="Times New Roman" pitchFamily="18" charset="0"/>
                <a:cs typeface="Times New Roman" pitchFamily="18" charset="0"/>
              </a:rPr>
              <a:t>Необходимые составы без труда можно купить в строительном супермаркете. Затем их останется только смешать и залить в деревянную опалубку, на дне которой раскладывают подходящие камни.</a:t>
            </a:r>
          </a:p>
          <a:p>
            <a:r>
              <a:rPr lang="ru-RU" sz="1400" dirty="0" smtClean="0">
                <a:latin typeface="Times New Roman" pitchFamily="18" charset="0"/>
                <a:cs typeface="Times New Roman" pitchFamily="18" charset="0"/>
              </a:rPr>
              <a:t>Между тем, работая с силиконом, необходимо понимать специфику материала. При смешивании компонентов всегда образуются пузырьки, способные впоследствии испортить заготовку. Удаляются они при помощи вакуума. Помимо того, не весь силикон годится для такой работы. Перед покупкой необходимо внимательно ознакомиться с рекомендациями производителей и посоветоваться с продавцами.</a:t>
            </a:r>
          </a:p>
          <a:p>
            <a:r>
              <a:rPr lang="ru-RU" sz="1400" b="1" i="1" u="sng" dirty="0" smtClean="0">
                <a:latin typeface="Times New Roman" pitchFamily="18" charset="0"/>
                <a:cs typeface="Times New Roman" pitchFamily="18" charset="0"/>
              </a:rPr>
              <a:t>Форма из полиуретана</a:t>
            </a:r>
          </a:p>
          <a:p>
            <a:endParaRPr lang="ru-RU" sz="1400" b="1" i="1" u="sng" dirty="0" smtClean="0">
              <a:latin typeface="Times New Roman" pitchFamily="18" charset="0"/>
              <a:cs typeface="Times New Roman" pitchFamily="18" charset="0"/>
            </a:endParaRPr>
          </a:p>
          <a:p>
            <a:endParaRPr lang="ru-RU" sz="1400" b="1"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eaLnBrk="0" fontAlgn="base" hangingPunct="0">
              <a:spcBef>
                <a:spcPct val="0"/>
              </a:spcBef>
              <a:spcAft>
                <a:spcPct val="0"/>
              </a:spcAft>
            </a:pPr>
            <a:endParaRPr lang="ru-RU"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Заливка">
            <a:hlinkClick r:id="rId2" tooltip="&quot;Заливка&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5794" y="6643702"/>
            <a:ext cx="2857500" cy="1609725"/>
          </a:xfrm>
          <a:prstGeom prst="rect">
            <a:avLst/>
          </a:prstGeom>
          <a:noFill/>
          <a:ln>
            <a:noFill/>
          </a:ln>
        </p:spPr>
      </p:pic>
    </p:spTree>
    <p:extLst>
      <p:ext uri="{BB962C8B-B14F-4D97-AF65-F5344CB8AC3E}">
        <p14:creationId xmlns:p14="http://schemas.microsoft.com/office/powerpoint/2010/main" val="597996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1053</TotalTime>
  <Words>2794</Words>
  <Application>Microsoft Office PowerPoint</Application>
  <PresentationFormat>Экран (4:3)</PresentationFormat>
  <Paragraphs>251</Paragraphs>
  <Slides>16</Slides>
  <Notes>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16</vt:i4>
      </vt:variant>
    </vt:vector>
  </HeadingPairs>
  <TitlesOfParts>
    <vt:vector size="27" baseType="lpstr">
      <vt:lpstr>Arial</vt:lpstr>
      <vt:lpstr>Arial Black</vt:lpstr>
      <vt:lpstr>Calibri</vt:lpstr>
      <vt:lpstr>Corbel</vt:lpstr>
      <vt:lpstr>Gill Sans MT</vt:lpstr>
      <vt:lpstr>Impact</vt:lpstr>
      <vt:lpstr>Times New Roman</vt:lpstr>
      <vt:lpstr>Verdana</vt:lpstr>
      <vt:lpstr>Wingdings</vt:lpstr>
      <vt:lpstr>Wingdings 2</vt:lpstr>
      <vt:lpstr>Солнцестояние</vt:lpstr>
      <vt:lpstr>  Федеральное казенное профессиональное образовательное                                 учреждение № 113 филиал № 11</vt:lpstr>
      <vt:lpstr>Презентация PowerPoint</vt:lpstr>
      <vt:lpstr>Презентация PowerPoint</vt:lpstr>
      <vt:lpstr> </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CMOKO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101</cp:revision>
  <cp:lastPrinted>2018-12-21T12:17:46Z</cp:lastPrinted>
  <dcterms:created xsi:type="dcterms:W3CDTF">2013-11-28T06:18:21Z</dcterms:created>
  <dcterms:modified xsi:type="dcterms:W3CDTF">2019-11-17T19:39:29Z</dcterms:modified>
</cp:coreProperties>
</file>