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66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660"/>
  </p:normalViewPr>
  <p:slideViewPr>
    <p:cSldViewPr>
      <p:cViewPr varScale="1">
        <p:scale>
          <a:sx n="86" d="100"/>
          <a:sy n="8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Логоритмика</a:t>
            </a:r>
            <a:r>
              <a:rPr lang="ru-RU" sz="3200" b="1" dirty="0" smtClean="0"/>
              <a:t> как </a:t>
            </a:r>
            <a:r>
              <a:rPr lang="ru-RU" sz="3200" b="1" dirty="0" err="1" smtClean="0"/>
              <a:t>здоровьесберегающая</a:t>
            </a:r>
            <a:r>
              <a:rPr lang="ru-RU" sz="3200" b="1" dirty="0" smtClean="0"/>
              <a:t> технология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4752528" cy="1752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Подготовила: </a:t>
            </a:r>
          </a:p>
          <a:p>
            <a:pPr algn="r"/>
            <a:r>
              <a:rPr lang="ru-RU" sz="2000" b="1" dirty="0" smtClean="0"/>
              <a:t>Обухова Н. В. воспитатель</a:t>
            </a:r>
          </a:p>
          <a:p>
            <a:r>
              <a:rPr lang="ru-RU" sz="2000" b="1" dirty="0" smtClean="0"/>
              <a:t> первой квалификационной категории МДОУ 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/с № 9</a:t>
            </a:r>
            <a:endParaRPr lang="ru-RU" sz="2000" b="1" dirty="0"/>
          </a:p>
        </p:txBody>
      </p:sp>
      <p:pic>
        <p:nvPicPr>
          <p:cNvPr id="13314" name="Picture 2" descr="Фотография Дипломные, курсовые, рефераты и многие другие виды работ. в Киеве. Доска объявлений. Куплю Дипломные, курсовые, реф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94421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300000">
            <a:off x="379500" y="3574818"/>
            <a:ext cx="4038600" cy="31131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861048"/>
            <a:ext cx="4038600" cy="2146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938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Пальчиковые игры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Игра «Засолка капусты» </a:t>
            </a:r>
            <a:br>
              <a:rPr lang="ru-RU" sz="1800" dirty="0" smtClean="0"/>
            </a:br>
            <a:r>
              <a:rPr lang="ru-RU" sz="1800" dirty="0" smtClean="0"/>
              <a:t>Тук! Тук! Тук!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Раздаётся в доме стук.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(Ритмичные удары ребром ладони по столу )</a:t>
            </a:r>
            <a:br>
              <a:rPr lang="ru-RU" sz="1800" dirty="0" smtClean="0"/>
            </a:br>
            <a:r>
              <a:rPr lang="ru-RU" sz="1800" dirty="0" smtClean="0"/>
              <a:t>Мы капусту нарубили, перетёрли</a:t>
            </a:r>
            <a:br>
              <a:rPr lang="ru-RU" sz="1800" dirty="0" smtClean="0"/>
            </a:br>
            <a:r>
              <a:rPr lang="ru-RU" sz="1800" dirty="0" smtClean="0"/>
              <a:t>(Хватательные движения обеими  руками)</a:t>
            </a:r>
            <a:br>
              <a:rPr lang="ru-RU" sz="1800" dirty="0" smtClean="0"/>
            </a:br>
            <a:r>
              <a:rPr lang="ru-RU" sz="1800" dirty="0" smtClean="0"/>
              <a:t>                          Посолили (Указательный и средний пальцы трутся о</a:t>
            </a:r>
            <a:br>
              <a:rPr lang="ru-RU" sz="1800" dirty="0" smtClean="0"/>
            </a:br>
            <a:r>
              <a:rPr lang="ru-RU" sz="1800" dirty="0" smtClean="0"/>
              <a:t>  большой)</a:t>
            </a: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</a:t>
            </a:r>
            <a:r>
              <a:rPr lang="ru-RU" sz="1800" dirty="0" smtClean="0"/>
              <a:t>И набили плотно в кадку (Удары обеими руками</a:t>
            </a:r>
            <a:br>
              <a:rPr lang="ru-RU" sz="1800" dirty="0" smtClean="0"/>
            </a:br>
            <a:r>
              <a:rPr lang="ru-RU" sz="1800" dirty="0" smtClean="0"/>
              <a:t> по столу)</a:t>
            </a: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 smtClean="0"/>
              <a:t>Всё у нас теперь в порядке! (Отряхивают руки)</a:t>
            </a:r>
            <a:r>
              <a:rPr lang="ru-RU" sz="1800" dirty="0" smtClean="0"/>
              <a:t>                </a:t>
            </a:r>
            <a:endParaRPr lang="ru-RU" sz="1800" dirty="0"/>
          </a:p>
        </p:txBody>
      </p:sp>
      <p:pic>
        <p:nvPicPr>
          <p:cNvPr id="6146" name="Picture 2" descr="Загадки про огород и овощи с отве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924944"/>
            <a:ext cx="2808312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3" descr="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5688632" cy="3789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          Игра «Моя семья»</a:t>
            </a:r>
            <a:br>
              <a:rPr lang="ru-RU" sz="20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Этот пальчик – дедушка,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Этот пальчик – бабушка,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Этот пальчик – папочка,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Этот пальчик – мамочка,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А вот   этот пальчик – я!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(Поочерёдное разгибание сжатых в кулак пальцев,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начиная с большого)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Вот и вся моя семья!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(Сжатие в кулак и </a:t>
            </a:r>
            <a:r>
              <a:rPr lang="ru-RU" sz="1800" dirty="0" err="1" smtClean="0"/>
              <a:t>разжатие</a:t>
            </a:r>
            <a:r>
              <a:rPr lang="ru-RU" sz="1800" dirty="0" smtClean="0"/>
              <a:t> всех пальцев одновременно)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 </a:t>
            </a:r>
            <a:endParaRPr lang="ru-RU" sz="1800" dirty="0"/>
          </a:p>
        </p:txBody>
      </p:sp>
      <p:pic>
        <p:nvPicPr>
          <p:cNvPr id="5" name="Picture 4" descr="Здоровьесберегающие технолог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232248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480000">
            <a:off x="452342" y="2902527"/>
            <a:ext cx="4038600" cy="3168351"/>
          </a:xfrm>
        </p:spPr>
      </p:pic>
      <p:pic>
        <p:nvPicPr>
          <p:cNvPr id="6" name="Содержимое 5" descr="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0406" y="1481138"/>
            <a:ext cx="2934187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                    </a:t>
            </a:r>
            <a:r>
              <a:rPr lang="ru-RU" sz="2000" dirty="0" smtClean="0">
                <a:effectLst/>
              </a:rPr>
              <a:t>Мимическое</a:t>
            </a:r>
            <a:r>
              <a:rPr lang="ru-RU" sz="2000" dirty="0" smtClean="0"/>
              <a:t> упражнение «Узнай на вкус» </a:t>
            </a:r>
            <a:endParaRPr lang="ru-RU" sz="2000" dirty="0"/>
          </a:p>
        </p:txBody>
      </p:sp>
      <p:pic>
        <p:nvPicPr>
          <p:cNvPr id="5124" name="Picture 4" descr="Диета для карьеры или что есть на работе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409950" cy="2562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50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10" name="Содержимое 9" descr="053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20000">
            <a:off x="4495828" y="2238222"/>
            <a:ext cx="4191000" cy="3733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Динамические </a:t>
            </a:r>
            <a:r>
              <a:rPr lang="ru-RU" sz="2000" dirty="0" smtClean="0">
                <a:effectLst/>
              </a:rPr>
              <a:t>упражнения</a:t>
            </a:r>
            <a:endParaRPr lang="ru-RU" sz="2000" dirty="0">
              <a:effectLst/>
            </a:endParaRPr>
          </a:p>
        </p:txBody>
      </p:sp>
      <p:pic>
        <p:nvPicPr>
          <p:cNvPr id="2050" name="Picture 2" descr="Ракушки на берегу. &quot;ВСЁ и СРАЗУ&quot;- я.р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1714500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360000">
            <a:off x="161934" y="2622896"/>
            <a:ext cx="4038600" cy="3310032"/>
          </a:xfrm>
        </p:spPr>
      </p:pic>
      <p:pic>
        <p:nvPicPr>
          <p:cNvPr id="6" name="Содержимое 5" descr="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60000">
            <a:off x="4453530" y="2910528"/>
            <a:ext cx="4038600" cy="34559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Упражнения на релаксацию</a:t>
            </a:r>
            <a:endParaRPr lang="ru-RU" sz="2000" dirty="0"/>
          </a:p>
        </p:txBody>
      </p:sp>
      <p:pic>
        <p:nvPicPr>
          <p:cNvPr id="1026" name="Picture 2" descr="http://trikky.ru/animashkisuper/files/2013/02/MIMIR-KUKOL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6632"/>
            <a:ext cx="5760640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31236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err="1" smtClean="0"/>
              <a:t>Логоритмика</a:t>
            </a:r>
            <a:r>
              <a:rPr lang="ru-RU" sz="2000" i="1" dirty="0" smtClean="0"/>
              <a:t>, друзья, умная наука!</a:t>
            </a:r>
            <a:br>
              <a:rPr lang="ru-RU" sz="2000" i="1" dirty="0" smtClean="0"/>
            </a:br>
            <a:r>
              <a:rPr lang="ru-RU" sz="2000" i="1" dirty="0" smtClean="0"/>
              <a:t>С нею, точно знаю я, не страшна нам скука.</a:t>
            </a:r>
            <a:br>
              <a:rPr lang="ru-RU" sz="2000" i="1" dirty="0" smtClean="0"/>
            </a:br>
            <a:r>
              <a:rPr lang="ru-RU" sz="2000" i="1" dirty="0" err="1" smtClean="0"/>
              <a:t>Логоритмика</a:t>
            </a:r>
            <a:r>
              <a:rPr lang="ru-RU" sz="2000" i="1" dirty="0" smtClean="0"/>
              <a:t> – забава и учёба, и игра!</a:t>
            </a:r>
            <a:br>
              <a:rPr lang="ru-RU" sz="2000" i="1" dirty="0" smtClean="0"/>
            </a:br>
            <a:r>
              <a:rPr lang="ru-RU" sz="2000" i="1" dirty="0" smtClean="0"/>
              <a:t>Очень любит заниматься этим делом детвора.</a:t>
            </a:r>
            <a:br>
              <a:rPr lang="ru-RU" sz="2000" i="1" dirty="0" smtClean="0"/>
            </a:br>
            <a:r>
              <a:rPr lang="ru-RU" sz="2000" i="1" dirty="0" smtClean="0"/>
              <a:t>Это знают все вокруг, </a:t>
            </a:r>
            <a:r>
              <a:rPr lang="ru-RU" sz="2000" i="1" dirty="0" err="1" smtClean="0"/>
              <a:t>логоритмика</a:t>
            </a:r>
            <a:r>
              <a:rPr lang="ru-RU" sz="2000" i="1" dirty="0" smtClean="0"/>
              <a:t> – нам друг!</a:t>
            </a:r>
            <a:br>
              <a:rPr lang="ru-RU" sz="2000" i="1" dirty="0" smtClean="0"/>
            </a:br>
            <a:r>
              <a:rPr lang="ru-RU" sz="2000" i="1" dirty="0" smtClean="0"/>
              <a:t>Она учит, исправляет, с нами весело играет!</a:t>
            </a:r>
            <a:br>
              <a:rPr lang="ru-RU" sz="2000" i="1" dirty="0" smtClean="0"/>
            </a:br>
            <a:r>
              <a:rPr lang="ru-RU" sz="2000" i="1" dirty="0" smtClean="0"/>
              <a:t>Движенье, музыка и слово! Всё это связано толково.</a:t>
            </a:r>
            <a:br>
              <a:rPr lang="ru-RU" sz="2000" i="1" dirty="0" smtClean="0"/>
            </a:br>
            <a:r>
              <a:rPr lang="ru-RU" sz="2000" i="1" dirty="0" smtClean="0"/>
              <a:t>Если, что не ясно вам, приходите в гости к нам!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Фотография Дипломные, курсовые, рефераты и многие другие виды работ. в Киеве. Доска объявлений. Куплю Дипломные, курсовые, реф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664296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упер-модняшка. Раздача будет в четверг-я болею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13" b="16313"/>
          <a:stretch>
            <a:fillRect/>
          </a:stretch>
        </p:blipFill>
        <p:spPr bwMode="auto">
          <a:xfrm>
            <a:off x="179512" y="0"/>
            <a:ext cx="8686800" cy="64533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488832" cy="194421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</a:rPr>
              <a:t>Логопедическая ритмика – это комплексная методика, опирающаяся на связь слова, музыки и движения.</a:t>
            </a:r>
            <a:endParaRPr lang="ru-RU" sz="28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i="1" dirty="0" smtClean="0"/>
              <a:t>Целью </a:t>
            </a:r>
            <a:r>
              <a:rPr lang="ru-RU" sz="2400" b="1" i="1" dirty="0" err="1" smtClean="0"/>
              <a:t>логоритмического</a:t>
            </a:r>
            <a:r>
              <a:rPr lang="ru-RU" sz="2400" b="1" i="1" dirty="0" smtClean="0"/>
              <a:t> воздействия является преодоление речевого нарушения путём развития, воспитания и коррекции у детей с речевой патологией двигательной сферы в сочетании со словом и музыкой в конечном итоге – адаптация к условиям внешней среды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*</a:t>
            </a:r>
            <a:r>
              <a:rPr lang="ru-RU" sz="1600" dirty="0" smtClean="0"/>
              <a:t>развитие слухового внимания;</a:t>
            </a:r>
          </a:p>
          <a:p>
            <a:pPr>
              <a:buNone/>
            </a:pPr>
            <a:r>
              <a:rPr lang="ru-RU" sz="1600" dirty="0" smtClean="0"/>
              <a:t>*развитие музыкального, звукового, тембрового, динамического слуха;</a:t>
            </a:r>
          </a:p>
          <a:p>
            <a:pPr>
              <a:buNone/>
            </a:pPr>
            <a:r>
              <a:rPr lang="ru-RU" sz="1600" dirty="0" smtClean="0"/>
              <a:t>*развитие фонематического слуха;</a:t>
            </a:r>
          </a:p>
          <a:p>
            <a:pPr>
              <a:buNone/>
            </a:pPr>
            <a:r>
              <a:rPr lang="ru-RU" sz="1600" dirty="0" smtClean="0"/>
              <a:t>*развитие пространственной организации движений;</a:t>
            </a:r>
          </a:p>
          <a:p>
            <a:pPr>
              <a:buNone/>
            </a:pPr>
            <a:r>
              <a:rPr lang="ru-RU" sz="1600" dirty="0" smtClean="0"/>
              <a:t>*развитие общей и тонкой моторики, мимики, пантомимики;</a:t>
            </a:r>
          </a:p>
          <a:p>
            <a:pPr>
              <a:buNone/>
            </a:pPr>
            <a:r>
              <a:rPr lang="ru-RU" sz="1600" dirty="0" smtClean="0"/>
              <a:t>*воспитание выразительности и грации движений;</a:t>
            </a:r>
          </a:p>
          <a:p>
            <a:pPr>
              <a:buNone/>
            </a:pPr>
            <a:r>
              <a:rPr lang="ru-RU" sz="1600" dirty="0" smtClean="0"/>
              <a:t>*воспитание переключаемости с одного поля деятельности на другое;</a:t>
            </a:r>
          </a:p>
          <a:p>
            <a:pPr>
              <a:buNone/>
            </a:pPr>
            <a:r>
              <a:rPr lang="ru-RU" sz="1600" dirty="0" smtClean="0"/>
              <a:t>*формирование, развитие и коррекция </a:t>
            </a:r>
            <a:r>
              <a:rPr lang="ru-RU" sz="1600" dirty="0" err="1" smtClean="0"/>
              <a:t>слухо</a:t>
            </a:r>
            <a:r>
              <a:rPr lang="ru-RU" sz="1600" dirty="0" smtClean="0"/>
              <a:t> – зрительно – двигательной координации;</a:t>
            </a:r>
          </a:p>
          <a:p>
            <a:pPr>
              <a:buNone/>
            </a:pPr>
            <a:r>
              <a:rPr lang="ru-RU" sz="1600" dirty="0" smtClean="0"/>
              <a:t>*развитие физиологического дыхания;</a:t>
            </a:r>
          </a:p>
          <a:p>
            <a:pPr>
              <a:buNone/>
            </a:pPr>
            <a:r>
              <a:rPr lang="ru-RU" sz="1600" dirty="0" smtClean="0"/>
              <a:t>*развитие чувства ритма;</a:t>
            </a:r>
          </a:p>
          <a:p>
            <a:pPr>
              <a:buNone/>
            </a:pPr>
            <a:r>
              <a:rPr lang="ru-RU" sz="1600" dirty="0" smtClean="0"/>
              <a:t>*воспитание умения перевоплощаться;</a:t>
            </a:r>
          </a:p>
          <a:p>
            <a:pPr>
              <a:buNone/>
            </a:pPr>
            <a:r>
              <a:rPr lang="ru-RU" sz="1600" dirty="0" smtClean="0"/>
              <a:t>*развитие речевой моторики для формирования артикуляционной базы звуков;</a:t>
            </a:r>
          </a:p>
          <a:p>
            <a:pPr>
              <a:buNone/>
            </a:pPr>
            <a:r>
              <a:rPr lang="ru-RU" sz="1600" dirty="0" smtClean="0"/>
              <a:t>*воспитывать связи между звуком и его музыкальным образом, буквенным обозначением;</a:t>
            </a:r>
          </a:p>
          <a:p>
            <a:pPr>
              <a:buNone/>
            </a:pPr>
            <a:r>
              <a:rPr lang="ru-RU" sz="1600" dirty="0" smtClean="0"/>
              <a:t>*формирование и закрепление навыков правильного употребления звуков в различных формах и видах речи, во всех ситуациях общения.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/>
              </a:rPr>
              <a:t>Основные</a:t>
            </a:r>
            <a:r>
              <a:rPr lang="ru-RU" sz="2400" b="1" i="1" dirty="0" smtClean="0"/>
              <a:t> задачи </a:t>
            </a:r>
            <a:r>
              <a:rPr lang="ru-RU" sz="2400" b="1" i="1" dirty="0" err="1" smtClean="0"/>
              <a:t>логоритмического</a:t>
            </a:r>
            <a:r>
              <a:rPr lang="ru-RU" sz="2400" b="1" i="1" dirty="0" smtClean="0"/>
              <a:t> воздействия:</a:t>
            </a:r>
            <a:endParaRPr lang="ru-RU" sz="2400" b="1" i="1" dirty="0"/>
          </a:p>
        </p:txBody>
      </p:sp>
      <p:pic>
        <p:nvPicPr>
          <p:cNvPr id="11268" name="Picture 4" descr="Картинки книже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575" y="5589240"/>
            <a:ext cx="1876425" cy="14085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/>
              <a:t>1.Оздоровительные задачи:</a:t>
            </a:r>
          </a:p>
          <a:p>
            <a:pPr>
              <a:buNone/>
            </a:pPr>
            <a:r>
              <a:rPr lang="ru-RU" sz="1600" dirty="0" smtClean="0"/>
              <a:t>*укрепление </a:t>
            </a:r>
            <a:r>
              <a:rPr lang="ru-RU" sz="1600" dirty="0" err="1" smtClean="0"/>
              <a:t>опорно</a:t>
            </a:r>
            <a:r>
              <a:rPr lang="ru-RU" sz="1600" dirty="0" smtClean="0"/>
              <a:t> – двигательного аппарата;</a:t>
            </a:r>
          </a:p>
          <a:p>
            <a:pPr>
              <a:buNone/>
            </a:pPr>
            <a:r>
              <a:rPr lang="ru-RU" sz="1600" dirty="0" smtClean="0"/>
              <a:t>*развитие дыхания, мониторных и сенсорных функций;</a:t>
            </a:r>
          </a:p>
          <a:p>
            <a:pPr>
              <a:buNone/>
            </a:pPr>
            <a:r>
              <a:rPr lang="ru-RU" sz="1600" dirty="0" smtClean="0"/>
              <a:t>*воспитание чувства равновесия, правильной осанки.</a:t>
            </a:r>
          </a:p>
          <a:p>
            <a:pPr algn="ctr">
              <a:buNone/>
            </a:pPr>
            <a:r>
              <a:rPr lang="ru-RU" sz="1600" b="1" dirty="0" smtClean="0"/>
              <a:t>2.Образовательные задачи: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*формирование двигательных навыков и умение;</a:t>
            </a:r>
          </a:p>
          <a:p>
            <a:pPr>
              <a:buNone/>
            </a:pPr>
            <a:r>
              <a:rPr lang="ru-RU" sz="1600" dirty="0" smtClean="0"/>
              <a:t>*развитие пространственных представлений и способности произвольно передвигаться в пространстве относительно других людей и предметов;</a:t>
            </a:r>
          </a:p>
          <a:p>
            <a:pPr>
              <a:buNone/>
            </a:pPr>
            <a:r>
              <a:rPr lang="ru-RU" sz="1600" dirty="0" smtClean="0"/>
              <a:t>*развитие ловкости, силы, выносливости;</a:t>
            </a:r>
          </a:p>
          <a:p>
            <a:pPr>
              <a:buNone/>
            </a:pPr>
            <a:r>
              <a:rPr lang="ru-RU" sz="1600" dirty="0" smtClean="0"/>
              <a:t>*развитие переключаемости, координации движений.</a:t>
            </a:r>
          </a:p>
          <a:p>
            <a:pPr algn="ctr">
              <a:buNone/>
            </a:pPr>
            <a:r>
              <a:rPr lang="ru-RU" sz="1600" b="1" dirty="0" smtClean="0"/>
              <a:t>3.Воспитательные задачи:</a:t>
            </a:r>
          </a:p>
          <a:p>
            <a:pPr>
              <a:buNone/>
            </a:pPr>
            <a:r>
              <a:rPr lang="ru-RU" sz="1600" dirty="0" smtClean="0"/>
              <a:t>*развитие чувства ритма и способности ощущать ритмическую выразительность;</a:t>
            </a:r>
          </a:p>
          <a:p>
            <a:pPr>
              <a:buNone/>
            </a:pPr>
            <a:r>
              <a:rPr lang="ru-RU" sz="1600" dirty="0" smtClean="0"/>
              <a:t>*проявление художественно – творческих способностей;</a:t>
            </a:r>
          </a:p>
          <a:p>
            <a:pPr>
              <a:buNone/>
            </a:pPr>
            <a:r>
              <a:rPr lang="ru-RU" sz="1600" dirty="0" smtClean="0"/>
              <a:t>*воспитание положительных личностных качеств;</a:t>
            </a:r>
          </a:p>
          <a:p>
            <a:pPr>
              <a:buNone/>
            </a:pPr>
            <a:r>
              <a:rPr lang="ru-RU" sz="1600" dirty="0" smtClean="0"/>
              <a:t>*формирование организаторский способностей.</a:t>
            </a:r>
          </a:p>
          <a:p>
            <a:pPr algn="ctr">
              <a:buNone/>
            </a:pPr>
            <a:r>
              <a:rPr lang="ru-RU" sz="1600" b="1" dirty="0" smtClean="0"/>
              <a:t>4.Коррекционные задачи:</a:t>
            </a:r>
          </a:p>
          <a:p>
            <a:pPr>
              <a:buNone/>
            </a:pPr>
            <a:r>
              <a:rPr lang="ru-RU" sz="1600" b="1" dirty="0" smtClean="0"/>
              <a:t>*</a:t>
            </a:r>
            <a:r>
              <a:rPr lang="ru-RU" sz="1600" dirty="0" smtClean="0"/>
              <a:t>исправление нарушенных функций;</a:t>
            </a:r>
          </a:p>
          <a:p>
            <a:pPr>
              <a:buNone/>
            </a:pPr>
            <a:r>
              <a:rPr lang="ru-RU" sz="1600" dirty="0" smtClean="0"/>
              <a:t>*развитие речевой функциональной системы и неречевых психических                              процессов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effectLst/>
              </a:rPr>
              <a:t>Основные</a:t>
            </a:r>
            <a:r>
              <a:rPr lang="ru-RU" sz="2000" b="1" i="1" dirty="0" smtClean="0"/>
              <a:t> компоненты </a:t>
            </a:r>
            <a:r>
              <a:rPr lang="ru-RU" sz="2000" b="1" i="1" dirty="0" err="1" smtClean="0"/>
              <a:t>логоритмики</a:t>
            </a:r>
            <a:endParaRPr lang="ru-RU" sz="2000" b="1" i="1" dirty="0"/>
          </a:p>
        </p:txBody>
      </p:sp>
      <p:pic>
        <p:nvPicPr>
          <p:cNvPr id="10242" name="Picture 2" descr="Красивые карандаши - Школа, искусство - Всякая всячина - Ка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1331640" cy="1340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/>
              <a:t> 1. Наглядные методы </a:t>
            </a:r>
            <a:r>
              <a:rPr lang="ru-RU" sz="1600" i="1" dirty="0" smtClean="0"/>
              <a:t>обеспечивают яркость чувственного восприятия и двигательных ощущений.</a:t>
            </a:r>
          </a:p>
          <a:p>
            <a:pPr>
              <a:buNone/>
            </a:pPr>
            <a:r>
              <a:rPr lang="ru-RU" sz="1600" dirty="0" smtClean="0"/>
              <a:t>Используются следующие приёмы</a:t>
            </a:r>
            <a:r>
              <a:rPr lang="ru-RU" sz="1600" b="1" i="1" dirty="0" smtClean="0"/>
              <a:t>: </a:t>
            </a:r>
            <a:r>
              <a:rPr lang="ru-RU" sz="1600" dirty="0" smtClean="0"/>
              <a:t>*наглядно – зрительные; *тактильно – мышечные; </a:t>
            </a:r>
          </a:p>
          <a:p>
            <a:pPr>
              <a:buNone/>
            </a:pPr>
            <a:r>
              <a:rPr lang="ru-RU" sz="1600" dirty="0" smtClean="0"/>
              <a:t>*наглядно – слуховые.</a:t>
            </a:r>
          </a:p>
          <a:p>
            <a:pPr>
              <a:buNone/>
            </a:pPr>
            <a:r>
              <a:rPr lang="ru-RU" sz="1600" b="1" dirty="0" smtClean="0"/>
              <a:t>2. Словесные методы </a:t>
            </a:r>
            <a:r>
              <a:rPr lang="ru-RU" sz="1600" dirty="0" smtClean="0"/>
              <a:t>обращены к сознанию занимающегося, они помогают осмысливать поставленную задачу и осознанно выполнять следующие приёмы:</a:t>
            </a:r>
          </a:p>
          <a:p>
            <a:pPr>
              <a:buNone/>
            </a:pPr>
            <a:r>
              <a:rPr lang="ru-RU" sz="1600" dirty="0" smtClean="0"/>
              <a:t>*краткое объяснение новых движений с опорой на имеющийся жизненный опыт и представления ребёнка; </a:t>
            </a:r>
          </a:p>
          <a:p>
            <a:pPr>
              <a:buNone/>
            </a:pPr>
            <a:r>
              <a:rPr lang="ru-RU" sz="1600" dirty="0" smtClean="0"/>
              <a:t>*пояснение, сопровождающее конкретный показ движения или уточняющее его отдельные элементы;</a:t>
            </a:r>
          </a:p>
          <a:p>
            <a:pPr>
              <a:buNone/>
            </a:pPr>
            <a:r>
              <a:rPr lang="ru-RU" sz="1600" dirty="0" smtClean="0"/>
              <a:t>*указание, необходимое при воспроизведении показанного педагогом движения или при самостоятельном выполнении упражнений дошкольниками;</a:t>
            </a:r>
          </a:p>
          <a:p>
            <a:pPr>
              <a:buNone/>
            </a:pPr>
            <a:r>
              <a:rPr lang="ru-RU" sz="1600" dirty="0" smtClean="0"/>
              <a:t>*беседа при введении новых упражнений и подвижных игр;</a:t>
            </a:r>
          </a:p>
          <a:p>
            <a:pPr>
              <a:buNone/>
            </a:pPr>
            <a:r>
              <a:rPr lang="ru-RU" sz="1600" dirty="0" smtClean="0"/>
              <a:t>*вопросы занимающемуся до выполнения им движения для осознания последовательности действий;</a:t>
            </a:r>
          </a:p>
          <a:p>
            <a:pPr>
              <a:buNone/>
            </a:pPr>
            <a:r>
              <a:rPr lang="ru-RU" sz="1600" dirty="0" smtClean="0"/>
              <a:t>*команды, распоряжения и сигналы, требующие от педагога различной интонации и динамики;</a:t>
            </a:r>
          </a:p>
          <a:p>
            <a:pPr>
              <a:buNone/>
            </a:pPr>
            <a:r>
              <a:rPr lang="ru-RU" sz="1600" dirty="0" smtClean="0"/>
              <a:t>*образный сюжетный рассказ для лучшего перевоплощения в игровой образ;</a:t>
            </a:r>
          </a:p>
          <a:p>
            <a:pPr>
              <a:buNone/>
            </a:pPr>
            <a:r>
              <a:rPr lang="ru-RU" sz="1600" dirty="0" smtClean="0"/>
              <a:t>*словесная инструкция помогает сформировать новые знания и умения.</a:t>
            </a:r>
          </a:p>
          <a:p>
            <a:pPr>
              <a:buNone/>
            </a:pPr>
            <a:r>
              <a:rPr lang="ru-RU" sz="1600" b="1" dirty="0" smtClean="0"/>
              <a:t>3. Практические методы  </a:t>
            </a:r>
            <a:r>
              <a:rPr lang="ru-RU" sz="1600" dirty="0" smtClean="0"/>
              <a:t>- разновидностями являются : игровой и соревновательный.</a:t>
            </a:r>
          </a:p>
          <a:p>
            <a:pPr>
              <a:buNone/>
            </a:pPr>
            <a:r>
              <a:rPr lang="ru-RU" sz="1600" dirty="0" smtClean="0"/>
              <a:t>Приёмы,  относящиеся  к практическому методу, связаны с наглядностью и словом.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/>
              </a:rPr>
              <a:t>Методы</a:t>
            </a:r>
            <a:r>
              <a:rPr lang="ru-RU" sz="2000" b="1" i="1" dirty="0" smtClean="0"/>
              <a:t>  и приёмы обучения в логопедической ритмике.</a:t>
            </a:r>
            <a:endParaRPr lang="ru-RU" sz="2000" b="1" i="1" dirty="0"/>
          </a:p>
        </p:txBody>
      </p:sp>
      <p:pic>
        <p:nvPicPr>
          <p:cNvPr id="4" name="Picture 2" descr="Внимание. Новому журналу нужны авторы. Им можешь стать ТЫ! Умелые ру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64" y="5733256"/>
            <a:ext cx="1224136" cy="11247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*</a:t>
            </a:r>
            <a:r>
              <a:rPr lang="ru-RU" sz="1600" i="1" dirty="0" smtClean="0"/>
              <a:t>вводные упражнения (ходьба и маршировка в различных направлениях);</a:t>
            </a:r>
          </a:p>
          <a:p>
            <a:pPr>
              <a:buNone/>
            </a:pPr>
            <a:r>
              <a:rPr lang="ru-RU" sz="1600" i="1" dirty="0" smtClean="0"/>
              <a:t>*упражнения на развитие дыхания, голоса и артикуляции;</a:t>
            </a:r>
          </a:p>
          <a:p>
            <a:pPr>
              <a:buNone/>
            </a:pPr>
            <a:r>
              <a:rPr lang="ru-RU" sz="1600" i="1" dirty="0" smtClean="0"/>
              <a:t>*упражнения, регулирующие мышечный тонус;</a:t>
            </a:r>
          </a:p>
          <a:p>
            <a:pPr>
              <a:buNone/>
            </a:pPr>
            <a:r>
              <a:rPr lang="ru-RU" sz="1600" i="1" dirty="0" smtClean="0"/>
              <a:t>*упражнения, активизирующие внимание;</a:t>
            </a:r>
          </a:p>
          <a:p>
            <a:pPr>
              <a:buNone/>
            </a:pPr>
            <a:r>
              <a:rPr lang="ru-RU" sz="1600" i="1" dirty="0" smtClean="0"/>
              <a:t>*счётные упражнения;</a:t>
            </a:r>
          </a:p>
          <a:p>
            <a:pPr>
              <a:buNone/>
            </a:pPr>
            <a:r>
              <a:rPr lang="ru-RU" sz="1600" i="1" dirty="0" smtClean="0"/>
              <a:t>*речевые упражнения без музыкального сопровождения;</a:t>
            </a:r>
          </a:p>
          <a:p>
            <a:pPr>
              <a:buNone/>
            </a:pPr>
            <a:r>
              <a:rPr lang="ru-RU" sz="1600" i="1" dirty="0" smtClean="0"/>
              <a:t>*упражнения, формирующие чувство музыкального размера или метра;</a:t>
            </a:r>
          </a:p>
          <a:p>
            <a:pPr>
              <a:buNone/>
            </a:pPr>
            <a:r>
              <a:rPr lang="ru-RU" sz="1600" i="1" dirty="0" smtClean="0"/>
              <a:t>*упражнения, формирующие чувство музыкального темпа;</a:t>
            </a:r>
          </a:p>
          <a:p>
            <a:pPr>
              <a:buNone/>
            </a:pPr>
            <a:r>
              <a:rPr lang="ru-RU" sz="1600" i="1" dirty="0" smtClean="0"/>
              <a:t>*ритмические упражнения;</a:t>
            </a:r>
          </a:p>
          <a:p>
            <a:pPr>
              <a:buNone/>
            </a:pPr>
            <a:r>
              <a:rPr lang="ru-RU" sz="1600" i="1" dirty="0" smtClean="0"/>
              <a:t>*пение;</a:t>
            </a:r>
          </a:p>
          <a:p>
            <a:pPr>
              <a:buNone/>
            </a:pPr>
            <a:r>
              <a:rPr lang="ru-RU" sz="1600" i="1" dirty="0" smtClean="0"/>
              <a:t>*игру на музыкальных инструментах;</a:t>
            </a:r>
          </a:p>
          <a:p>
            <a:pPr>
              <a:buNone/>
            </a:pPr>
            <a:r>
              <a:rPr lang="ru-RU" sz="1600" i="1" dirty="0" smtClean="0"/>
              <a:t>*музыкальную игровую деятельность;</a:t>
            </a:r>
          </a:p>
          <a:p>
            <a:pPr>
              <a:buNone/>
            </a:pPr>
            <a:r>
              <a:rPr lang="ru-RU" sz="1600" i="1" dirty="0" smtClean="0"/>
              <a:t>*игровую деятельность; </a:t>
            </a:r>
          </a:p>
          <a:p>
            <a:pPr>
              <a:buNone/>
            </a:pPr>
            <a:r>
              <a:rPr lang="ru-RU" sz="1600" i="1" dirty="0" smtClean="0"/>
              <a:t>*упражнения на развития творческой инициативы;</a:t>
            </a:r>
          </a:p>
          <a:p>
            <a:pPr>
              <a:buNone/>
            </a:pPr>
            <a:r>
              <a:rPr lang="ru-RU" sz="1600" i="1" dirty="0" smtClean="0"/>
              <a:t>*заключительные упражнения.</a:t>
            </a:r>
            <a:endParaRPr lang="ru-RU" sz="1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Средства логопедической ритмики</a:t>
            </a:r>
            <a:endParaRPr lang="ru-RU" sz="2000" b="1" i="1" dirty="0"/>
          </a:p>
        </p:txBody>
      </p:sp>
      <p:pic>
        <p:nvPicPr>
          <p:cNvPr id="8194" name="Picture 2" descr="Картинки книже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448272" cy="176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420000">
            <a:off x="306437" y="2205625"/>
            <a:ext cx="4223127" cy="3638260"/>
          </a:xfrm>
        </p:spPr>
      </p:pic>
      <p:pic>
        <p:nvPicPr>
          <p:cNvPr id="6" name="Содержимое 5" descr="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0000">
            <a:off x="4691573" y="1796543"/>
            <a:ext cx="4157387" cy="37618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Дыхательные </a:t>
            </a:r>
            <a:r>
              <a:rPr lang="ru-RU" sz="2000" dirty="0" smtClean="0">
                <a:effectLst/>
              </a:rPr>
              <a:t>упражнения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</a:t>
            </a:r>
            <a:br>
              <a:rPr lang="ru-RU" sz="2000" dirty="0" smtClean="0"/>
            </a:br>
            <a:r>
              <a:rPr lang="ru-RU" sz="2000" dirty="0" smtClean="0"/>
              <a:t>           «Подуй на пальцы»,                           «Попади в ворота»</a:t>
            </a:r>
            <a:endParaRPr lang="ru-RU" sz="2000" dirty="0"/>
          </a:p>
        </p:txBody>
      </p:sp>
      <p:pic>
        <p:nvPicPr>
          <p:cNvPr id="6146" name="Picture 2" descr="Анимационные картин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3131840" cy="22048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360000">
            <a:off x="382329" y="2786839"/>
            <a:ext cx="4127132" cy="369702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0152" y="3933055"/>
            <a:ext cx="2664296" cy="16561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367240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На развитие артикуляции</a:t>
            </a:r>
            <a:br>
              <a:rPr lang="ru-RU" sz="2000" dirty="0" smtClean="0"/>
            </a:br>
            <a:r>
              <a:rPr lang="ru-RU" sz="2000" dirty="0" smtClean="0"/>
              <a:t>                                     Игра «Овощи»</a:t>
            </a:r>
            <a:br>
              <a:rPr lang="ru-RU" sz="2000" dirty="0" smtClean="0"/>
            </a:br>
            <a:r>
              <a:rPr lang="ru-RU" sz="1600" dirty="0" smtClean="0"/>
              <a:t>                                                 Как то вечером на грядке (дети идут по кругу взявшись за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руки)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Репа, свекла, редька, лук (в центре круга)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Поиграть решили в прядки( водящий с закрытыми   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глазами)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Но сначала встали в круг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Рассчитались чётко  тут же: (останавливаются и крутят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водящего)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1, 2, 3, 4, </a:t>
            </a:r>
            <a:r>
              <a:rPr lang="ru-RU" sz="1600" dirty="0" smtClean="0"/>
              <a:t>5 прячься лучше, прячься глубже(разбегаются,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                         приседают)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                  Ну, а ты иди искать! (водящий их ищет)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	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</a:t>
            </a:r>
            <a:r>
              <a:rPr lang="ru-RU" sz="1600" dirty="0" smtClean="0"/>
              <a:t>                                      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</a:t>
            </a:r>
            <a:endParaRPr lang="ru-RU" sz="1600" dirty="0"/>
          </a:p>
        </p:txBody>
      </p:sp>
      <p:pic>
        <p:nvPicPr>
          <p:cNvPr id="8194" name="Picture 2" descr="Просмотр изображения 947898 Сервис публикации и хранения изображений : хостинг картинок : размещение фоток : место для фотограф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00000">
            <a:off x="3721374" y="1552490"/>
            <a:ext cx="5090381" cy="42053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Рассказывание сказок используя театр</a:t>
            </a:r>
            <a:endParaRPr lang="ru-RU" sz="2000" dirty="0"/>
          </a:p>
        </p:txBody>
      </p:sp>
      <p:pic>
        <p:nvPicPr>
          <p:cNvPr id="5" name="Picture 2" descr="Плейкаст &quot;Поздравляю с днём рождень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059832" cy="2924944"/>
          </a:xfrm>
          <a:prstGeom prst="rect">
            <a:avLst/>
          </a:prstGeom>
          <a:noFill/>
        </p:spPr>
      </p:pic>
      <p:pic>
        <p:nvPicPr>
          <p:cNvPr id="7172" name="Picture 4" descr="Интерьерные зеркала, или Делюсь своей находкой :)))) - Дизай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1046"/>
            <a:ext cx="2160240" cy="15721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644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Логоритмика как здоровьесберегающая технология</vt:lpstr>
      <vt:lpstr>Логопедическая ритмика – это комплексная методика, опирающаяся на связь слова, музыки и движения.</vt:lpstr>
      <vt:lpstr>Основные задачи логоритмического воздействия:</vt:lpstr>
      <vt:lpstr>Основные компоненты логоритмики</vt:lpstr>
      <vt:lpstr>Методы  и приёмы обучения в логопедической ритмике.</vt:lpstr>
      <vt:lpstr>Средства логопедической ритмики</vt:lpstr>
      <vt:lpstr>Дыхательные упражнения                            «Подуй на пальцы»,                           «Попади в ворота»</vt:lpstr>
      <vt:lpstr>                            На развитие артикуляции                                      Игра «Овощи»                                                  Как то вечером на грядке (дети идут по кругу взявшись за                                                                                                       руки)                                                    Репа, свекла, редька, лук (в центре круга)                                                    Поиграть решили в прядки( водящий с закрытыми                                                                                                                     глазами)                                                      Но сначала встали в круг                                                       Рассчитались чётко  тут же: (останавливаются и крутят                                                                                                            водящего)                                                       1, 2, 3, 4, 5 прячься лучше, прячься глубже(разбегаются,                                                                                приседают)                                                                         Ну, а ты иди искать! (водящий их ищет)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Рассказывание сказок используя театр</vt:lpstr>
      <vt:lpstr>Пальчиковые игры   Игра «Засолка капусты»  Тук! Тук! Тук!  Раздаётся в доме стук.  (Ритмичные удары ребром ладони по столу ) Мы капусту нарубили, перетёрли (Хватательные движения обеими  руками)                           Посолили (Указательный и средний пальцы трутся о   большой)                                           И набили плотно в кадку (Удары обеими руками  по столу)   Всё у нас теперь в порядке! (Отряхивают руки)                </vt:lpstr>
      <vt:lpstr>                                          Игра «Моя семья»                  Этот пальчик – дедушка,                  Этот пальчик – бабушка,                  Этот пальчик – папочка,                  Этот пальчик – мамочка,                  А вот   этот пальчик – я!     (Поочерёдное разгибание сжатых в кулак пальцев,              начиная с большого)                  Вот и вся моя семья!     (Сжатие в кулак и разжатие всех пальцев одновременно)                   </vt:lpstr>
      <vt:lpstr>                    Мимическое упражнение «Узнай на вкус» </vt:lpstr>
      <vt:lpstr>Динамические упражнения</vt:lpstr>
      <vt:lpstr>                       Упражнения на релаксацию</vt:lpstr>
      <vt:lpstr>Логоритмика, друзья, умная наука! С нею, точно знаю я, не страшна нам скука. Логоритмика – забава и учёба, и игра! Очень любит заниматься этим делом детвора. Это знают все вокруг, логоритмика – нам друг! Она учит, исправляет, с нами весело играет! Движенье, музыка и слово! Всё это связано толково. Если, что не ясно вам, приходите в гости к нам!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Логоритмика как здоровьесберегающая технология</dc:title>
  <dc:creator>ADMIN</dc:creator>
  <cp:lastModifiedBy>ADMIN</cp:lastModifiedBy>
  <cp:revision>40</cp:revision>
  <dcterms:created xsi:type="dcterms:W3CDTF">2015-02-01T16:45:40Z</dcterms:created>
  <dcterms:modified xsi:type="dcterms:W3CDTF">2015-02-05T21:23:02Z</dcterms:modified>
</cp:coreProperties>
</file>