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07" autoAdjust="0"/>
  </p:normalViewPr>
  <p:slideViewPr>
    <p:cSldViewPr>
      <p:cViewPr varScale="1">
        <p:scale>
          <a:sx n="81" d="100"/>
          <a:sy n="81" d="100"/>
        </p:scale>
        <p:origin x="10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2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4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8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1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3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0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6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6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7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BB33-A6C0-49D5-A7CD-BDF2275E4103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ECDF3-1A79-46A1-8DE9-6BE71916D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aq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6" y="0"/>
            <a:ext cx="9144000" cy="6873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9305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№37 муниципального образования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063" y="788877"/>
            <a:ext cx="8739874" cy="515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8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КРАТКОСРОЧНЫЙ  ПОЗНАВАТЕЛЬНЫЙ  ПРОЕКТ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детей раннего дошкольного 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возраста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Mistral" panose="03090702030407020403" pitchFamily="66" charset="0"/>
              </a:rPr>
              <a:t> </a:t>
            </a:r>
            <a:r>
              <a:rPr lang="ru-RU" sz="6600" dirty="0">
                <a:solidFill>
                  <a:srgbClr val="00B050"/>
                </a:solidFill>
                <a:latin typeface="Mistral" panose="03090702030407020403" pitchFamily="66" charset="0"/>
              </a:rPr>
              <a:t>«Зелёный лук </a:t>
            </a:r>
            <a:r>
              <a:rPr lang="ru-RU" sz="6600" dirty="0" smtClean="0">
                <a:solidFill>
                  <a:srgbClr val="00B050"/>
                </a:solidFill>
                <a:latin typeface="Mistral" panose="03090702030407020403" pitchFamily="66" charset="0"/>
              </a:rPr>
              <a:t>– </a:t>
            </a:r>
            <a:r>
              <a:rPr lang="ru-RU" sz="6600" dirty="0">
                <a:solidFill>
                  <a:srgbClr val="00B050"/>
                </a:solidFill>
                <a:latin typeface="Mistral" panose="03090702030407020403" pitchFamily="66" charset="0"/>
              </a:rPr>
              <a:t>наш друг</a:t>
            </a:r>
            <a:r>
              <a:rPr lang="ru-RU" sz="6600" dirty="0" smtClean="0">
                <a:solidFill>
                  <a:srgbClr val="00B050"/>
                </a:solidFill>
                <a:latin typeface="Mistral" panose="03090702030407020403" pitchFamily="66" charset="0"/>
              </a:rPr>
              <a:t>!»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600" b="1" i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кв. категории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Чумакова М.С.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67039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2115" y="260648"/>
            <a:ext cx="3733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Все готово к посадке лука:</a:t>
            </a:r>
            <a:endParaRPr lang="ru-RU" sz="2800" b="1" u="sng" dirty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919063"/>
            <a:ext cx="4886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Сажаем луковицы в маленькую грядку</a:t>
            </a:r>
          </a:p>
          <a:p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И вырастут они здесь по порядку!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0073" y="5691539"/>
            <a:ext cx="3656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  <a:cs typeface="Courier New" pitchFamily="49" charset="0"/>
              </a:rPr>
              <a:t>Подрастай,лучок,скорей</a:t>
            </a: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.</a:t>
            </a:r>
          </a:p>
          <a:p>
            <a:r>
              <a:rPr lang="ru-RU" sz="2400" b="1" dirty="0" err="1" smtClean="0">
                <a:latin typeface="Monotype Corsiva" pitchFamily="66" charset="0"/>
                <a:cs typeface="Courier New" pitchFamily="49" charset="0"/>
              </a:rPr>
              <a:t>Наливайся,зеленей</a:t>
            </a: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31" y="285523"/>
            <a:ext cx="4136605" cy="201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39" y="2484349"/>
            <a:ext cx="6228184" cy="30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751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332657"/>
            <a:ext cx="6552728" cy="468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Этап исследовательский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Рассматривание лука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Посадка лука в землю, в воду.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Беседы.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Чтение  с детьми стихов, загадок, поговорок о луке (чтение художественной литературы)</a:t>
            </a:r>
            <a:endParaRPr kumimoji="0" lang="ru-RU" sz="3200" b="1" i="0" u="none" strike="noStrike" cap="none" normalizeH="0" baseline="0" dirty="0" smtClean="0">
              <a:ln>
                <a:noFill/>
              </a:ln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Дидактические игры.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Художественное творчество.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0" y="260648"/>
            <a:ext cx="1789188" cy="36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881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58711"/>
            <a:ext cx="1472338" cy="32147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Я – лук, я – </a:t>
            </a:r>
            <a:r>
              <a:rPr lang="ru-RU" sz="2400" b="1" dirty="0" err="1" smtClean="0">
                <a:latin typeface="Monotype Corsiva" pitchFamily="66" charset="0"/>
                <a:cs typeface="Courier New" pitchFamily="49" charset="0"/>
              </a:rPr>
              <a:t>Чиполлино</a:t>
            </a: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, </a:t>
            </a:r>
            <a:br>
              <a:rPr lang="ru-RU" sz="2400" b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Веселый, озорной. </a:t>
            </a:r>
            <a:br>
              <a:rPr lang="ru-RU" sz="2400" b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Простуды и ангины </a:t>
            </a:r>
            <a:br>
              <a:rPr lang="ru-RU" sz="2400" b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Не справятся со мной.</a:t>
            </a:r>
          </a:p>
        </p:txBody>
      </p:sp>
      <p:pic>
        <p:nvPicPr>
          <p:cNvPr id="6" name="Picture 2" descr="E:\проект Лук-зеленый друг\IMG_40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3456">
            <a:off x="4279306" y="333274"/>
            <a:ext cx="2809863" cy="210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17" y="3001997"/>
            <a:ext cx="6800732" cy="33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4"/>
            <a:ext cx="9240011" cy="6930008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848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Мы ребята, малыши</a:t>
            </a:r>
            <a:br>
              <a:rPr lang="ru-RU" sz="2400" b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Любим мы трудиться</a:t>
            </a:r>
            <a:br>
              <a:rPr lang="ru-RU" sz="2400" b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Нарисуем мы лучок - </a:t>
            </a:r>
            <a:br>
              <a:rPr lang="ru-RU" sz="2400" b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Будем им гордиться</a:t>
            </a:r>
            <a:r>
              <a:rPr lang="ru-RU" sz="24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5940152" cy="2887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06" y="3250082"/>
            <a:ext cx="6876256" cy="33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1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188640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В лейку  мы воды налили,</a:t>
            </a:r>
            <a:br>
              <a:rPr lang="ru-RU" sz="2400" b="1" dirty="0" smtClean="0">
                <a:latin typeface="Monotype Corsiva" pitchFamily="66" charset="0"/>
                <a:cs typeface="Courier New" pitchFamily="49" charset="0"/>
              </a:rPr>
            </a:br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Лук пузатый посадили. </a:t>
            </a:r>
          </a:p>
          <a:p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А </a:t>
            </a:r>
            <a:r>
              <a:rPr lang="ru-RU" sz="2400" b="1" i="1" dirty="0" smtClean="0">
                <a:latin typeface="Monotype Corsiva" pitchFamily="66" charset="0"/>
                <a:cs typeface="Courier New" pitchFamily="49" charset="0"/>
              </a:rPr>
              <a:t>теперь лучок польем,</a:t>
            </a:r>
          </a:p>
          <a:p>
            <a:r>
              <a:rPr lang="ru-RU" sz="2400" b="1" dirty="0" smtClean="0">
                <a:latin typeface="Monotype Corsiva" pitchFamily="66" charset="0"/>
                <a:cs typeface="Courier New" pitchFamily="49" charset="0"/>
              </a:rPr>
              <a:t>И немножко отдохнём</a:t>
            </a:r>
            <a:r>
              <a:rPr lang="ru-RU" sz="2400" dirty="0" smtClean="0">
                <a:latin typeface="Monotype Corsiva" pitchFamily="66" charset="0"/>
                <a:cs typeface="Courier New" pitchFamily="49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7" y="1340768"/>
            <a:ext cx="5312654" cy="2582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51" y="1688254"/>
            <a:ext cx="2490556" cy="51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" y="-3595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332656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За окном зима вьюжит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Courier New" pitchFamily="49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метель кружится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А у нас на окне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- 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Courier New" pitchFamily="49" charset="0"/>
              </a:rPr>
              <a:t>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ук колосится.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484784"/>
            <a:ext cx="6408712" cy="499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9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476672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Да, удачный вырос лук.</a:t>
            </a:r>
          </a:p>
          <a:p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 Всё свершилось. Но не вдруг.</a:t>
            </a:r>
          </a:p>
          <a:p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 Труды затрачены нами были,</a:t>
            </a:r>
          </a:p>
          <a:p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 За посадкой мы следили.</a:t>
            </a:r>
            <a:endParaRPr lang="ru-RU" sz="2800" b="1" dirty="0">
              <a:latin typeface="Monotype Corsiva" pitchFamily="66" charset="0"/>
              <a:cs typeface="Courier New" pitchFamily="49" charset="0"/>
            </a:endParaRPr>
          </a:p>
        </p:txBody>
      </p:sp>
      <p:pic>
        <p:nvPicPr>
          <p:cNvPr id="6" name="Рисунок 5" descr="i (20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97136">
            <a:off x="2720513" y="2397257"/>
            <a:ext cx="2793177" cy="2063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12764" y="4713964"/>
            <a:ext cx="5292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Витамины круглый год,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Так необходимы,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Чтобы нам не болеть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Гриппом и ангиной.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latin typeface="Monotype Corsiva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520" y="-71414"/>
            <a:ext cx="9576048" cy="7182036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9496" y="260648"/>
            <a:ext cx="7062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Этап заключительный:</a:t>
            </a:r>
            <a:endParaRPr lang="ru-RU" sz="3600" b="1" u="sng" dirty="0" smtClean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Итоги проекта: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Выставка детского творчества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Поделки из лука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Презентация на тему  «Зелёный лук–  наш </a:t>
            </a:r>
          </a:p>
          <a:p>
            <a:pPr lvl="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руг!»	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0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ru-RU" sz="14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			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5307"/>
            <a:ext cx="3196297" cy="4353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52936"/>
            <a:ext cx="255891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Поделки от родителей:</a:t>
            </a:r>
            <a:endParaRPr lang="ru-RU" sz="3600" b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30424"/>
            <a:ext cx="3168352" cy="4797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99025"/>
            <a:ext cx="2697301" cy="46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9496" y="107835"/>
            <a:ext cx="71349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Результат: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В процессе реализации 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научились сажать лук и ухаживать за ним.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узнали о пользе лука.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 познакомились с художественной литературой об овощах: поговорки, стихи, сказки, загадки;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 детей сформировались знания и представления о росте зеленого лука в комнатных условиях.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 детей развился познавательный интерес к объектам природы ближайшего окружения, в частности, к луку;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укрепилось сотрудничество родителей и детей.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cs typeface="Courier New" pitchFamily="49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05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5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188640"/>
            <a:ext cx="7056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Тип проекта: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познавательно – исследовательский, творческий.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Продолжительность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Courier New" pitchFamily="49" charset="0"/>
              </a:rPr>
              <a:t>1  месяц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Место проведения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группа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 раннего возраста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Объект исследования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репчатый лук.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Проблема проекта: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Как можно вырастить зелёный лук на подоконнике? Чем может быть полезен лук? Что можно делать с луком? Исследование полезных свойств лука.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Актуальность: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дети мало едят витаминов. Что дети должны знать о зеленом витамине.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Проектная идея: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объединение детей, родителей и воспитателей в совместной  деятельности: выращивание лука на подоконнике.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Участники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дети, воспитатель и родители.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Материалы: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земля, вода, лук,  контейнеры для посадки, лейка для полива, палочки для рыхления земли.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qaq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022" cy="68730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1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  <a:cs typeface="Courier New" pitchFamily="49" charset="0"/>
              </a:rPr>
              <a:t>Малыши лучок сажали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  <a:cs typeface="Courier New" pitchFamily="49" charset="0"/>
              </a:rPr>
              <a:t>урожай большой собрали. Витаминов целый клад - приходите все к нам в сад!</a:t>
            </a:r>
          </a:p>
          <a:p>
            <a:endParaRPr lang="ru-RU" b="1" dirty="0" smtClean="0">
              <a:solidFill>
                <a:srgbClr val="0033CC"/>
              </a:solidFill>
              <a:latin typeface="Monotype Corsiva" pitchFamily="66" charset="0"/>
              <a:cs typeface="Courier New" pitchFamily="49" charset="0"/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Спасибо за внимание!!!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8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1196752"/>
            <a:ext cx="5904656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u="sng" dirty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Цель:</a:t>
            </a:r>
          </a:p>
          <a:p>
            <a:pPr marL="571500" lvl="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4400" b="1" dirty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В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ызвать у детей познавательный  интерес к выращиванию  репчатого лука на перо в комнатных условиях. 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Узнать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о его пользе. 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9035" y="116632"/>
            <a:ext cx="75608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Познакомить с внешним видом овоща и с его характерными особенностями, учить находить «донце» с корнями и верхушку луковицы.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Выработать навыки посадки лука в землю и в стакан с водой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Формировать представления об условиях, которые необходимы для роста зелёного лука (земля, вода, свет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Развивать наблюдательность, замечать изменения в росте лука (зелёные пёрышки, корешки в воде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Развивать у детей стремление отражать свои наблюдения за ростом лука в продуктивной деятельности (лепка, рисование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Воспитывать внимательное и бережное отношение к уходу за растениями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Воспитывать трудолюбие, желание участвовать в трудовой деятельности (посадка лука и уход за луковицами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Развивать желание употреблять выращенный зелёный лук в пищу (обед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Обогатить и активизировать словарь детей по данной теме. </a:t>
            </a:r>
            <a:endParaRPr lang="ru-RU" sz="2000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Создать 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условия для участия родителей и детей в образовательном 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процессе.</a:t>
            </a:r>
            <a:endParaRPr lang="ru-RU" sz="2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556" y="78612"/>
            <a:ext cx="770485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36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Предпола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гаемый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  </a:t>
            </a:r>
            <a:r>
              <a:rPr kumimoji="0" lang="ru-RU" sz="36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результат:</a:t>
            </a:r>
          </a:p>
          <a:p>
            <a:pPr lvl="0"/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  <a:ea typeface="Calibri" pitchFamily="34" charset="0"/>
                <a:cs typeface="Courier New" pitchFamily="49" charset="0"/>
              </a:rPr>
              <a:t>В </a:t>
            </a:r>
            <a:r>
              <a:rPr lang="ru-RU" sz="2400" b="1" dirty="0" smtClean="0">
                <a:latin typeface="Monotype Corsiva" panose="03010101010201010101" pitchFamily="66" charset="0"/>
              </a:rPr>
              <a:t>результате </a:t>
            </a:r>
            <a:r>
              <a:rPr lang="ru-RU" sz="2400" b="1" dirty="0">
                <a:latin typeface="Monotype Corsiva" panose="03010101010201010101" pitchFamily="66" charset="0"/>
              </a:rPr>
              <a:t>реализации данного проекта ожидается</a:t>
            </a:r>
            <a:r>
              <a:rPr lang="ru-RU" sz="2400" b="1" dirty="0" smtClean="0">
                <a:latin typeface="Monotype Corsiva" panose="03010101010201010101" pitchFamily="66" charset="0"/>
              </a:rPr>
              <a:t>: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Повышение интереса детей к познавательно – исследовательской </a:t>
            </a:r>
            <a:r>
              <a:rPr lang="ru-RU" sz="2400" b="1" dirty="0" smtClean="0">
                <a:latin typeface="Monotype Corsiva" panose="03010101010201010101" pitchFamily="66" charset="0"/>
              </a:rPr>
              <a:t>деятельности.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В процессе исследований дети узнают, что растения живые, их поливают, выращивают и какие условия для этого нужны (земля, вода, свет)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Дети получат представления о труде взрослых и детей, научатся правильно называть трудовые действия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Проводимая работа позволит воспитать трудолюбие, бережное отношение к растениям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Разовьётся желание у детей употреблять зелёный лук во время приёма пищи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Повысится речевая активность, активизируется словарь по данной теме</a:t>
            </a:r>
            <a:r>
              <a:rPr lang="ru-RU" sz="2400" b="1" dirty="0" smtClean="0">
                <a:latin typeface="Monotype Corsiva" panose="03010101010201010101" pitchFamily="66" charset="0"/>
              </a:rPr>
              <a:t>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Поднимется уровень информированности и интереса родителей.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9496" y="158543"/>
            <a:ext cx="706298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ourier New" pitchFamily="49" charset="0"/>
              </a:rPr>
              <a:t>Этап  подготовительный: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Courier New" pitchFamily="49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бор художественной литературы: стихи, загадки, пословицы, поговорки, рассказы, сказки про овощи.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latin typeface="Monotype Corsiva" pitchFamily="66" charset="0"/>
              <a:cs typeface="Courier New" pitchFamily="49" charset="0"/>
            </a:endParaRP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Консультация для родителей </a:t>
            </a:r>
            <a:r>
              <a:rPr lang="ru-RU" sz="2800" b="1" dirty="0">
                <a:latin typeface="Monotype Corsiva" panose="03010101010201010101" pitchFamily="66" charset="0"/>
              </a:rPr>
              <a:t>«О пользе зелёного лука», «Значение познавательно – исследовательской деятельности детей в раннем возрасте</a:t>
            </a:r>
            <a:r>
              <a:rPr lang="ru-RU" sz="2800" b="1" dirty="0" smtClean="0">
                <a:latin typeface="Monotype Corsiva" panose="03010101010201010101" pitchFamily="66" charset="0"/>
              </a:rPr>
              <a:t>»,</a:t>
            </a:r>
            <a:r>
              <a:rPr lang="ru-RU" sz="2800" dirty="0"/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«Оригинальный вариант выращивания лука в домашних условиях</a:t>
            </a:r>
            <a:r>
              <a:rPr lang="ru-RU" sz="2800" b="1" dirty="0" smtClean="0">
                <a:latin typeface="Monotype Corsiva" panose="03010101010201010101" pitchFamily="66" charset="0"/>
              </a:rPr>
              <a:t>».</a:t>
            </a:r>
            <a:endParaRPr lang="ru-RU" sz="2800" b="1" dirty="0">
              <a:latin typeface="Monotype Corsiva" panose="03010101010201010101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Предложить родителям приобрести для проведения проекта – контейнеры, землю, луковицы для посадки.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Домашнее задание – просмотр и обсуждение мультфильма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 «Лунтик. Лук»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ea typeface="Calibri" pitchFamily="34" charset="0"/>
                <a:cs typeface="Courier New" pitchFamily="49" charset="0"/>
              </a:rPr>
              <a:t>Разбивка грядок на подоконнике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Monotype Corsiva" pitchFamily="66" charset="0"/>
                <a:cs typeface="Courier New" pitchFamily="49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701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9832" y="260648"/>
            <a:ext cx="58326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Пословицы и поговорки про лук: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u="sng" dirty="0" smtClean="0">
              <a:solidFill>
                <a:srgbClr val="0033CC"/>
              </a:solidFill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 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Сидит Ермолка на грядке – сам весь в заплатках.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Лук во щах – и голод прощай.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Сидит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тупка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в семи юбках; кто ни глянет, всяк заплачет.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Лук – от семи недуг.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Calibri" pitchFamily="34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Лук да баня всё правят.</a:t>
            </a:r>
          </a:p>
        </p:txBody>
      </p:sp>
    </p:spTree>
    <p:extLst>
      <p:ext uri="{BB962C8B-B14F-4D97-AF65-F5344CB8AC3E}">
        <p14:creationId xmlns:p14="http://schemas.microsoft.com/office/powerpoint/2010/main" val="23509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7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876"/>
            <a:ext cx="1472338" cy="32147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260647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Стихи про лук:</a:t>
            </a:r>
            <a:endParaRPr lang="ru-RU" sz="3200" b="1" u="sng" dirty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980728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Е. Жуковская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Ох, уж этот злющий лук!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С ним узнаешь столько мук!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Жжет глаза и жжет язык,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Заставит плакать в один миг.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Т.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Казырина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Баба Таня чистит лук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Убежал из кухни внук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Он хоть мал, но твердо знает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Courier New" pitchFamily="49" charset="0"/>
              </a:rPr>
              <a:t> Лук за глазки покусает.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" y="1462306"/>
            <a:ext cx="3979477" cy="19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5d010720c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8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06924454__.png"/>
          <p:cNvPicPr>
            <a:picLocks noChangeAspect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33" y="3530521"/>
            <a:ext cx="1472338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260648"/>
            <a:ext cx="3079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  <a:cs typeface="Courier New" pitchFamily="49" charset="0"/>
              </a:rPr>
              <a:t>Загадки про лук:</a:t>
            </a:r>
            <a:endParaRPr lang="ru-RU" sz="3600" b="1" u="sng" dirty="0">
              <a:solidFill>
                <a:srgbClr val="FF0000"/>
              </a:solidFill>
              <a:latin typeface="Monotype Corsiva" pitchFamily="66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7772" y="1124744"/>
            <a:ext cx="4850612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latin typeface="Monotype Corsiva" pitchFamily="66" charset="0"/>
                <a:cs typeface="Courier New" pitchFamily="49" charset="0"/>
              </a:rPr>
              <a:t>Сидит дед во сто шуб одет,</a:t>
            </a:r>
            <a:br>
              <a:rPr lang="ru-RU" sz="2800" b="1" dirty="0">
                <a:latin typeface="Monotype Corsiva" pitchFamily="66" charset="0"/>
                <a:cs typeface="Courier New" pitchFamily="49" charset="0"/>
              </a:rPr>
            </a:br>
            <a:r>
              <a:rPr lang="ru-RU" sz="2800" b="1" dirty="0">
                <a:latin typeface="Monotype Corsiva" pitchFamily="66" charset="0"/>
                <a:cs typeface="Courier New" pitchFamily="49" charset="0"/>
              </a:rPr>
              <a:t>Кто его раздевает,</a:t>
            </a:r>
            <a:br>
              <a:rPr lang="ru-RU" sz="2800" b="1" dirty="0">
                <a:latin typeface="Monotype Corsiva" pitchFamily="66" charset="0"/>
                <a:cs typeface="Courier New" pitchFamily="49" charset="0"/>
              </a:rPr>
            </a:br>
            <a:r>
              <a:rPr lang="ru-RU" sz="2800" b="1" dirty="0">
                <a:latin typeface="Monotype Corsiva" pitchFamily="66" charset="0"/>
                <a:cs typeface="Courier New" pitchFamily="49" charset="0"/>
              </a:rPr>
              <a:t>Тот слезы проливает.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>
                <a:latin typeface="Courier New" pitchFamily="49" charset="0"/>
                <a:cs typeface="Courier New" pitchFamily="49" charset="0"/>
              </a:rPr>
              <a:t>              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>
                <a:latin typeface="Monotype Corsiva" pitchFamily="66" charset="0"/>
                <a:cs typeface="Courier New" pitchFamily="49" charset="0"/>
              </a:rPr>
              <a:t>Никого не огорчает,</a:t>
            </a:r>
            <a:br>
              <a:rPr lang="ru-RU" sz="2800" b="1" dirty="0">
                <a:latin typeface="Monotype Corsiva" pitchFamily="66" charset="0"/>
                <a:cs typeface="Courier New" pitchFamily="49" charset="0"/>
              </a:rPr>
            </a:br>
            <a:r>
              <a:rPr lang="ru-RU" sz="2800" b="1" dirty="0">
                <a:latin typeface="Monotype Corsiva" pitchFamily="66" charset="0"/>
                <a:cs typeface="Courier New" pitchFamily="49" charset="0"/>
              </a:rPr>
              <a:t>А всех плакать заставляет</a:t>
            </a:r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b="1" dirty="0" smtClean="0">
              <a:latin typeface="Monotype Corsiva" pitchFamily="66" charset="0"/>
              <a:cs typeface="Courier New" pitchFamily="49" charset="0"/>
            </a:endParaRPr>
          </a:p>
          <a:p>
            <a:pPr marL="457200" lvl="0" indent="-457200"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latin typeface="Monotype Corsiva" pitchFamily="66" charset="0"/>
                <a:cs typeface="Courier New" pitchFamily="49" charset="0"/>
              </a:rPr>
              <a:t>Прежде  </a:t>
            </a:r>
            <a:r>
              <a:rPr lang="ru-RU" sz="2800" b="1" dirty="0">
                <a:latin typeface="Monotype Corsiva" pitchFamily="66" charset="0"/>
                <a:cs typeface="Courier New" pitchFamily="49" charset="0"/>
              </a:rPr>
              <a:t>чем его мы съели,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latin typeface="Monotype Corsiva" pitchFamily="66" charset="0"/>
                <a:cs typeface="Courier New" pitchFamily="49" charset="0"/>
              </a:rPr>
              <a:t>Все наплакаться успели.</a:t>
            </a:r>
          </a:p>
          <a:p>
            <a:pPr lvl="0">
              <a:spcBef>
                <a:spcPct val="20000"/>
              </a:spcBef>
              <a:defRPr/>
            </a:pPr>
            <a:endParaRPr lang="ru-RU" sz="2800" b="1" dirty="0">
              <a:latin typeface="Monotype Corsiva" pitchFamily="66" charset="0"/>
              <a:cs typeface="Courier New" pitchFamily="49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b="1" i="1" dirty="0">
                <a:solidFill>
                  <a:srgbClr val="0033CC"/>
                </a:solidFill>
                <a:latin typeface="Monotype Corsiva" pitchFamily="66" charset="0"/>
                <a:cs typeface="Courier New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95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813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Mistral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гарик</cp:lastModifiedBy>
  <cp:revision>35</cp:revision>
  <dcterms:created xsi:type="dcterms:W3CDTF">2017-05-15T14:48:29Z</dcterms:created>
  <dcterms:modified xsi:type="dcterms:W3CDTF">2019-02-13T09:35:28Z</dcterms:modified>
</cp:coreProperties>
</file>