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7" r:id="rId11"/>
    <p:sldId id="263" r:id="rId12"/>
    <p:sldId id="264" r:id="rId13"/>
    <p:sldId id="268" r:id="rId14"/>
    <p:sldId id="265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31313"/>
    <a:srgbClr val="FEB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60"/>
  </p:normalViewPr>
  <p:slideViewPr>
    <p:cSldViewPr>
      <p:cViewPr varScale="1">
        <p:scale>
          <a:sx n="81" d="100"/>
          <a:sy n="81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01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18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01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01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20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20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20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020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1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1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1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021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21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21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21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0217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7BDBB56-6903-49BF-A620-21F908E74436}" type="datetimeFigureOut">
              <a:rPr lang="ru-RU"/>
              <a:pPr/>
              <a:t>19.11.2018</a:t>
            </a:fld>
            <a:endParaRPr lang="ru-RU"/>
          </a:p>
        </p:txBody>
      </p:sp>
      <p:sp>
        <p:nvSpPr>
          <p:cNvPr id="50218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0219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DFA2F7-185F-48E0-85E1-3DBDC99CBF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3D768-0EC6-4A67-9CD1-E890CCC24BEC}" type="datetimeFigureOut">
              <a:rPr lang="ru-RU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5E034-B588-4F18-B555-56BB41F55A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0B9A42-307B-48CC-AC8E-729C98160790}" type="datetimeFigureOut">
              <a:rPr lang="ru-RU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03919-414E-416F-87CE-E2699B098E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E05D3-6DDD-4179-B2D0-74664CE668A2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202-1FA4-41BD-8425-8AA017394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5D844-C54B-46BA-A082-6FD8DFF4280C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6591-C8DF-4546-A65A-4E4BF305A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6AA8-7E69-4AA9-9EA5-67F46C92DBCF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6BE2-7131-4649-B412-5C7D9295A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C7D33-E9E5-4046-B56D-7D29B4F59CA9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A260D-DD16-477D-BF73-C3AC4725D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953900-A095-4B74-83D3-7E4840022196}" type="datetimeFigureOut">
              <a:rPr lang="ru-RU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CE8C3-79A3-4EC4-A057-C80D06E1EC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C8A2A-0B98-42C6-9313-B28DE2F05387}" type="datetimeFigureOut">
              <a:rPr lang="ru-RU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800AE-B05A-40F3-8782-7989E7C18E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225921-1038-4EDD-94C0-FF76FFCA6E23}" type="datetimeFigureOut">
              <a:rPr lang="ru-RU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3E680-EB7E-4364-B1BF-F32AE63782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C33BC3-EE4E-487C-807C-4D4AB6E92E2B}" type="datetimeFigureOut">
              <a:rPr lang="ru-RU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FBA9D-3C3D-4276-A698-64BA44CE43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C1750A-971F-49E8-8D5E-A2AB4B0243C8}" type="datetimeFigureOut">
              <a:rPr lang="ru-RU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7CE3E-0927-4449-B7D5-A74FB04AAC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3AF46A-D700-4071-80E7-294373EAB8B4}" type="datetimeFigureOut">
              <a:rPr lang="ru-RU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55F2F-BC47-4A66-8D94-F5B48D20EA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2C0DE-9F58-4999-984B-C7B0BD413C77}" type="datetimeFigureOut">
              <a:rPr lang="ru-RU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0007E-1632-4EF1-B312-CEDE0259EC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1900D3-52E4-457D-A3A1-42DFAD6AD733}" type="datetimeFigureOut">
              <a:rPr lang="ru-RU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21681-7581-4E7E-B51E-BC424E0C03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15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915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17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7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7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7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7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7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7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7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8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8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8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18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918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18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9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D0FE9DF-C147-4B52-8561-BED1B8EE2042}" type="datetimeFigureOut">
              <a:rPr lang="ru-RU"/>
              <a:pPr/>
              <a:t>19.11.2018</a:t>
            </a:fld>
            <a:endParaRPr lang="ru-RU"/>
          </a:p>
        </p:txBody>
      </p:sp>
      <p:sp>
        <p:nvSpPr>
          <p:cNvPr id="4919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919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12DB862-AE6D-488C-A40A-E413D136AF8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91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7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4391E1A-4DE3-45E0-926F-317B7431A050}" type="datetimeFigureOut">
              <a:rPr lang="ru-RU"/>
              <a:pPr>
                <a:defRPr/>
              </a:pPr>
              <a:t>19.11.2018</a:t>
            </a:fld>
            <a:endParaRPr lang="ru-RU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D0F4829-6DE7-456F-925B-31F3918FC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546E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doshkolnik.ru/pedagogika/1129-solnechny-luchik.htm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908050"/>
            <a:ext cx="8229600" cy="4429125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5000" dirty="0">
                <a:solidFill>
                  <a:srgbClr val="FFFF00"/>
                </a:solidFill>
              </a:rPr>
              <a:t>Проектная деятельность в 1 младшей группе</a:t>
            </a:r>
          </a:p>
          <a:p>
            <a:pPr algn="ctr">
              <a:buFont typeface="Wingdings" pitchFamily="2" charset="2"/>
              <a:buNone/>
            </a:pPr>
            <a:r>
              <a:rPr lang="ru-RU" sz="5000" dirty="0">
                <a:solidFill>
                  <a:srgbClr val="FFFF00"/>
                </a:solidFill>
              </a:rPr>
              <a:t>« Солнечный лучик»</a:t>
            </a:r>
            <a:endParaRPr lang="ru-RU" sz="5000" dirty="0">
              <a:solidFill>
                <a:srgbClr val="FFFF00"/>
              </a:solidFill>
              <a:hlinkClick r:id="rId2"/>
            </a:endParaRPr>
          </a:p>
          <a:p>
            <a:pPr algn="ctr">
              <a:buFont typeface="Wingdings" pitchFamily="2" charset="2"/>
              <a:buNone/>
            </a:pPr>
            <a:r>
              <a:rPr lang="ru-RU" sz="1800" dirty="0" smtClean="0">
                <a:solidFill>
                  <a:srgbClr val="FFFF00"/>
                </a:solidFill>
                <a:hlinkClick r:id="rId2"/>
              </a:rPr>
              <a:t>Воспитатель </a:t>
            </a:r>
            <a:r>
              <a:rPr lang="ru-RU" sz="1800" dirty="0" smtClean="0">
                <a:solidFill>
                  <a:srgbClr val="FFFF00"/>
                </a:solidFill>
              </a:rPr>
              <a:t>– Чумакова Марина Сергеевна</a:t>
            </a:r>
            <a:endParaRPr lang="ru-RU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 anchorCtr="0">
            <a:normAutofit/>
          </a:bodyPr>
          <a:lstStyle/>
          <a:p>
            <a:r>
              <a:rPr lang="ru-RU" smtClean="0"/>
              <a:t>Наблюдение</a:t>
            </a:r>
            <a:endParaRPr lang="ru-RU" dirty="0"/>
          </a:p>
        </p:txBody>
      </p:sp>
      <p:sp>
        <p:nvSpPr>
          <p:cNvPr id="22530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928670"/>
            <a:ext cx="4059238" cy="485778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5.Наблюдение </a:t>
            </a:r>
            <a:r>
              <a:rPr lang="ru-RU" sz="3600" dirty="0"/>
              <a:t>за </a:t>
            </a:r>
            <a:r>
              <a:rPr lang="ru-RU" sz="3600" dirty="0">
                <a:effectLst/>
              </a:rPr>
              <a:t>изменениями</a:t>
            </a:r>
            <a:r>
              <a:rPr lang="ru-RU" sz="3600" dirty="0"/>
              <a:t> в природе, связанных с солнцем.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22531" name="Содержимое 4" descr="i (5)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0" y="1789113"/>
            <a:ext cx="3500438" cy="3805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214290"/>
            <a:ext cx="4023360" cy="928694"/>
          </a:xfrm>
          <a:noFill/>
          <a:ln w="25400" cap="rnd" algn="ctr"/>
          <a:effectLst>
            <a:softEdge rad="63500"/>
          </a:effectLst>
          <a:sp3d prstMaterial="flat"/>
        </p:spPr>
        <p:txBody>
          <a:bodyPr anchor="b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ru-RU" sz="26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26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2600" b="1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5448"/>
            <a:ext cx="8229600" cy="1143000"/>
          </a:xfrm>
          <a:noFill/>
          <a:ln w="6350" cap="rnd"/>
        </p:spPr>
        <p:txBody>
          <a:bodyPr anchor="b" anchorCtr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6. Проведение занятий рисования по теме «Солнышко».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714875" y="214313"/>
            <a:ext cx="4022725" cy="928687"/>
          </a:xfrm>
          <a:ln w="25400" cap="rnd" algn="ctr"/>
          <a:effectLst>
            <a:softEdge rad="63500"/>
          </a:effectLst>
        </p:spPr>
        <p:txBody>
          <a:bodyPr anchor="b">
            <a:noAutofit/>
          </a:bodyPr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ru-RU" sz="26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88" y="3284984"/>
            <a:ext cx="4764021" cy="3573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26948"/>
            <a:ext cx="4469224" cy="3351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noFill/>
          <a:ln w="6350" cap="rnd"/>
        </p:spPr>
        <p:txBody>
          <a:bodyPr anchor="b" anchorCtr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54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54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54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54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54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6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7. Проведение занятия  лепки по теме «Солнышко лучистое».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71600"/>
            <a:ext cx="3708462" cy="4944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620" y="1371600"/>
            <a:ext cx="3700047" cy="4933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3" descr="i (4)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2273300"/>
            <a:ext cx="7715250" cy="3667125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35608" y="714356"/>
            <a:ext cx="7498080" cy="1357322"/>
          </a:xfrm>
          <a:noFill/>
          <a:ln w="6350" cap="rnd"/>
        </p:spPr>
        <p:txBody>
          <a:bodyPr rtlCol="0" anchor="b" anchorCtr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8. Проведение наблюдений за восходом и закатом солнца (по возможности в группе, по иллюстрациям, с помощью родителей дома).</a:t>
            </a:r>
            <a:br>
              <a:rPr lang="ru-RU" sz="24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endParaRPr lang="ru-RU" sz="24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 anchorCtr="0"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Заключительный этап: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73225"/>
            <a:ext cx="4059238" cy="4429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Подведение итогов проекта.</a:t>
            </a:r>
            <a:br>
              <a:rPr lang="ru-RU" dirty="0"/>
            </a:br>
            <a:r>
              <a:rPr lang="ru-RU" dirty="0"/>
              <a:t>Подготовка презентации по фотографиям.</a:t>
            </a:r>
          </a:p>
        </p:txBody>
      </p:sp>
      <p:pic>
        <p:nvPicPr>
          <p:cNvPr id="26627" name="Содержимое 4" descr="P108020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2786063"/>
            <a:ext cx="4059237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FF00"/>
                </a:solidFill>
              </a:rPr>
              <a:t>Цель  проекта</a:t>
            </a:r>
          </a:p>
        </p:txBody>
      </p:sp>
      <p:sp>
        <p:nvSpPr>
          <p:cNvPr id="14337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989138"/>
            <a:ext cx="8229600" cy="4429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формирование у детей активного словаря через организацию разных видов деятельности: игровой; познавательной (наблюдения, эксперимент, художественное слово); музыкально-эстетической, продуктивной.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FF00"/>
                </a:solidFill>
              </a:rPr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4213" y="1628775"/>
            <a:ext cx="8229600" cy="4429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/>
              <a:t>   </a:t>
            </a:r>
            <a:r>
              <a:rPr lang="ru-RU" sz="2800">
                <a:solidFill>
                  <a:srgbClr val="FFFF00"/>
                </a:solidFill>
              </a:rPr>
              <a:t>1.</a:t>
            </a:r>
            <a:r>
              <a:rPr lang="ru-RU" sz="2800"/>
              <a:t> Дать детям элементарные представления о природном объекте – солнце, его влиянии на окружающий мир.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 </a:t>
            </a:r>
            <a:r>
              <a:rPr lang="ru-RU" sz="2800">
                <a:solidFill>
                  <a:srgbClr val="FFFF00"/>
                </a:solidFill>
              </a:rPr>
              <a:t>2.</a:t>
            </a:r>
            <a:r>
              <a:rPr lang="ru-RU" sz="2800"/>
              <a:t> Формировать познавательную активность детей при проведении экспериментов, наблюдений.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</a:t>
            </a:r>
            <a:r>
              <a:rPr lang="ru-RU" sz="2800">
                <a:solidFill>
                  <a:srgbClr val="FFFF00"/>
                </a:solidFill>
              </a:rPr>
              <a:t>3.</a:t>
            </a:r>
            <a:r>
              <a:rPr lang="ru-RU" sz="2800"/>
              <a:t> Обогатить словарный запас детей по данной теме. Закрепить понятия «желтый», «круглый», «похоже», «не похоже» «Познание».</a:t>
            </a:r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sz="half" idx="4294967295"/>
          </p:nvPr>
        </p:nvSpPr>
        <p:spPr>
          <a:xfrm>
            <a:off x="179388" y="333375"/>
            <a:ext cx="4348162" cy="63357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</a:t>
            </a:r>
            <a:r>
              <a:rPr lang="ru-RU">
                <a:solidFill>
                  <a:srgbClr val="FFFF00"/>
                </a:solidFill>
              </a:rPr>
              <a:t>Тип проекта:</a:t>
            </a:r>
            <a:endParaRPr lang="ru-RU"/>
          </a:p>
          <a:p>
            <a:pPr>
              <a:buFont typeface="Wingdings" pitchFamily="2" charset="2"/>
              <a:buNone/>
            </a:pPr>
            <a:r>
              <a:rPr lang="ru-RU" sz="2800"/>
              <a:t>   Информационно исследовательский.</a:t>
            </a:r>
          </a:p>
          <a:p>
            <a:pPr>
              <a:buFont typeface="Wingdings" pitchFamily="2" charset="2"/>
              <a:buNone/>
            </a:pPr>
            <a:r>
              <a:rPr lang="ru-RU"/>
              <a:t>     </a:t>
            </a:r>
            <a:r>
              <a:rPr lang="ru-RU">
                <a:solidFill>
                  <a:srgbClr val="FFFF00"/>
                </a:solidFill>
              </a:rPr>
              <a:t>Участники:</a:t>
            </a:r>
            <a:r>
              <a:rPr lang="ru-RU"/>
              <a:t> </a:t>
            </a:r>
            <a:r>
              <a:rPr lang="ru-RU" sz="2800"/>
              <a:t>Педагоги – воспитатель группы, дети первой младшей группы, родители.</a:t>
            </a:r>
          </a:p>
          <a:p>
            <a:pPr algn="ctr">
              <a:buFont typeface="Wingdings" pitchFamily="2" charset="2"/>
              <a:buNone/>
            </a:pPr>
            <a:r>
              <a:rPr lang="ru-RU"/>
              <a:t> </a:t>
            </a:r>
            <a:r>
              <a:rPr lang="ru-RU">
                <a:solidFill>
                  <a:srgbClr val="FFFF00"/>
                </a:solidFill>
              </a:rPr>
              <a:t>Длительность:</a:t>
            </a:r>
            <a:r>
              <a:rPr lang="ru-RU"/>
              <a:t> </a:t>
            </a:r>
            <a:r>
              <a:rPr lang="ru-RU" sz="2800"/>
              <a:t>одна неделя (краткосрочный)</a:t>
            </a:r>
          </a:p>
          <a:p>
            <a:pPr>
              <a:buFont typeface="Wingdings" pitchFamily="2" charset="2"/>
              <a:buNone/>
            </a:pPr>
            <a:endParaRPr lang="ru-RU" sz="2800"/>
          </a:p>
        </p:txBody>
      </p:sp>
      <p:pic>
        <p:nvPicPr>
          <p:cNvPr id="16387" name="Содержимое 4" descr="i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196975"/>
            <a:ext cx="3857625" cy="4357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FF00"/>
                </a:solidFill>
              </a:rPr>
              <a:t>Ожидаемый результат</a:t>
            </a:r>
          </a:p>
        </p:txBody>
      </p:sp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0" y="1673225"/>
            <a:ext cx="8229600" cy="4429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- обогащение активного и пассивного словаря детей за счет слов: «яркое», «светлое», «теплое», «светит», «улыбается», «греет» и т. д.</a:t>
            </a:r>
          </a:p>
          <a:p>
            <a:pPr>
              <a:buFont typeface="Wingdings" pitchFamily="2" charset="2"/>
              <a:buNone/>
            </a:pPr>
            <a:r>
              <a:rPr lang="ru-RU"/>
              <a:t>- познавательный интерес к экспериментам;</a:t>
            </a:r>
          </a:p>
          <a:p>
            <a:pPr>
              <a:buFont typeface="Wingdings" pitchFamily="2" charset="2"/>
              <a:buNone/>
            </a:pPr>
            <a:r>
              <a:rPr lang="ru-RU"/>
              <a:t>- развитие у детей наблюдательности.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FF00"/>
                </a:solidFill>
              </a:rPr>
              <a:t>Подготовительный этап</a:t>
            </a:r>
          </a:p>
        </p:txBody>
      </p:sp>
      <p:sp>
        <p:nvSpPr>
          <p:cNvPr id="1843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700213"/>
            <a:ext cx="8229600" cy="4429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</a:t>
            </a:r>
            <a:r>
              <a:rPr lang="ru-RU">
                <a:solidFill>
                  <a:srgbClr val="FFFF00"/>
                </a:solidFill>
              </a:rPr>
              <a:t>1.</a:t>
            </a:r>
            <a:r>
              <a:rPr lang="ru-RU"/>
              <a:t> Беседы с детьми, для выявления знаний детей  о солнце.</a:t>
            </a:r>
            <a:br>
              <a:rPr lang="ru-RU"/>
            </a:br>
            <a:r>
              <a:rPr lang="ru-RU">
                <a:solidFill>
                  <a:srgbClr val="FFFF00"/>
                </a:solidFill>
              </a:rPr>
              <a:t>2.</a:t>
            </a:r>
            <a:r>
              <a:rPr lang="ru-RU"/>
              <a:t> Подготовка стихотворений, потешек, загадок, игр, с использованием «солнца», иллюстративный материал.</a:t>
            </a:r>
            <a:br>
              <a:rPr lang="ru-RU"/>
            </a:br>
            <a:r>
              <a:rPr lang="ru-RU">
                <a:solidFill>
                  <a:srgbClr val="FFFF00"/>
                </a:solidFill>
              </a:rPr>
              <a:t>3.</a:t>
            </a:r>
            <a:r>
              <a:rPr lang="ru-RU"/>
              <a:t> Подготовка атрибутов для игр, занятий.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Основной этап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341438"/>
            <a:ext cx="4787900" cy="48244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</a:t>
            </a:r>
            <a:r>
              <a:rPr lang="ru-RU" dirty="0">
                <a:solidFill>
                  <a:srgbClr val="FFFF00"/>
                </a:solidFill>
              </a:rPr>
              <a:t>1.</a:t>
            </a:r>
            <a:r>
              <a:rPr lang="ru-RU" dirty="0"/>
              <a:t> Чтение и заучивание </a:t>
            </a:r>
            <a:r>
              <a:rPr lang="ru-RU" dirty="0" err="1"/>
              <a:t>потешки</a:t>
            </a:r>
            <a:r>
              <a:rPr lang="ru-RU" dirty="0"/>
              <a:t> «Солнышко»,  физкультминутки – песни «Я на солнышке лежу».</a:t>
            </a:r>
            <a:br>
              <a:rPr lang="ru-RU" dirty="0"/>
            </a:br>
            <a:r>
              <a:rPr lang="ru-RU" dirty="0">
                <a:solidFill>
                  <a:srgbClr val="FFFF00"/>
                </a:solidFill>
              </a:rPr>
              <a:t>2.</a:t>
            </a:r>
            <a:r>
              <a:rPr lang="ru-RU" dirty="0"/>
              <a:t> Подвижная игра «Солнышко и дождик».</a:t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45" y="1196752"/>
            <a:ext cx="4142895" cy="5523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i (1)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584" y="2204864"/>
            <a:ext cx="7000875" cy="3527425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41752"/>
            <a:ext cx="8229600" cy="1847088"/>
          </a:xfrm>
          <a:noFill/>
          <a:ln w="6350" cap="rnd"/>
        </p:spPr>
        <p:txBody>
          <a:bodyPr rtlCol="0" anchor="b" anchorCtr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3. Комплекс утренней гимнастики «Лучистое солнышко».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3381840" cy="4509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868" y="2002817"/>
            <a:ext cx="3381840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noFill/>
          <a:ln w="6350" cap="rnd"/>
        </p:spPr>
        <p:txBody>
          <a:bodyPr rtlCol="0" anchor="b" anchorCtr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4. Дидактическая игра «На что похоже?» (по форме, цвету, ощущениям).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2" y="1556792"/>
            <a:ext cx="7772356" cy="437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>
    <a:extraClrScheme>
      <a:clrScheme name="Бумажная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мажная 2">
        <a:dk1>
          <a:srgbClr val="000000"/>
        </a:dk1>
        <a:lt1>
          <a:srgbClr val="FF9900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CAAA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127</TotalTime>
  <Words>241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Verdana</vt:lpstr>
      <vt:lpstr>Wingdings</vt:lpstr>
      <vt:lpstr>Wingdings 2</vt:lpstr>
      <vt:lpstr>Глобус</vt:lpstr>
      <vt:lpstr>Бумажная</vt:lpstr>
      <vt:lpstr>Презентация PowerPoint</vt:lpstr>
      <vt:lpstr>Цель  проекта</vt:lpstr>
      <vt:lpstr>Задачи</vt:lpstr>
      <vt:lpstr>Презентация PowerPoint</vt:lpstr>
      <vt:lpstr>Ожидаемый результат</vt:lpstr>
      <vt:lpstr>Подготовительный этап</vt:lpstr>
      <vt:lpstr>Основной этап</vt:lpstr>
      <vt:lpstr>3. Комплекс утренней гимнастики «Лучистое солнышко».</vt:lpstr>
      <vt:lpstr>4. Дидактическая игра «На что похоже?» (по форме, цвету, ощущениям).</vt:lpstr>
      <vt:lpstr>Наблюдение</vt:lpstr>
      <vt:lpstr>6. Проведение занятий рисования по теме «Солнышко».</vt:lpstr>
      <vt:lpstr>   7. Проведение занятия  лепки по теме «Солнышко лучистое».</vt:lpstr>
      <vt:lpstr>8. Проведение наблюдений за восходом и закатом солнца (по возможности в группе, по иллюстрациям, с помощью родителей дома). </vt:lpstr>
      <vt:lpstr>Заключительный этап: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гарик</cp:lastModifiedBy>
  <cp:revision>25</cp:revision>
  <dcterms:created xsi:type="dcterms:W3CDTF">2015-03-02T17:09:52Z</dcterms:created>
  <dcterms:modified xsi:type="dcterms:W3CDTF">2018-11-19T09:21:42Z</dcterms:modified>
</cp:coreProperties>
</file>