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/>
          <p:cNvSpPr>
            <a:spLocks noGrp="1"/>
          </p:cNvSpPr>
          <p:nvPr>
            <p:ph type="ctrTitle"/>
          </p:nvPr>
        </p:nvSpPr>
        <p:spPr>
          <a:xfrm>
            <a:off x="2286000" y="685800"/>
            <a:ext cx="6172200" cy="1828800"/>
          </a:xfrm>
        </p:spPr>
        <p:txBody>
          <a:bodyPr>
            <a:noAutofit/>
          </a:bodyPr>
          <a:lstStyle/>
          <a:p>
            <a:pPr algn="ctr"/>
            <a:r>
              <a:rPr lang="ru-RU" altLang="ru-RU" sz="4000" dirty="0" err="1" smtClean="0">
                <a:solidFill>
                  <a:srgbClr val="E46C0A"/>
                </a:solidFill>
                <a:latin typeface="Arial" charset="0"/>
              </a:rPr>
              <a:t>Синквейн</a:t>
            </a:r>
            <a:r>
              <a:rPr lang="ru-RU" altLang="ru-RU" sz="4000" dirty="0" smtClean="0">
                <a:solidFill>
                  <a:srgbClr val="E46C0A"/>
                </a:solidFill>
                <a:latin typeface="Arial" charset="0"/>
              </a:rPr>
              <a:t> – новая технология развития речи  дошкольников.</a:t>
            </a:r>
            <a:endParaRPr lang="ru-RU" altLang="ru-RU" sz="4000" dirty="0" smtClean="0"/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24600" y="4953000"/>
            <a:ext cx="2133600" cy="1524000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endParaRPr lang="ru-RU" altLang="ru-RU" sz="1600" dirty="0" smtClean="0">
              <a:solidFill>
                <a:srgbClr val="17375E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endParaRPr lang="ru-RU" altLang="ru-RU" sz="1600" dirty="0" smtClean="0">
              <a:solidFill>
                <a:srgbClr val="17375E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endParaRPr lang="ru-RU" altLang="ru-RU" sz="1600" dirty="0" smtClean="0">
              <a:solidFill>
                <a:srgbClr val="17375E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ru-RU" altLang="ru-RU" sz="1600" dirty="0" smtClean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Подготовила: </a:t>
            </a:r>
            <a:endParaRPr lang="ru-RU" altLang="ru-RU" sz="1600" dirty="0" smtClean="0">
              <a:solidFill>
                <a:srgbClr val="17375E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ru-RU" altLang="ru-RU" sz="1600" b="1" dirty="0" smtClean="0">
                <a:solidFill>
                  <a:srgbClr val="17375E"/>
                </a:solidFill>
                <a:latin typeface="Arial" pitchFamily="34" charset="0"/>
                <a:cs typeface="Arial" pitchFamily="34" charset="0"/>
              </a:rPr>
              <a:t>Бронникова Л.Ю.</a:t>
            </a:r>
          </a:p>
          <a:p>
            <a:pPr>
              <a:spcBef>
                <a:spcPct val="0"/>
              </a:spcBef>
            </a:pPr>
            <a:endParaRPr lang="ru-RU" altLang="ru-RU" sz="1600" b="1" dirty="0" smtClean="0">
              <a:solidFill>
                <a:srgbClr val="17375E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endParaRPr lang="ru-RU" altLang="ru-RU" sz="1200" dirty="0" smtClean="0">
              <a:solidFill>
                <a:srgbClr val="17375E"/>
              </a:solidFill>
            </a:endParaRPr>
          </a:p>
        </p:txBody>
      </p:sp>
      <p:pic>
        <p:nvPicPr>
          <p:cNvPr id="7" name="Рисунок 6" descr="63370117_1283114586_24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62200" y="2667000"/>
            <a:ext cx="3240212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743200"/>
            <a:ext cx="8077200" cy="3730752"/>
          </a:xfrm>
        </p:spPr>
        <p:txBody>
          <a:bodyPr>
            <a:normAutofit fontScale="92500" lnSpcReduction="10000"/>
          </a:bodyPr>
          <a:lstStyle/>
          <a:p>
            <a:r>
              <a:rPr lang="ru-RU" altLang="ru-RU" dirty="0" smtClean="0">
                <a:latin typeface="Arial" pitchFamily="34" charset="0"/>
                <a:cs typeface="Arial" pitchFamily="34" charset="0"/>
              </a:rPr>
              <a:t>Психологи и практикующие педагоги отмечают, что у старших дошкольников часто имеются нарушения речи, бедный словарный запас, дети не умеют составлять рассказ по картинке, пересказать прочитанное, им трудно выучить наизусть стихотворение. </a:t>
            </a:r>
          </a:p>
          <a:p>
            <a:r>
              <a:rPr lang="ru-RU" altLang="ru-RU" sz="2800" b="1" i="1" dirty="0" smtClean="0">
                <a:solidFill>
                  <a:srgbClr val="002060"/>
                </a:solidFill>
              </a:rPr>
              <a:t>Составление </a:t>
            </a:r>
            <a:r>
              <a:rPr lang="ru-RU" altLang="ru-RU" sz="2800" b="1" i="1" dirty="0" err="1" smtClean="0">
                <a:solidFill>
                  <a:srgbClr val="002060"/>
                </a:solidFill>
              </a:rPr>
              <a:t>синквейна</a:t>
            </a:r>
            <a:r>
              <a:rPr lang="ru-RU" altLang="ru-RU" b="1" dirty="0" smtClean="0">
                <a:solidFill>
                  <a:srgbClr val="002060"/>
                </a:solidFill>
              </a:rPr>
              <a:t> </a:t>
            </a:r>
            <a:r>
              <a:rPr lang="ru-RU" altLang="ru-RU" dirty="0" smtClean="0">
                <a:latin typeface="Arial" pitchFamily="34" charset="0"/>
                <a:cs typeface="Arial" pitchFamily="34" charset="0"/>
              </a:rPr>
              <a:t>– один из способов частичного решения этих проблем. </a:t>
            </a:r>
          </a:p>
          <a:p>
            <a:r>
              <a:rPr lang="ru-RU" altLang="ru-RU" sz="2800" b="1" i="1" dirty="0" err="1" smtClean="0">
                <a:solidFill>
                  <a:srgbClr val="002060"/>
                </a:solidFill>
              </a:rPr>
              <a:t>Синквейны</a:t>
            </a:r>
            <a:r>
              <a:rPr lang="ru-RU" altLang="ru-RU" sz="2800" b="1" i="1" dirty="0" smtClean="0">
                <a:solidFill>
                  <a:srgbClr val="002060"/>
                </a:solidFill>
              </a:rPr>
              <a:t> </a:t>
            </a:r>
            <a:r>
              <a:rPr lang="ru-RU" altLang="ru-RU" dirty="0" smtClean="0">
                <a:latin typeface="Arial" pitchFamily="34" charset="0"/>
                <a:cs typeface="Arial" pitchFamily="34" charset="0"/>
              </a:rPr>
              <a:t>часто используются современными педагогами для занятий в детском саду. Уже в дошкольном возрасте можно учить детей составлять </a:t>
            </a:r>
            <a:r>
              <a:rPr lang="ru-RU" altLang="ru-RU" dirty="0" err="1" smtClean="0">
                <a:latin typeface="Arial" pitchFamily="34" charset="0"/>
                <a:cs typeface="Arial" pitchFamily="34" charset="0"/>
              </a:rPr>
              <a:t>синквейны</a:t>
            </a:r>
            <a:r>
              <a:rPr lang="ru-RU" altLang="ru-RU" dirty="0" smtClean="0">
                <a:latin typeface="Arial" pitchFamily="34" charset="0"/>
                <a:cs typeface="Arial" pitchFamily="34" charset="0"/>
              </a:rPr>
              <a:t> в форме игры.</a:t>
            </a:r>
            <a:endParaRPr lang="ru-RU" alt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Neznaika2a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0"/>
            <a:ext cx="23304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362200" y="709752"/>
            <a:ext cx="5562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 smtClean="0">
                <a:ln w="1905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такое </a:t>
            </a:r>
            <a:r>
              <a:rPr lang="ru-RU" sz="4000" b="1" dirty="0" err="1" smtClean="0">
                <a:ln w="1905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синквейн</a:t>
            </a:r>
            <a:r>
              <a:rPr lang="ru-RU" sz="4000" b="1" dirty="0" smtClean="0">
                <a:ln w="1905"/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?</a:t>
            </a:r>
            <a:endParaRPr lang="ru-RU" sz="4000" b="1" dirty="0">
              <a:ln w="1905"/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1600200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Кто ясно мыслит – тот ясно излагает.</a:t>
            </a:r>
          </a:p>
          <a:p>
            <a:pPr algn="r" eaLnBrk="1" hangingPunct="1"/>
            <a:r>
              <a:rPr lang="ru-RU" altLang="ru-RU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(Античная поговорка)</a:t>
            </a:r>
            <a:endParaRPr lang="ru-RU" altLang="ru-RU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019800" cy="4873752"/>
          </a:xfrm>
        </p:spPr>
        <p:txBody>
          <a:bodyPr/>
          <a:lstStyle/>
          <a:p>
            <a:r>
              <a:rPr lang="ru-RU" altLang="ru-RU" sz="2800" b="1" i="1" dirty="0" err="1" smtClean="0">
                <a:solidFill>
                  <a:srgbClr val="002060"/>
                </a:solidFill>
              </a:rPr>
              <a:t>Синквейн</a:t>
            </a:r>
            <a:r>
              <a:rPr lang="ru-RU" altLang="ru-RU" dirty="0" smtClean="0">
                <a:solidFill>
                  <a:srgbClr val="002060"/>
                </a:solidFill>
              </a:rPr>
              <a:t>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— слово французское, в переводе означает «стихотворение из пяти строк».</a:t>
            </a:r>
          </a:p>
          <a:p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Форма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была разработана американской поэтессой Аделаидой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Крэпси</a:t>
            </a:r>
            <a:endParaRPr lang="ru-RU" alt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altLang="ru-RU" sz="2800" b="1" i="1" dirty="0" err="1" smtClean="0">
                <a:solidFill>
                  <a:srgbClr val="002060"/>
                </a:solidFill>
              </a:rPr>
              <a:t>Синквейн</a:t>
            </a:r>
            <a:r>
              <a:rPr lang="ru-RU" altLang="ru-RU" dirty="0" smtClean="0">
                <a:solidFill>
                  <a:srgbClr val="002060"/>
                </a:solidFill>
              </a:rPr>
              <a:t>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– это необычное стихотворение, а стихотворение, написанное в соответствии с определёнными правилами.</a:t>
            </a:r>
          </a:p>
          <a:p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Сравнительно недавно педагоги стали применять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для активизации познавательной деятельности и стали использовать его как метод развития речи.</a:t>
            </a:r>
          </a:p>
          <a:p>
            <a:endParaRPr lang="ru-RU" altLang="ru-RU" dirty="0">
              <a:solidFill>
                <a:srgbClr val="C00000"/>
              </a:solidFill>
            </a:endParaRPr>
          </a:p>
        </p:txBody>
      </p:sp>
      <p:sp>
        <p:nvSpPr>
          <p:cNvPr id="4" name="Заголовок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739915"/>
            <a:ext cx="7467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40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endParaRPr lang="ru-RU" altLang="ru-RU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znayka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140968"/>
            <a:ext cx="2265362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7467600" cy="3733800"/>
          </a:xfrm>
        </p:spPr>
        <p:txBody>
          <a:bodyPr/>
          <a:lstStyle/>
          <a:p>
            <a:r>
              <a:rPr lang="ru-RU" altLang="ru-RU" dirty="0" smtClean="0">
                <a:latin typeface="Arial" pitchFamily="34" charset="0"/>
                <a:cs typeface="Arial" pitchFamily="34" charset="0"/>
              </a:rPr>
              <a:t>Чтобы составить </a:t>
            </a:r>
            <a:r>
              <a:rPr lang="ru-RU" altLang="ru-RU" sz="2800" b="1" i="1" dirty="0" err="1" smtClean="0"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dirty="0" smtClean="0">
                <a:latin typeface="Arial" pitchFamily="34" charset="0"/>
                <a:cs typeface="Arial" pitchFamily="34" charset="0"/>
              </a:rPr>
              <a:t>, нужно научиться находить в тексте, в материале главные элементы, делать выводы и заключения, высказывать своё мнение, анализировать, обобщать, вычленять, объединять и кратко излагать.</a:t>
            </a:r>
            <a:endParaRPr lang="ru-RU" alt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328967010_model-vypusknika-nachalnoy-shkoly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2895600"/>
            <a:ext cx="3276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990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Правила составления </a:t>
            </a:r>
            <a:r>
              <a:rPr lang="ru-RU" sz="3200" b="1" dirty="0" err="1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синквейна</a:t>
            </a:r>
            <a:r>
              <a:rPr lang="ru-RU" sz="3200" b="1" dirty="0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3200" b="1" dirty="0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dirty="0">
              <a:solidFill>
                <a:schemeClr val="accent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715000" cy="4873752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altLang="ru-RU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состоит из 5 строк;</a:t>
            </a:r>
          </a:p>
          <a:p>
            <a:pPr>
              <a:buFont typeface="Arial" charset="0"/>
              <a:buChar char="•"/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Его форма напоминает ёлочку</a:t>
            </a:r>
            <a:r>
              <a:rPr lang="ru-RU" altLang="ru-RU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lnSpc>
                <a:spcPct val="150000"/>
              </a:lnSpc>
              <a:buNone/>
            </a:pPr>
            <a:endParaRPr lang="ru-RU" altLang="ru-RU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 слово</a:t>
            </a:r>
          </a:p>
          <a:p>
            <a:pPr algn="ctr">
              <a:lnSpc>
                <a:spcPct val="150000"/>
              </a:lnSpc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 слова</a:t>
            </a:r>
          </a:p>
          <a:p>
            <a:pPr algn="ctr">
              <a:lnSpc>
                <a:spcPct val="150000"/>
              </a:lnSpc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 слова</a:t>
            </a:r>
          </a:p>
          <a:p>
            <a:pPr algn="ctr">
              <a:lnSpc>
                <a:spcPct val="150000"/>
              </a:lnSpc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 слова</a:t>
            </a:r>
          </a:p>
          <a:p>
            <a:pPr algn="ctr">
              <a:lnSpc>
                <a:spcPct val="150000"/>
              </a:lnSpc>
            </a:pPr>
            <a:r>
              <a:rPr lang="ru-RU" alt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 слово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Группа 20"/>
          <p:cNvGrpSpPr>
            <a:grpSpLocks/>
          </p:cNvGrpSpPr>
          <p:nvPr/>
        </p:nvGrpSpPr>
        <p:grpSpPr bwMode="auto">
          <a:xfrm>
            <a:off x="6248400" y="2895600"/>
            <a:ext cx="2362200" cy="3048001"/>
            <a:chOff x="4562355" y="3442110"/>
            <a:chExt cx="2705861" cy="2862080"/>
          </a:xfrm>
          <a:solidFill>
            <a:srgbClr val="00B050"/>
          </a:solidFill>
        </p:grpSpPr>
        <p:grpSp>
          <p:nvGrpSpPr>
            <p:cNvPr id="5" name="Группа 23"/>
            <p:cNvGrpSpPr>
              <a:grpSpLocks/>
            </p:cNvGrpSpPr>
            <p:nvPr/>
          </p:nvGrpSpPr>
          <p:grpSpPr bwMode="auto">
            <a:xfrm>
              <a:off x="4562355" y="3442110"/>
              <a:ext cx="2705861" cy="2304256"/>
              <a:chOff x="4386419" y="3212976"/>
              <a:chExt cx="2705861" cy="2304256"/>
            </a:xfrm>
            <a:grpFill/>
          </p:grpSpPr>
          <p:sp>
            <p:nvSpPr>
              <p:cNvPr id="7" name="Равнобедренный треугольник 6"/>
              <p:cNvSpPr/>
              <p:nvPr/>
            </p:nvSpPr>
            <p:spPr>
              <a:xfrm>
                <a:off x="6444398" y="4941654"/>
                <a:ext cx="647882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8" name="Равнобедренный треугольник 7"/>
              <p:cNvSpPr/>
              <p:nvPr/>
            </p:nvSpPr>
            <p:spPr>
              <a:xfrm>
                <a:off x="5723470" y="4941654"/>
                <a:ext cx="649471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9" name="Равнобедренный треугольник 8"/>
              <p:cNvSpPr/>
              <p:nvPr/>
            </p:nvSpPr>
            <p:spPr>
              <a:xfrm>
                <a:off x="5394766" y="3212976"/>
                <a:ext cx="647882" cy="576226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0" name="Равнобедренный треугольник 9"/>
              <p:cNvSpPr/>
              <p:nvPr/>
            </p:nvSpPr>
            <p:spPr>
              <a:xfrm>
                <a:off x="5105759" y="3789202"/>
                <a:ext cx="649470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1" name="Равнобедренный треугольник 10"/>
              <p:cNvSpPr/>
              <p:nvPr/>
            </p:nvSpPr>
            <p:spPr>
              <a:xfrm>
                <a:off x="5755229" y="3789202"/>
                <a:ext cx="647882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2" name="Равнобедренный треугольник 11"/>
              <p:cNvSpPr/>
              <p:nvPr/>
            </p:nvSpPr>
            <p:spPr>
              <a:xfrm>
                <a:off x="6114105" y="4365427"/>
                <a:ext cx="647882" cy="576226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3" name="Равнобедренный треугольник 12"/>
              <p:cNvSpPr/>
              <p:nvPr/>
            </p:nvSpPr>
            <p:spPr>
              <a:xfrm>
                <a:off x="5394766" y="4365427"/>
                <a:ext cx="647882" cy="576226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4" name="Равнобедренный треугольник 13"/>
              <p:cNvSpPr/>
              <p:nvPr/>
            </p:nvSpPr>
            <p:spPr>
              <a:xfrm>
                <a:off x="4746883" y="4365427"/>
                <a:ext cx="647882" cy="576226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5" name="Равнобедренный треугольник 14"/>
              <p:cNvSpPr/>
              <p:nvPr/>
            </p:nvSpPr>
            <p:spPr>
              <a:xfrm>
                <a:off x="4386419" y="4941654"/>
                <a:ext cx="647882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  <p:sp>
            <p:nvSpPr>
              <p:cNvPr id="16" name="Равнобедренный треугольник 15"/>
              <p:cNvSpPr/>
              <p:nvPr/>
            </p:nvSpPr>
            <p:spPr>
              <a:xfrm>
                <a:off x="5034301" y="4941654"/>
                <a:ext cx="647882" cy="576225"/>
              </a:xfrm>
              <a:prstGeom prst="triangle">
                <a:avLst/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ru-RU">
                  <a:solidFill>
                    <a:srgbClr val="00B050"/>
                  </a:solidFill>
                </a:endParaRPr>
              </a:p>
            </p:txBody>
          </p:sp>
        </p:grpSp>
        <p:sp>
          <p:nvSpPr>
            <p:cNvPr id="6" name="Равнобедренный треугольник 5"/>
            <p:cNvSpPr/>
            <p:nvPr/>
          </p:nvSpPr>
          <p:spPr>
            <a:xfrm>
              <a:off x="5562761" y="5727964"/>
              <a:ext cx="647882" cy="576226"/>
            </a:xfrm>
            <a:prstGeom prst="triangl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7467600" cy="5864352"/>
          </a:xfrm>
        </p:spPr>
        <p:txBody>
          <a:bodyPr>
            <a:normAutofit fontScale="55000" lnSpcReduction="20000"/>
          </a:bodyPr>
          <a:lstStyle/>
          <a:p>
            <a:r>
              <a:rPr lang="ru-RU" altLang="ru-RU" sz="33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Первая строка </a:t>
            </a:r>
            <a:r>
              <a:rPr lang="ru-RU" altLang="ru-RU" sz="33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33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заголовок, тема, состоящие из одного слова (обычно существительное, означающее предмет или действие, о котором идёт речь). </a:t>
            </a:r>
            <a:r>
              <a:rPr lang="ru-RU" altLang="ru-RU" sz="33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(Например </a:t>
            </a:r>
            <a:r>
              <a:rPr lang="ru-RU" altLang="ru-RU" sz="3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ёжик.)</a:t>
            </a:r>
          </a:p>
          <a:p>
            <a:endParaRPr lang="ru-RU" altLang="ru-RU" sz="1400" dirty="0" smtClean="0">
              <a:solidFill>
                <a:srgbClr val="C00000"/>
              </a:solidFill>
            </a:endParaRPr>
          </a:p>
          <a:p>
            <a:r>
              <a:rPr lang="ru-RU" altLang="ru-RU" sz="3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Вторая строка 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два слова. Прилагательные. Это описание признаков предмета или его свойства, раскрывающие тему </a:t>
            </a:r>
            <a:r>
              <a:rPr lang="ru-RU" altLang="ru-RU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altLang="ru-RU" sz="32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серый,колючий</a:t>
            </a:r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endParaRPr lang="ru-RU" alt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3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Третья строка</a:t>
            </a:r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обычно состоит из трёх глаголов или деепричастий, описывающих действия предмета. </a:t>
            </a:r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(фыркает, спит, сворачивается)</a:t>
            </a:r>
          </a:p>
          <a:p>
            <a:endParaRPr lang="ru-RU" altLang="ru-RU" sz="3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3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Четвёртая строка 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это словосочетание или предложение, состоящее из нескольких слов, которые отражают личное отношение автора </a:t>
            </a:r>
            <a:r>
              <a:rPr lang="ru-RU" altLang="ru-RU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к тому, о чем говорится в тексте.</a:t>
            </a:r>
          </a:p>
          <a:p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(Мне нравится маленький ёжик)</a:t>
            </a:r>
          </a:p>
          <a:p>
            <a:endParaRPr lang="ru-RU" altLang="ru-RU" sz="3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3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Пятая строка 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 последняя. Одно слово – существительное для выражения своих чувств или ассоциаций, связанных с предметом, о котором говорится в </a:t>
            </a:r>
            <a:r>
              <a:rPr lang="ru-RU" altLang="ru-RU" sz="32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синквейне</a:t>
            </a:r>
            <a:r>
              <a:rPr lang="ru-RU" alt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то есть это личное выражение автора к теме или повторение сути, либо синоним. </a:t>
            </a:r>
            <a:r>
              <a:rPr lang="ru-RU" altLang="ru-RU" sz="32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(Лес.)</a:t>
            </a:r>
            <a:endParaRPr lang="ru-RU" alt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0" y="914400"/>
            <a:ext cx="3352800" cy="5559552"/>
          </a:xfrm>
        </p:spPr>
        <p:txBody>
          <a:bodyPr>
            <a:normAutofit/>
          </a:bodyPr>
          <a:lstStyle/>
          <a:p>
            <a:pPr marL="457200" indent="-457200"/>
            <a:r>
              <a:rPr lang="ru-RU" altLang="ru-RU" b="1" i="1" dirty="0" smtClean="0">
                <a:latin typeface="Arial" pitchFamily="34" charset="0"/>
                <a:cs typeface="Arial" pitchFamily="34" charset="0"/>
              </a:rPr>
              <a:t>1. Арбуз</a:t>
            </a:r>
          </a:p>
          <a:p>
            <a:pPr marL="457200" indent="-457200"/>
            <a:r>
              <a:rPr lang="ru-RU" altLang="ru-RU" b="1" i="1" dirty="0" smtClean="0">
                <a:latin typeface="Arial" pitchFamily="34" charset="0"/>
                <a:cs typeface="Arial" pitchFamily="34" charset="0"/>
              </a:rPr>
              <a:t>2. Круглый, вкусный</a:t>
            </a:r>
          </a:p>
          <a:p>
            <a:pPr marL="457200" indent="-457200"/>
            <a:r>
              <a:rPr lang="ru-RU" altLang="ru-RU" b="1" i="1" dirty="0" smtClean="0">
                <a:latin typeface="Arial" pitchFamily="34" charset="0"/>
                <a:cs typeface="Arial" pitchFamily="34" charset="0"/>
              </a:rPr>
              <a:t>3. Катится, растет, зреет</a:t>
            </a:r>
          </a:p>
          <a:p>
            <a:pPr marL="457200" indent="-457200"/>
            <a:r>
              <a:rPr lang="ru-RU" altLang="ru-RU" b="1" i="1" dirty="0" smtClean="0">
                <a:latin typeface="Arial" pitchFamily="34" charset="0"/>
                <a:cs typeface="Arial" pitchFamily="34" charset="0"/>
              </a:rPr>
              <a:t>4. Арбуз – это большая ягода.</a:t>
            </a:r>
          </a:p>
          <a:p>
            <a:pPr marL="457200" indent="-457200"/>
            <a:r>
              <a:rPr lang="ru-RU" altLang="ru-RU" b="1" i="1" dirty="0" smtClean="0">
                <a:latin typeface="Arial" pitchFamily="34" charset="0"/>
                <a:cs typeface="Arial" pitchFamily="34" charset="0"/>
              </a:rPr>
              <a:t>5. Лето</a:t>
            </a:r>
            <a:endParaRPr lang="ru-RU" altLang="ru-RU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6df73023ff92862cacd80578dd92648b_ae59e32c0e6b650b11462577bb816a8b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1" y="836712"/>
            <a:ext cx="3240360" cy="411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Составление </a:t>
            </a:r>
            <a:r>
              <a:rPr lang="ru-RU" altLang="ru-RU" sz="2800" b="1" dirty="0" err="1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altLang="ru-RU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28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по прослушанному рассказу или сказке.</a:t>
            </a:r>
            <a:endParaRPr lang="ru-RU" altLang="ru-RU" sz="2800" b="1" dirty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Составление </a:t>
            </a:r>
            <a:r>
              <a:rPr lang="ru-RU" altLang="ru-RU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по сказке «</a:t>
            </a:r>
            <a:r>
              <a:rPr lang="ru-RU" altLang="ru-RU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Заюшкина</a:t>
            </a:r>
            <a:r>
              <a:rPr lang="ru-RU" altLang="ru-R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избушка».                                 </a:t>
            </a:r>
            <a:endParaRPr lang="ru-RU" altLang="ru-RU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4" name="Picture 2" descr="http://xn----etbbrbbbjgx3byb3d.xn--p1ai/d/513282/d/Scan_20140124_141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514600"/>
            <a:ext cx="3248025" cy="4164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267200" y="2133600"/>
            <a:ext cx="38862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altLang="ru-RU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</a:t>
            </a:r>
            <a:r>
              <a:rPr lang="ru-RU" altLang="ru-RU" sz="1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Зайчик.</a:t>
            </a:r>
            <a:r>
              <a:rPr lang="ru-RU" altLang="ru-RU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	             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Слабый, трусливый.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Плачет, боится, просит (помощи).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Мне жалко зайчика.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Сказочный герой.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Лиса.</a:t>
            </a: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Хитрая, наглая.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Выгнала, обманула, обхитрила.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Лиса поступила плохо.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Сказочный герой.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ru-RU" altLang="ru-RU" sz="1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chemeClr val="accent3"/>
                </a:solidFill>
                <a:latin typeface="Arial" pitchFamily="34" charset="0"/>
                <a:cs typeface="Arial" pitchFamily="34" charset="0"/>
              </a:rPr>
              <a:t>Петух.</a:t>
            </a:r>
            <a:endParaRPr lang="ru-RU" altLang="ru-RU" sz="1200" dirty="0" smtClean="0"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Смелый, отважный.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Спас, защитил, выгнал (лису).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Петух поступил смело.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Сказочный герой.</a:t>
            </a:r>
            <a:endParaRPr lang="ru-RU" altLang="ru-RU" sz="1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/>
            <a:r>
              <a:rPr lang="ru-RU" alt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alt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21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400" b="1" dirty="0" err="1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Синквейн</a:t>
            </a:r>
            <a:r>
              <a:rPr lang="ru-RU" sz="2400" b="1" dirty="0" smtClean="0">
                <a:ln w="1905"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один из эффективных методов развития речи дошкольников</a:t>
            </a:r>
            <a:endParaRPr lang="ru-RU" sz="2400" b="1" dirty="0">
              <a:ln w="1905"/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7467600" cy="5254752"/>
          </a:xfrm>
        </p:spPr>
        <p:txBody>
          <a:bodyPr>
            <a:noAutofit/>
          </a:bodyPr>
          <a:lstStyle/>
          <a:p>
            <a:pPr algn="ctr"/>
            <a:r>
              <a:rPr lang="ru-RU" alt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чём же его эффективность и значимость</a:t>
            </a:r>
            <a:r>
              <a:rPr lang="ru-RU" alt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endParaRPr lang="ru-RU" alt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Во-первых</a:t>
            </a:r>
            <a:r>
              <a:rPr lang="ru-RU" alt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его простота.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могут составить все.</a:t>
            </a:r>
          </a:p>
          <a:p>
            <a:r>
              <a:rPr lang="ru-RU" altLang="ru-RU" sz="20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Во-вторых</a:t>
            </a:r>
            <a:r>
              <a:rPr lang="ru-RU" alt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в составлении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каждый ребенок может реализовать свои творческие, интеллектуальные возможности.</a:t>
            </a:r>
          </a:p>
          <a:p>
            <a:endParaRPr lang="ru-RU" alt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0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является игровым приемом.</a:t>
            </a:r>
          </a:p>
          <a:p>
            <a:endParaRPr lang="ru-RU" alt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Составление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используется как заключительное задание по пройденному материалу.</a:t>
            </a:r>
          </a:p>
          <a:p>
            <a:endParaRPr lang="ru-RU" alt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Составление </a:t>
            </a:r>
            <a:r>
              <a:rPr lang="ru-RU" altLang="ru-RU" sz="2000" dirty="0" err="1" smtClean="0"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000" dirty="0" smtClean="0">
                <a:latin typeface="Arial" pitchFamily="34" charset="0"/>
                <a:cs typeface="Arial" pitchFamily="34" charset="0"/>
              </a:rPr>
              <a:t> используется для проведения рефлексии, анализа и синтеза полученной информации.</a:t>
            </a:r>
            <a:endParaRPr lang="ru-RU" alt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9696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 о </a:t>
            </a:r>
            <a:r>
              <a:rPr lang="ru-RU" sz="3200" b="1" dirty="0" err="1" smtClean="0">
                <a:ln w="1905"/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синквейне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524000" y="1600200"/>
            <a:ext cx="6400800" cy="4873752"/>
          </a:xfrm>
        </p:spPr>
        <p:txBody>
          <a:bodyPr>
            <a:normAutofit fontScale="62500" lnSpcReduction="20000"/>
          </a:bodyPr>
          <a:lstStyle/>
          <a:p>
            <a:pPr marL="1619250" indent="-1079500"/>
            <a:r>
              <a:rPr lang="ru-RU" altLang="ru-RU" sz="26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это французское пятистишие, похожее на японские стихотворения.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помогает пополнить словарный запас.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 краткому пересказу.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учит находить и выделять в большом объеме информации главную мысль.</a:t>
            </a:r>
          </a:p>
          <a:p>
            <a:pPr marL="1619250" indent="-1079500"/>
            <a:r>
              <a:rPr lang="ru-RU" altLang="ru-RU" sz="2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Сочинение </a:t>
            </a:r>
            <a:r>
              <a:rPr lang="ru-RU" altLang="ru-RU" sz="26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синквейна</a:t>
            </a:r>
            <a:r>
              <a:rPr lang="ru-RU" altLang="ru-RU" sz="2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процесс творческий. Это интересное занятие помогает самовыражению детей, через сочинение собственных нерифмованных стихов.</a:t>
            </a:r>
          </a:p>
          <a:p>
            <a:pPr marL="1619250" indent="-1079500"/>
            <a:r>
              <a:rPr lang="ru-RU" altLang="ru-RU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Составить </a:t>
            </a:r>
            <a:r>
              <a:rPr lang="ru-RU" altLang="ru-RU" sz="26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получается у всех.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помогает развить речь и мышление.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облегчает процесс усвоения понятий и их содержания.</a:t>
            </a:r>
          </a:p>
          <a:p>
            <a:pPr marL="1619250" indent="-1079500"/>
            <a:r>
              <a:rPr lang="ru-RU" altLang="ru-RU" sz="2600" b="1" i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</a:t>
            </a:r>
            <a:r>
              <a:rPr lang="ru-RU" altLang="ru-RU" sz="2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— это также способ контроля и самоконтроля </a:t>
            </a:r>
          </a:p>
          <a:p>
            <a:pPr marL="1619250" indent="-1079500"/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(дети могут сравнить </a:t>
            </a:r>
            <a:r>
              <a:rPr lang="ru-RU" altLang="ru-RU" sz="26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синквейны</a:t>
            </a:r>
            <a:r>
              <a:rPr lang="ru-RU" altLang="ru-RU" sz="2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и оценивать их).</a:t>
            </a:r>
          </a:p>
          <a:p>
            <a:endParaRPr lang="ru-RU" dirty="0"/>
          </a:p>
        </p:txBody>
      </p:sp>
      <p:pic>
        <p:nvPicPr>
          <p:cNvPr id="4" name="Рисунок 3" descr="phcc7A1OgX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42875" y="3886200"/>
            <a:ext cx="2221521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РАБОТА С КАРТОЧКАМИ</a:t>
            </a:r>
            <a:endParaRPr lang="ru-RU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108200"/>
            <a:ext cx="2762250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1" y="2133591"/>
            <a:ext cx="2743122" cy="3657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9289" y="2133600"/>
            <a:ext cx="2743116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РАБОТА С КАРТОЧКАМИ</a:t>
            </a:r>
            <a:endParaRPr lang="ru-RU" sz="40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342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031998"/>
            <a:ext cx="3429000" cy="4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905000" y="2057400"/>
            <a:ext cx="6172200" cy="4572000"/>
          </a:xfrm>
        </p:spPr>
        <p:txBody>
          <a:bodyPr>
            <a:normAutofit/>
          </a:bodyPr>
          <a:lstStyle/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СПАСИБО ЗА ВНИМАНИЕ.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phcc7A1OgX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2057400"/>
            <a:ext cx="3343275" cy="422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89</TotalTime>
  <Words>565</Words>
  <Application>Microsoft Office PowerPoint</Application>
  <PresentationFormat>Экран (4:3)</PresentationFormat>
  <Paragraphs>90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Синквейн – новая технология развития речи  дошкольников.</vt:lpstr>
      <vt:lpstr>Что такое синквейн ?</vt:lpstr>
      <vt:lpstr>Синквейн</vt:lpstr>
      <vt:lpstr>Слайд 4</vt:lpstr>
      <vt:lpstr>        Правила составления синквейна. </vt:lpstr>
      <vt:lpstr>Слайд 6</vt:lpstr>
      <vt:lpstr>Слайд 7</vt:lpstr>
      <vt:lpstr>Составление синквейна  по прослушанному рассказу или сказке.</vt:lpstr>
      <vt:lpstr>Синквейн – один из эффективных методов развития речи дошкольников</vt:lpstr>
      <vt:lpstr>Выводы о синквейне </vt:lpstr>
      <vt:lpstr>РАБОТА С КАРТОЧКАМИ</vt:lpstr>
      <vt:lpstr>РАБОТА С КАРТОЧКАМИ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Алексей Бронников</dc:creator>
  <cp:lastModifiedBy>Алексей Бронников</cp:lastModifiedBy>
  <cp:revision>12</cp:revision>
  <dcterms:created xsi:type="dcterms:W3CDTF">2023-03-12T05:54:15Z</dcterms:created>
  <dcterms:modified xsi:type="dcterms:W3CDTF">2023-04-05T16:13:22Z</dcterms:modified>
</cp:coreProperties>
</file>