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57" r:id="rId21"/>
    <p:sldId id="278" r:id="rId22"/>
    <p:sldId id="276" r:id="rId23"/>
    <p:sldId id="277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9" d="100"/>
          <a:sy n="59" d="100"/>
        </p:scale>
        <p:origin x="-16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07.12.2018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yplanet-ua.com/yashheritsa-moloh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yplanet-ua.com/sobaka-dingo/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yplanet-ua.com/wp-content/uploads/2013/07/black-swan.jpg" TargetMode="Externa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Hugh Jackman\Desktop\Презентации\Sidnej-5-1024x6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572692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Австралия</a:t>
            </a:r>
            <a:br>
              <a:rPr lang="ru-RU" b="1" i="1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2news.restbee.ru/avstralija-i-okeanija/avstralija/avstralija-fla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7266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Hugh Jackman\Desktop\Презентации\avstraliy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571472" y="612845"/>
            <a:ext cx="835824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Австралия — страна-континент. Это одно из самых удивительных государств в мире, потому что оно обладает уникальной природой, рельефом, животным и растительным миром. Австралия — страна «с характером»: климат здесь весьма непрост, лето здесь наступает в самый разгар зимы, а зима — во время лета.</a:t>
            </a:r>
          </a:p>
          <a:p>
            <a:r>
              <a:rPr lang="ru-RU" sz="2400" i="1" dirty="0" smtClean="0"/>
              <a:t>Австралия полна контрастов. Это остров, окруженный со всех сторон океаном, но большую часть которого занимает пустыня. Здесь уживаются культура аборигенов и культура современного мира. Индустриальные города окружены дикой природой. От этого континента невозможно устать, Австралия постоянно поражает воображение туристов. А сами туристы хотят вернуться в эту потрясающую страну, чтобы еще раз насладиться ее шиком и простотой.</a:t>
            </a:r>
            <a:endParaRPr lang="ru-RU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-357216"/>
          <a:ext cx="9144000" cy="7072364"/>
        </p:xfrm>
        <a:graphic>
          <a:graphicData uri="http://schemas.openxmlformats.org/drawingml/2006/table">
            <a:tbl>
              <a:tblPr/>
              <a:tblGrid>
                <a:gridCol w="4572000"/>
                <a:gridCol w="4572000"/>
              </a:tblGrid>
              <a:tr h="313880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cap="all" dirty="0" err="1" smtClean="0">
                          <a:solidFill>
                            <a:schemeClr val="tx1"/>
                          </a:solidFill>
                          <a:effectLst/>
                          <a:latin typeface="inherit"/>
                        </a:rPr>
                        <a:t>столиЦА</a:t>
                      </a:r>
                      <a:endParaRPr lang="ru-RU" sz="1300" b="1" cap="all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300" b="1" cap="all" dirty="0" smtClean="0">
                          <a:solidFill>
                            <a:schemeClr val="tx1"/>
                          </a:solidFill>
                          <a:effectLst/>
                          <a:latin typeface="inherit"/>
                        </a:rPr>
                        <a:t>КАНБЕРРА</a:t>
                      </a:r>
                      <a:endParaRPr lang="ru-RU" sz="1300" b="1" cap="all" dirty="0">
                        <a:solidFill>
                          <a:schemeClr val="tx1"/>
                        </a:solidFill>
                        <a:effectLst/>
                        <a:latin typeface="inherit"/>
                      </a:endParaRP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940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Количество населения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23 002 866 жителей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</a:tr>
              <a:tr h="3940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Площадь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7 692 тыс. км²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</a:tr>
              <a:tr h="3940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Плотность населения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2,8 человек на км²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</a:tr>
              <a:tr h="3940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Язык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Английский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</a:tr>
              <a:tr h="941642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Вероисповедание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 err="1">
                          <a:solidFill>
                            <a:schemeClr val="tx1"/>
                          </a:solidFill>
                        </a:rPr>
                        <a:t>Многоконфессиональная</a:t>
                      </a:r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 страна, не имеет официальной религии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</a:tr>
              <a:tr h="3940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Форма правления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Конституционная монархия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</a:tr>
              <a:tr h="6277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Валюта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Австралийский доллар (</a:t>
                      </a:r>
                      <a:r>
                        <a:rPr lang="en-US" sz="1800" b="0" i="1" dirty="0">
                          <a:solidFill>
                            <a:schemeClr val="tx1"/>
                          </a:solidFill>
                        </a:rPr>
                        <a:t>AUD)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</a:tr>
              <a:tr h="156940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Часовой пояс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Три часовых пояса: Западное время (UTC+8), Центральное время (UTC+9:30) и Восточное время (UTC+10)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</a:tr>
              <a:tr h="6277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Международный телефонный код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+61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</a:tr>
              <a:tr h="394026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Доменная зона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b="0" i="1" dirty="0">
                          <a:solidFill>
                            <a:schemeClr val="tx1"/>
                          </a:solidFill>
                        </a:rPr>
                        <a:t>.au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E4A9"/>
                    </a:solidFill>
                  </a:tcPr>
                </a:tc>
              </a:tr>
              <a:tr h="62776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>
                          <a:solidFill>
                            <a:schemeClr val="tx1"/>
                          </a:solidFill>
                        </a:rPr>
                        <a:t>Электричество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800" b="0" i="1" dirty="0">
                          <a:solidFill>
                            <a:schemeClr val="tx1"/>
                          </a:solidFill>
                        </a:rPr>
                        <a:t>220 В, 50 Гц, розетки трехштекерные</a:t>
                      </a:r>
                    </a:p>
                  </a:txBody>
                  <a:tcPr marL="33609" marR="33609" marT="0" marB="0" anchor="ctr">
                    <a:lnL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A63E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EF9C2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img1.restbee.ru/avstralija-i-okeanija/avstralija/Avstralia.jpg?time=13669818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Климат и погода</a:t>
            </a:r>
          </a:p>
          <a:p>
            <a:pPr algn="ctr"/>
            <a:r>
              <a:rPr lang="ru-RU" sz="2400" dirty="0" smtClean="0"/>
              <a:t>Климат в Австралии обусловлен близким расположением к экватору. Зима (с декабря по февраль) здесь — самое горячее время. Температура воздуха может достигать +36 °С, а иногда и +40 °С в центре Австралии и +30 °С — на Западном побережье. Лето же, наоборот, весьма прохладное, до +20 °С в Центральной Австралии </a:t>
            </a:r>
            <a:r>
              <a:rPr lang="ru-RU" sz="2000" dirty="0" smtClean="0"/>
              <a:t>и </a:t>
            </a:r>
            <a:r>
              <a:rPr lang="ru-RU" sz="2400" dirty="0" smtClean="0"/>
              <a:t>до +10 °С на западе.</a:t>
            </a:r>
            <a:endParaRPr lang="ru-RU" sz="2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2703016"/>
            <a:ext cx="907262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Самая обитаемая часть Австралии — юго-восточное побережье. Эта же часть и наиболее лояльная с точки зрения климата: здесь не такая жаркая зима (+25...+27 °С), а лето мягкое и дождливое с температурой до +12...+14 °С.</a:t>
            </a:r>
          </a:p>
          <a:p>
            <a:pPr algn="ctr"/>
            <a:r>
              <a:rPr lang="ru-RU" sz="2400" dirty="0" smtClean="0"/>
              <a:t>Климат острова Тасмания самый мягкий во всей стране: летом температура достигает +10 °С, а зимой — +17...19 °С.</a:t>
            </a:r>
          </a:p>
          <a:p>
            <a:pPr algn="ctr"/>
            <a:r>
              <a:rPr lang="ru-RU" sz="2400" dirty="0" smtClean="0"/>
              <a:t>Самый засушливый климат наблюдается в центральной части Австралии. Здесь выпадает минимальное количество осадков в год, поэтому и распростерлась тут пустыня. На острове Тасмания зимой выпадает максимальное количество осадков по стране. Это самое дождливое место Австралии. 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1.restbee.ru/avstralija/avstraliya/mayak.jpg?time=13475354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Природа</a:t>
            </a:r>
          </a:p>
          <a:p>
            <a:pPr algn="ctr"/>
            <a:r>
              <a:rPr lang="ru-RU" sz="2400" dirty="0" smtClean="0"/>
              <a:t>Австралия — страна с богатой и неповторимой природой. Рек в Австралии почти нет, а озер — большое количество. Самая значительная река здесь — это </a:t>
            </a:r>
            <a:r>
              <a:rPr lang="ru-RU" sz="2400" b="1" dirty="0" smtClean="0"/>
              <a:t>Муррей</a:t>
            </a:r>
            <a:r>
              <a:rPr lang="ru-RU" sz="2400" dirty="0" smtClean="0"/>
              <a:t>. Крупнейшее озеро —</a:t>
            </a:r>
            <a:r>
              <a:rPr lang="ru-RU" sz="2400" b="1" dirty="0" smtClean="0"/>
              <a:t> Эйр</a:t>
            </a:r>
            <a:r>
              <a:rPr lang="ru-RU" sz="2400" dirty="0" smtClean="0"/>
              <a:t>, которое является соленым. Однако Австралия привлекает к себе туристов не реками и озерами, а своими морскими пляжами с белым нежным песком, уютно расположившимися на северо-востоке и востоке материка. Привлекает также и </a:t>
            </a:r>
            <a:r>
              <a:rPr lang="ru-RU" sz="2400" b="1" dirty="0" smtClean="0"/>
              <a:t>Большой Барьерный Риф</a:t>
            </a:r>
            <a:r>
              <a:rPr lang="ru-RU" sz="2400" dirty="0" smtClean="0"/>
              <a:t> — самый большой коралловый риф в мире. Любители </a:t>
            </a:r>
            <a:r>
              <a:rPr lang="ru-RU" sz="2400" dirty="0" err="1" smtClean="0"/>
              <a:t>дайвинга</a:t>
            </a:r>
            <a:r>
              <a:rPr lang="ru-RU" sz="2400" dirty="0" smtClean="0"/>
              <a:t> и серфинга возвращаются сюда снова и снова, чтобы еще раз окунуться в эту потрясающую красоту и насладиться невообразимым подводным миром.</a:t>
            </a:r>
          </a:p>
          <a:p>
            <a:pPr algn="ctr"/>
            <a:r>
              <a:rPr lang="ru-RU" sz="2400" dirty="0" smtClean="0"/>
              <a:t>Некоторых туристов привлекают пустыни и полупустыни, занимающие большую часть территории Австралии. В них тоже есть нечто загадочное и неповторимое, особенно оазисы.</a:t>
            </a:r>
          </a:p>
          <a:p>
            <a:pPr algn="ctr"/>
            <a:r>
              <a:rPr lang="ru-RU" sz="2400" dirty="0" smtClean="0"/>
              <a:t>На территории Австралии имеется действующий </a:t>
            </a:r>
            <a:r>
              <a:rPr lang="ru-RU" sz="2400" b="1" dirty="0" smtClean="0"/>
              <a:t>вулкан </a:t>
            </a:r>
            <a:r>
              <a:rPr lang="ru-RU" sz="2400" b="1" dirty="0" err="1" smtClean="0"/>
              <a:t>Моусон</a:t>
            </a:r>
            <a:r>
              <a:rPr lang="ru-RU" sz="2400" dirty="0" smtClean="0"/>
              <a:t> (это самая </a:t>
            </a:r>
            <a:r>
              <a:rPr lang="ru-RU" sz="2000" dirty="0" smtClean="0"/>
              <a:t>высокая точка страны).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mg1.restbee.ru/avstralija/avstraliya/mayak.jpg?time=13475354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85720" y="642918"/>
            <a:ext cx="864396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/>
              <a:t>Флора и фауна этой страны уникальны и неповторимы. Многие растения Австралии вечнозеленые, при всем при этом некоторые из них смогли приспособиться к засушливой погоде и пожарам. Однако наибольший интерес представляет именно здешний животный мир. Ведь таких зверей, как здесь, не встретишь больше нигде (кроме как в зоопарках). Утконосы и ехидны, кенгуру и коалы, эму и какаду — все они потрясают своей непохожестью на привычных нам животных. Только ради них стоит съездить в Австралию. Обращаем ваше внимание, что в Австралии очень много ядовитых змей.</a:t>
            </a:r>
          </a:p>
          <a:p>
            <a:pPr algn="ctr"/>
            <a:r>
              <a:rPr lang="ru-RU" sz="2400" dirty="0" smtClean="0"/>
              <a:t>На севере Австралии расположен «Национальный Парк Какаду», в котором можно познакомиться с богатейшим животным и растительным миром этой прекрасной страны. Кроме того, в нем находятся наскальные рисунки аборигенов, возраст которых более 25000 лет.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Hugh Jackman\Desktop\Презентации\Cities_Sydney_Opera_House_at_sunset__Australia_102151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9144000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Достопримечательности</a:t>
            </a:r>
          </a:p>
          <a:p>
            <a:r>
              <a:rPr lang="ru-RU" sz="2000" dirty="0" smtClean="0"/>
              <a:t>В Австралии достопримечательности, созданные руками человека, невозможно отделить от достопримечательностей, созданных природой.</a:t>
            </a:r>
          </a:p>
          <a:p>
            <a:r>
              <a:rPr lang="ru-RU" sz="2000" dirty="0" smtClean="0"/>
              <a:t>К изюминкам Австралии можно отнести необыкновенную флору и фауну страны-континента, гору из красного грунта</a:t>
            </a:r>
            <a:r>
              <a:rPr lang="ru-RU" sz="2000" b="1" i="1" dirty="0" smtClean="0"/>
              <a:t> </a:t>
            </a:r>
            <a:r>
              <a:rPr lang="ru-RU" sz="2000" b="1" i="1" dirty="0" err="1" smtClean="0"/>
              <a:t>Айерс-Рок</a:t>
            </a:r>
            <a:r>
              <a:rPr lang="ru-RU" sz="2000" dirty="0" smtClean="0"/>
              <a:t>, оазисы в центре пустыни, </a:t>
            </a:r>
            <a:r>
              <a:rPr lang="ru-RU" sz="2000" i="1" dirty="0" smtClean="0"/>
              <a:t>Большой Барьерный риф</a:t>
            </a:r>
            <a:r>
              <a:rPr lang="ru-RU" sz="2000" dirty="0" smtClean="0"/>
              <a:t>, который внесен в список Мирового Наследия ООН.</a:t>
            </a:r>
          </a:p>
          <a:p>
            <a:r>
              <a:rPr lang="ru-RU" sz="2000" b="1" dirty="0" smtClean="0"/>
              <a:t>Сидней</a:t>
            </a:r>
            <a:r>
              <a:rPr lang="ru-RU" sz="2000" dirty="0" smtClean="0"/>
              <a:t> — это красивейший город мира. Он объединяет в себе индустриальный современный мир с его небоскребами и старинные здания районов Кинг-Кросс и </a:t>
            </a:r>
            <a:r>
              <a:rPr lang="ru-RU" sz="2000" dirty="0" err="1" smtClean="0"/>
              <a:t>Рокс</a:t>
            </a:r>
            <a:r>
              <a:rPr lang="ru-RU" sz="2000" dirty="0" smtClean="0"/>
              <a:t>, парки и бульвары и азиатские кварталы. В Сиднее стоит посетить широко известный </a:t>
            </a:r>
            <a:r>
              <a:rPr lang="ru-RU" sz="2000" i="1" dirty="0" smtClean="0"/>
              <a:t>Сиднейский Музей Истории и антропологии Австралии, Музей современного искусства, Музей античности Николсона, Национальный Морской музей, Парк Диких Животных Австралии и Гайд-Парк.</a:t>
            </a:r>
            <a:r>
              <a:rPr lang="ru-RU" sz="2000" dirty="0" smtClean="0"/>
              <a:t> Особого внимания заслуживает набережная в районе </a:t>
            </a:r>
            <a:r>
              <a:rPr lang="ru-RU" sz="2000" dirty="0" err="1" smtClean="0"/>
              <a:t>Вулумулу</a:t>
            </a:r>
            <a:r>
              <a:rPr lang="ru-RU" sz="2000" dirty="0" smtClean="0"/>
              <a:t> и фабрика опалов, где можно купить украшения из опалов, жемчуга или алмазов. Сидней стоит посетить хотя бы для того, чтобы проникнуться духом Австралии, почувствовать ее контрастную и противоречивую натуру, манящую своей неповторимостью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Hugh Jackman\Desktop\Презентации\Cities_Sydney_Opera_House_at_sunset__Australia_102151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42910" y="428604"/>
            <a:ext cx="81439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/>
              <a:t>Мельбурн</a:t>
            </a:r>
            <a:r>
              <a:rPr lang="ru-RU" sz="2400" dirty="0" smtClean="0"/>
              <a:t> — самый большой город Австралии. Небольшой центр Мельбурна вобрал в себя музеи, галереи и прекрасные магазины. Огромная часть города отдана паркам и скверам, здесь находится и </a:t>
            </a:r>
            <a:r>
              <a:rPr lang="ru-RU" sz="2400" b="1" dirty="0" smtClean="0"/>
              <a:t>Королевский Ботанический сад.</a:t>
            </a:r>
            <a:r>
              <a:rPr lang="ru-RU" sz="2400" dirty="0" smtClean="0"/>
              <a:t> Стоит также посетить Национальную галерею и </a:t>
            </a:r>
            <a:r>
              <a:rPr lang="ru-RU" sz="2400" i="1" dirty="0" smtClean="0"/>
              <a:t>музей Виктории, собор Святого Патрика, мемориал Джеймса Кука и старый Монетный двор города, остров </a:t>
            </a:r>
            <a:r>
              <a:rPr lang="ru-RU" sz="2400" i="1" dirty="0" err="1" smtClean="0"/>
              <a:t>Филлип-Айленд</a:t>
            </a:r>
            <a:r>
              <a:rPr lang="ru-RU" sz="2400" i="1" dirty="0" smtClean="0"/>
              <a:t>, «Великую Океанскую Дорогу», прекрасный Национальный парк </a:t>
            </a:r>
            <a:r>
              <a:rPr lang="ru-RU" sz="2400" i="1" dirty="0" err="1" smtClean="0"/>
              <a:t>Порт-Кэмпбелл</a:t>
            </a:r>
            <a:r>
              <a:rPr lang="ru-RU" sz="2400" dirty="0" smtClean="0"/>
              <a:t> и живописные выветренные берега на юго-западе Виктории.</a:t>
            </a:r>
          </a:p>
          <a:p>
            <a:pPr algn="ctr"/>
            <a:r>
              <a:rPr lang="ru-RU" sz="2400" dirty="0" smtClean="0"/>
              <a:t>Город</a:t>
            </a:r>
            <a:r>
              <a:rPr lang="ru-RU" sz="2400" b="1" dirty="0" smtClean="0"/>
              <a:t> Дарвин</a:t>
            </a:r>
            <a:r>
              <a:rPr lang="ru-RU" sz="2400" dirty="0" smtClean="0"/>
              <a:t> — это небольшой современный город. Здесь можно прогуляться по большому количеству парков: </a:t>
            </a:r>
            <a:r>
              <a:rPr lang="ru-RU" sz="2400" i="1" dirty="0" smtClean="0"/>
              <a:t>Парку Какаду, Парку диких животных Северных Территорий,</a:t>
            </a:r>
            <a:r>
              <a:rPr lang="ru-RU" sz="2400" dirty="0" smtClean="0"/>
              <a:t> прекрасным паркам </a:t>
            </a:r>
            <a:r>
              <a:rPr lang="ru-RU" sz="2400" i="1" dirty="0" err="1" smtClean="0"/>
              <a:t>Личфилд</a:t>
            </a:r>
            <a:r>
              <a:rPr lang="ru-RU" sz="2400" i="1" dirty="0" smtClean="0"/>
              <a:t> </a:t>
            </a:r>
            <a:r>
              <a:rPr lang="ru-RU" sz="2400" dirty="0" smtClean="0"/>
              <a:t>и</a:t>
            </a:r>
            <a:r>
              <a:rPr lang="ru-RU" sz="2400" i="1" dirty="0" smtClean="0"/>
              <a:t> Ущелье Катерины</a:t>
            </a:r>
            <a:r>
              <a:rPr lang="ru-RU" sz="2400" dirty="0" smtClean="0"/>
              <a:t>. Именно этот город поможет вам окунуться в неповторимую дикую природу Австралии.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1.restbee.ru/avstralija/avstraliya/food.jpg?time=13475353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/>
              <a:t>Питание</a:t>
            </a:r>
          </a:p>
          <a:p>
            <a:pPr algn="ctr"/>
            <a:r>
              <a:rPr lang="ru-RU" dirty="0" smtClean="0"/>
              <a:t>Традиционной австралийской кухни не существует, она является продолжением британской кухни. Однако здесь преобладают всевозможные морепродукты. Кроме того, едят здесь и </a:t>
            </a:r>
            <a:r>
              <a:rPr lang="ru-RU" dirty="0" err="1" smtClean="0"/>
              <a:t>кенгурятину</a:t>
            </a:r>
            <a:r>
              <a:rPr lang="ru-RU" dirty="0" smtClean="0"/>
              <a:t>, мясо крокодила, страуса эму и даже личинок и жуков. Но не переживайте, здесь много ресторанов и кафе, предлагающих почти все виды международной кухни. Кроме того, в Австралии хватает и ресторанов быстрого питания.</a:t>
            </a:r>
          </a:p>
          <a:p>
            <a:pPr algn="ctr"/>
            <a:r>
              <a:rPr lang="ru-RU" dirty="0" smtClean="0"/>
              <a:t>Вина Австралии весьма популярны за ее пределами. Но самым популярным напитком у самих австралийцев является пиво.</a:t>
            </a:r>
          </a:p>
          <a:p>
            <a:pPr algn="ctr"/>
            <a:r>
              <a:rPr lang="ru-RU" dirty="0" smtClean="0"/>
              <a:t>В Австралии можно воспользоваться следующими вариантами питания:</a:t>
            </a:r>
          </a:p>
          <a:p>
            <a:pPr algn="ctr"/>
            <a:r>
              <a:rPr lang="ru-RU" b="1" dirty="0" smtClean="0"/>
              <a:t>Рестораны BYO</a:t>
            </a:r>
            <a:r>
              <a:rPr lang="ru-RU" dirty="0" smtClean="0"/>
              <a:t>, что означает </a:t>
            </a:r>
            <a:r>
              <a:rPr lang="ru-RU" b="1" dirty="0" smtClean="0"/>
              <a:t>«принести с собой»</a:t>
            </a:r>
            <a:r>
              <a:rPr lang="ru-RU" dirty="0" smtClean="0"/>
              <a:t>. В данном случае подразумевается алкогольная продукция. Связано это с тем, что не все рестораны Австралии получают лицензию на торговлю алкоголем. Учтите, что в некоторые рестораны такого типа можно принести только пиво, в другие — только вино. За распитие спиртного в таких заведениях необходимо внести плату </a:t>
            </a:r>
            <a:r>
              <a:rPr lang="ru-RU" b="1" dirty="0" smtClean="0"/>
              <a:t>(от 2 до 15 $)</a:t>
            </a:r>
            <a:r>
              <a:rPr lang="ru-RU" dirty="0" smtClean="0"/>
              <a:t>.</a:t>
            </a:r>
          </a:p>
          <a:p>
            <a:pPr algn="ctr"/>
            <a:r>
              <a:rPr lang="ru-RU" dirty="0" smtClean="0"/>
              <a:t>Весьма распространены в этой стране сети азиатских закусочных.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4357694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Во многих парках можно самостоятельно приготовить барбекю.</a:t>
            </a:r>
          </a:p>
          <a:p>
            <a:pPr algn="ctr"/>
            <a:r>
              <a:rPr lang="ru-RU" dirty="0" smtClean="0"/>
              <a:t>В Австралии также существуют так называемые</a:t>
            </a:r>
            <a:r>
              <a:rPr lang="ru-RU" b="1" dirty="0" smtClean="0"/>
              <a:t> «салатные бары»</a:t>
            </a:r>
            <a:r>
              <a:rPr lang="ru-RU" dirty="0" smtClean="0"/>
              <a:t> — </a:t>
            </a:r>
            <a:r>
              <a:rPr lang="ru-RU" dirty="0" err="1" smtClean="0"/>
              <a:t>бары</a:t>
            </a:r>
            <a:r>
              <a:rPr lang="ru-RU" dirty="0" smtClean="0"/>
              <a:t> самообслуживания. Здесь вы должны заплатить за вход сумму в районе 6-8 австралийских долларов. Ассортимент представлен салатами, закусками, супами, овощами и фруктами.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1.restbee.ru/avstralija/avstraliya/city.jpg?time=13475354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/>
              <a:t>Проживание</a:t>
            </a:r>
          </a:p>
          <a:p>
            <a:pPr algn="ctr"/>
            <a:r>
              <a:rPr lang="ru-RU" sz="2000" dirty="0" smtClean="0"/>
              <a:t>В Австралии туристам предлагают большое разнообразие вариантов размещения, будь то отель, гостиница, </a:t>
            </a:r>
            <a:r>
              <a:rPr lang="ru-RU" sz="2000" dirty="0" err="1" smtClean="0"/>
              <a:t>хостел</a:t>
            </a:r>
            <a:r>
              <a:rPr lang="ru-RU" sz="2000" dirty="0" smtClean="0"/>
              <a:t>, кемпинг или апартаменты.</a:t>
            </a:r>
          </a:p>
          <a:p>
            <a:pPr algn="ctr"/>
            <a:r>
              <a:rPr lang="ru-RU" sz="2000" dirty="0" smtClean="0"/>
              <a:t>Наиболее бюджетным вариантом проживания в стране является общежитие. Здесь вам предоставят отдельную комнату с общей ванной за </a:t>
            </a:r>
            <a:r>
              <a:rPr lang="ru-RU" sz="2000" b="1" dirty="0" smtClean="0"/>
              <a:t>20–30 $</a:t>
            </a:r>
            <a:r>
              <a:rPr lang="ru-RU" sz="2000" dirty="0" smtClean="0"/>
              <a:t> за ночь. В эту же стоимость включена возможность пользоваться кухней с холодильником и запасом еды.</a:t>
            </a:r>
          </a:p>
          <a:p>
            <a:pPr algn="ctr"/>
            <a:r>
              <a:rPr lang="ru-RU" sz="2000" dirty="0" smtClean="0"/>
              <a:t>Отели — более дорогой вариант размещения. Стоит отметить, что австралийские отели делятся на классы, но без учета звезд. Здесь вам предоставят обслуживание на высоком уровне с бесплатным интернетом, утренними газетами и питанием.</a:t>
            </a:r>
          </a:p>
          <a:p>
            <a:pPr algn="ctr"/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3500438"/>
            <a:ext cx="9144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Мотели</a:t>
            </a:r>
            <a:r>
              <a:rPr lang="ru-RU" sz="2000" dirty="0" smtClean="0"/>
              <a:t> — это наиболее распространенный вариант проживания в Австралии. Они дешевле, чем отели, но и качество обслуживания здесь проще. Стоимость проживания составляет примерно</a:t>
            </a:r>
            <a:r>
              <a:rPr lang="ru-RU" sz="2000" b="1" dirty="0" smtClean="0"/>
              <a:t> 50 $</a:t>
            </a:r>
            <a:r>
              <a:rPr lang="ru-RU" sz="2000" dirty="0" smtClean="0"/>
              <a:t> за ночь. За эту сумму вам предложат отдельную комнату с персональным душем и туалетом.</a:t>
            </a:r>
          </a:p>
          <a:p>
            <a:pPr algn="ctr"/>
            <a:r>
              <a:rPr lang="ru-RU" sz="2000" dirty="0" smtClean="0"/>
              <a:t>Доступна для туристов и аренда квартир. Но, как правило, квартиры предоставляются на короткий срок (максимум пару ночей). В данном случае вы можете воспользоваться кухней, стиральной машинкой, сушкой для белья и прочими услугами.</a:t>
            </a:r>
          </a:p>
          <a:p>
            <a:pPr algn="ctr"/>
            <a:r>
              <a:rPr lang="ru-RU" sz="2000" dirty="0" smtClean="0"/>
              <a:t>Кроме того, вы можете поселиться на ферме. Здесь вас обеспечат качественной едой и австралийским колоритом.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g1.restbee.ru/avstralija/avstraliya/beach.jpg?time=13475355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/>
              <a:t>Развлечения и отдых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Солнце и пляж — вот что приходит на ум при упоминании слова «Австралия». Сотни туристов привлекает к себе эта страна именно пляжным отдыхом. Австралия насчитывает более 10 тысяч пляжей. Каждый турист может подобрать себе отдых по нраву.</a:t>
            </a:r>
          </a:p>
          <a:p>
            <a:r>
              <a:rPr lang="ru-RU" sz="2000" dirty="0" smtClean="0">
                <a:solidFill>
                  <a:schemeClr val="bg1"/>
                </a:solidFill>
              </a:rPr>
              <a:t>Наиболее популярный у туристов пляж Австралии — это </a:t>
            </a:r>
            <a:r>
              <a:rPr lang="ru-RU" sz="2000" i="1" dirty="0" err="1" smtClean="0">
                <a:solidFill>
                  <a:schemeClr val="bg1"/>
                </a:solidFill>
              </a:rPr>
              <a:t>Бонди</a:t>
            </a:r>
            <a:r>
              <a:rPr lang="ru-RU" sz="2000" i="1" dirty="0" smtClean="0">
                <a:solidFill>
                  <a:schemeClr val="bg1"/>
                </a:solidFill>
              </a:rPr>
              <a:t> бич.</a:t>
            </a:r>
            <a:r>
              <a:rPr lang="ru-RU" sz="2000" dirty="0" smtClean="0">
                <a:solidFill>
                  <a:schemeClr val="bg1"/>
                </a:solidFill>
              </a:rPr>
              <a:t> Здесь много кафе, ресторанов и отелей. Главный пляж Золотого берега — </a:t>
            </a:r>
            <a:r>
              <a:rPr lang="ru-RU" sz="2000" i="1" dirty="0" err="1" smtClean="0">
                <a:solidFill>
                  <a:schemeClr val="bg1"/>
                </a:solidFill>
              </a:rPr>
              <a:t>Серфес</a:t>
            </a:r>
            <a:r>
              <a:rPr lang="ru-RU" sz="2000" i="1" dirty="0" smtClean="0">
                <a:solidFill>
                  <a:schemeClr val="bg1"/>
                </a:solidFill>
              </a:rPr>
              <a:t> </a:t>
            </a:r>
            <a:r>
              <a:rPr lang="ru-RU" sz="2000" i="1" dirty="0" err="1" smtClean="0">
                <a:solidFill>
                  <a:schemeClr val="bg1"/>
                </a:solidFill>
              </a:rPr>
              <a:t>Парадайз</a:t>
            </a:r>
            <a:r>
              <a:rPr lang="ru-RU" sz="2000" dirty="0" smtClean="0">
                <a:solidFill>
                  <a:schemeClr val="bg1"/>
                </a:solidFill>
              </a:rPr>
              <a:t>. Самый живописный австралийский пляж, который «играет красками» в лучах восходящего и садящегося солнца — это </a:t>
            </a:r>
            <a:r>
              <a:rPr lang="ru-RU" sz="2000" i="1" dirty="0" err="1" smtClean="0">
                <a:solidFill>
                  <a:schemeClr val="bg1"/>
                </a:solidFill>
              </a:rPr>
              <a:t>Кэйбл</a:t>
            </a:r>
            <a:r>
              <a:rPr lang="ru-RU" sz="2000" i="1" dirty="0" smtClean="0">
                <a:solidFill>
                  <a:schemeClr val="bg1"/>
                </a:solidFill>
              </a:rPr>
              <a:t> Бич.</a:t>
            </a:r>
            <a:r>
              <a:rPr lang="ru-RU" sz="2000" dirty="0" smtClean="0">
                <a:solidFill>
                  <a:schemeClr val="bg1"/>
                </a:solidFill>
              </a:rPr>
              <a:t> Любителям уединенного спокойного отдыха без толпы людей подойдет </a:t>
            </a:r>
            <a:r>
              <a:rPr lang="ru-RU" sz="2000" i="1" dirty="0" err="1" smtClean="0">
                <a:solidFill>
                  <a:schemeClr val="bg1"/>
                </a:solidFill>
              </a:rPr>
              <a:t>Каррамоин</a:t>
            </a:r>
            <a:r>
              <a:rPr lang="ru-RU" sz="2000" dirty="0" smtClean="0">
                <a:solidFill>
                  <a:schemeClr val="bg1"/>
                </a:solidFill>
              </a:rPr>
              <a:t> и пляжи </a:t>
            </a:r>
            <a:r>
              <a:rPr lang="ru-RU" sz="2000" i="1" dirty="0" smtClean="0">
                <a:solidFill>
                  <a:schemeClr val="bg1"/>
                </a:solidFill>
              </a:rPr>
              <a:t>острова </a:t>
            </a:r>
            <a:r>
              <a:rPr lang="ru-RU" sz="2000" i="1" dirty="0" err="1" smtClean="0">
                <a:solidFill>
                  <a:schemeClr val="bg1"/>
                </a:solidFill>
              </a:rPr>
              <a:t>Бедарра</a:t>
            </a:r>
            <a:r>
              <a:rPr lang="ru-RU" sz="2000" dirty="0" smtClean="0">
                <a:solidFill>
                  <a:schemeClr val="bg1"/>
                </a:solidFill>
              </a:rPr>
              <a:t>. Для туристов в детьми прекрасным местом отдыха будут пляжи </a:t>
            </a:r>
            <a:r>
              <a:rPr lang="ru-RU" sz="2000" i="1" dirty="0" smtClean="0">
                <a:solidFill>
                  <a:schemeClr val="bg1"/>
                </a:solidFill>
              </a:rPr>
              <a:t>островов </a:t>
            </a:r>
            <a:r>
              <a:rPr lang="ru-RU" sz="2000" i="1" dirty="0" err="1" smtClean="0">
                <a:solidFill>
                  <a:schemeClr val="bg1"/>
                </a:solidFill>
              </a:rPr>
              <a:t>Данк</a:t>
            </a:r>
            <a:r>
              <a:rPr lang="ru-RU" sz="2000" i="1" dirty="0" smtClean="0">
                <a:solidFill>
                  <a:schemeClr val="bg1"/>
                </a:solidFill>
              </a:rPr>
              <a:t> </a:t>
            </a:r>
            <a:r>
              <a:rPr lang="ru-RU" sz="2000" dirty="0" err="1" smtClean="0">
                <a:solidFill>
                  <a:schemeClr val="bg1"/>
                </a:solidFill>
              </a:rPr>
              <a:t>и</a:t>
            </a:r>
            <a:r>
              <a:rPr lang="ru-RU" sz="2000" i="1" dirty="0" err="1" smtClean="0">
                <a:solidFill>
                  <a:schemeClr val="bg1"/>
                </a:solidFill>
              </a:rPr>
              <a:t>Магнетик</a:t>
            </a:r>
            <a:r>
              <a:rPr lang="ru-RU" sz="2000" i="1" dirty="0" smtClean="0">
                <a:solidFill>
                  <a:schemeClr val="bg1"/>
                </a:solidFill>
              </a:rPr>
              <a:t>.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3718679"/>
            <a:ext cx="91440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Всем известно, что Австралия весьма популярна среди любителей водного спорта. Ее пляжи не оставляют равнодушными ни </a:t>
            </a:r>
            <a:r>
              <a:rPr lang="ru-RU" dirty="0" err="1" smtClean="0">
                <a:solidFill>
                  <a:schemeClr val="bg1"/>
                </a:solidFill>
              </a:rPr>
              <a:t>серфингистов</a:t>
            </a:r>
            <a:r>
              <a:rPr lang="ru-RU" dirty="0" smtClean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ни</a:t>
            </a:r>
            <a:r>
              <a:rPr lang="ru-RU" dirty="0" smtClean="0">
                <a:solidFill>
                  <a:schemeClr val="bg1"/>
                </a:solidFill>
              </a:rPr>
              <a:t> яхтсменов, ни поклонников </a:t>
            </a:r>
            <a:r>
              <a:rPr lang="ru-RU" dirty="0" err="1" smtClean="0">
                <a:solidFill>
                  <a:schemeClr val="bg1"/>
                </a:solidFill>
              </a:rPr>
              <a:t>дайвинга</a:t>
            </a:r>
            <a:r>
              <a:rPr lang="ru-RU" dirty="0" smtClean="0">
                <a:solidFill>
                  <a:schemeClr val="bg1"/>
                </a:solidFill>
              </a:rPr>
              <a:t> и водных лыж. Здесь вы можете попробовать подводную охоту.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Австралийцы — большие любители гольфа, тенниса и бадминтона. Поэтому здесь очень много площадок для занятия этими видами спорта.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Главное культурное событие Австралии — Сиднейский Фестиваль, который отмечается в январе. В его рамках проходят военный парад, уличные представления, театральные премьеры.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В феврале в Сиднее можно попасть на фестиваль сексуальных меньшинств.</a:t>
            </a:r>
          </a:p>
          <a:p>
            <a:pPr algn="ctr"/>
            <a:r>
              <a:rPr lang="ru-RU" dirty="0" smtClean="0">
                <a:solidFill>
                  <a:schemeClr val="bg1"/>
                </a:solidFill>
              </a:rPr>
              <a:t>В Мельбурне в конце января можно посетить теннисный турнир, а в феврале — мировой чемпионат Формулы-1 на австралийское Гран При.</a:t>
            </a:r>
            <a:endParaRPr lang="ru-RU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izard Goul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-214338"/>
            <a:ext cx="8229600" cy="1143000"/>
          </a:xfrm>
        </p:spPr>
        <p:txBody>
          <a:bodyPr/>
          <a:lstStyle/>
          <a:p>
            <a:r>
              <a:rPr lang="ru-RU" dirty="0" smtClean="0"/>
              <a:t>Животный мир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0" y="1071546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err="1" smtClean="0"/>
              <a:t>фото:Ingo</a:t>
            </a:r>
            <a:r>
              <a:rPr lang="ru-RU" sz="2400" i="1" dirty="0" smtClean="0"/>
              <a:t> </a:t>
            </a:r>
            <a:r>
              <a:rPr lang="ru-RU" sz="2400" i="1" dirty="0" err="1" smtClean="0"/>
              <a:t>Öland</a:t>
            </a:r>
            <a:r>
              <a:rPr lang="ru-RU" sz="2400" b="1" i="1" dirty="0" err="1" smtClean="0"/>
              <a:t>Рептилии</a:t>
            </a:r>
            <a:r>
              <a:rPr lang="ru-RU" sz="2400" b="1" i="1" dirty="0" smtClean="0"/>
              <a:t> и амфибии:</a:t>
            </a:r>
            <a:r>
              <a:rPr lang="ru-RU" sz="2400" dirty="0" smtClean="0"/>
              <a:t> Ромбический питон, </a:t>
            </a:r>
            <a:r>
              <a:rPr lang="ru-RU" sz="2400" dirty="0" err="1" smtClean="0"/>
              <a:t>гадюкоподобная</a:t>
            </a:r>
            <a:r>
              <a:rPr lang="ru-RU" sz="2400" dirty="0" smtClean="0"/>
              <a:t> смертельная змея, австралийский узкорылый крокодил, тигровая змея, плащеносная змея, австралийская черная змея, широкохвостый </a:t>
            </a:r>
            <a:r>
              <a:rPr lang="ru-RU" sz="2400" dirty="0" err="1" smtClean="0"/>
              <a:t>геккон</a:t>
            </a:r>
            <a:r>
              <a:rPr lang="ru-RU" sz="2400" dirty="0" smtClean="0"/>
              <a:t> (</a:t>
            </a:r>
            <a:r>
              <a:rPr lang="ru-RU" sz="2400" dirty="0" err="1" smtClean="0"/>
              <a:t>Nephrurus</a:t>
            </a:r>
            <a:r>
              <a:rPr lang="ru-RU" sz="2400" dirty="0" smtClean="0"/>
              <a:t> </a:t>
            </a:r>
            <a:r>
              <a:rPr lang="ru-RU" sz="2400" dirty="0" err="1" smtClean="0"/>
              <a:t>laevissimus</a:t>
            </a:r>
            <a:r>
              <a:rPr lang="ru-RU" sz="2400" dirty="0" smtClean="0"/>
              <a:t>), </a:t>
            </a:r>
            <a:r>
              <a:rPr lang="ru-RU" sz="2400" dirty="0" smtClean="0">
                <a:hlinkClick r:id="rId3"/>
              </a:rPr>
              <a:t>Молох</a:t>
            </a:r>
            <a:r>
              <a:rPr lang="ru-RU" sz="2400" dirty="0" smtClean="0"/>
              <a:t>, пустынная австралийская лягушка (</a:t>
            </a:r>
            <a:r>
              <a:rPr lang="ru-RU" sz="2400" dirty="0" err="1" smtClean="0"/>
              <a:t>Cyelorana</a:t>
            </a:r>
            <a:r>
              <a:rPr lang="ru-RU" sz="2400" dirty="0" smtClean="0"/>
              <a:t> </a:t>
            </a:r>
            <a:r>
              <a:rPr lang="ru-RU" sz="2400" dirty="0" err="1" smtClean="0"/>
              <a:t>platycephalus</a:t>
            </a:r>
            <a:r>
              <a:rPr lang="ru-RU" sz="2400" dirty="0" smtClean="0"/>
              <a:t>), варан </a:t>
            </a:r>
            <a:r>
              <a:rPr lang="ru-RU" sz="2400" dirty="0" err="1" smtClean="0"/>
              <a:t>Гульда</a:t>
            </a:r>
            <a:r>
              <a:rPr lang="ru-RU" sz="2400" dirty="0" smtClean="0"/>
              <a:t> (</a:t>
            </a:r>
            <a:r>
              <a:rPr lang="ru-RU" sz="2400" dirty="0" err="1" smtClean="0"/>
              <a:t>Varanus</a:t>
            </a:r>
            <a:r>
              <a:rPr lang="ru-RU" sz="2400" dirty="0" smtClean="0"/>
              <a:t> </a:t>
            </a:r>
            <a:r>
              <a:rPr lang="ru-RU" sz="2400" dirty="0" err="1" smtClean="0"/>
              <a:t>gouldii</a:t>
            </a:r>
            <a:r>
              <a:rPr lang="ru-RU" sz="2400" dirty="0" smtClean="0"/>
              <a:t>) </a:t>
            </a:r>
            <a:r>
              <a:rPr lang="ru-RU" sz="2400" dirty="0" err="1" smtClean="0"/>
              <a:t>егерния</a:t>
            </a:r>
            <a:r>
              <a:rPr lang="ru-RU" sz="2400" dirty="0" smtClean="0"/>
              <a:t> Стокса (</a:t>
            </a:r>
            <a:r>
              <a:rPr lang="ru-RU" sz="2400" dirty="0" err="1" smtClean="0"/>
              <a:t>Egernia</a:t>
            </a:r>
            <a:r>
              <a:rPr lang="ru-RU" sz="2400" dirty="0" smtClean="0"/>
              <a:t> </a:t>
            </a:r>
            <a:r>
              <a:rPr lang="ru-RU" sz="2400" dirty="0" err="1" smtClean="0"/>
              <a:t>stokesi</a:t>
            </a:r>
            <a:r>
              <a:rPr lang="ru-RU" sz="2400" dirty="0" smtClean="0"/>
              <a:t>), золотистая квакша (</a:t>
            </a:r>
            <a:r>
              <a:rPr lang="ru-RU" sz="2400" dirty="0" err="1" smtClean="0"/>
              <a:t>Hyla</a:t>
            </a:r>
            <a:r>
              <a:rPr lang="ru-RU" sz="2400" dirty="0" smtClean="0"/>
              <a:t> </a:t>
            </a:r>
            <a:r>
              <a:rPr lang="ru-RU" sz="2400" dirty="0" err="1" smtClean="0"/>
              <a:t>aurea</a:t>
            </a:r>
            <a:r>
              <a:rPr lang="ru-RU" sz="2400" dirty="0" smtClean="0"/>
              <a:t>), </a:t>
            </a:r>
            <a:r>
              <a:rPr lang="ru-RU" sz="2400" dirty="0" err="1" smtClean="0"/>
              <a:t>гребенистый</a:t>
            </a:r>
            <a:r>
              <a:rPr lang="ru-RU" sz="2400" dirty="0" smtClean="0"/>
              <a:t> крокодил, коричневые змеи, бородатая ящерица, </a:t>
            </a:r>
            <a:r>
              <a:rPr lang="ru-RU" sz="2400" dirty="0" err="1" smtClean="0"/>
              <a:t>сфеноморфус</a:t>
            </a:r>
            <a:r>
              <a:rPr lang="ru-RU" sz="2400" dirty="0" smtClean="0"/>
              <a:t> (клиновидный </a:t>
            </a:r>
            <a:r>
              <a:rPr lang="ru-RU" sz="2400" dirty="0" err="1" smtClean="0"/>
              <a:t>сцынк</a:t>
            </a:r>
            <a:r>
              <a:rPr lang="ru-RU" sz="2400" dirty="0" smtClean="0"/>
              <a:t>).</a:t>
            </a:r>
          </a:p>
          <a:p>
            <a:pPr algn="ctr"/>
            <a:r>
              <a:rPr lang="ru-RU" sz="2400" dirty="0" smtClean="0"/>
              <a:t>В австралийских пустынях обитает большое количество змей: здесь встречаются как безвредный ромбический питон, так и ядовитые виды, например, </a:t>
            </a:r>
            <a:r>
              <a:rPr lang="ru-RU" sz="2400" dirty="0" err="1" smtClean="0"/>
              <a:t>гадюкоподобная</a:t>
            </a:r>
            <a:r>
              <a:rPr lang="ru-RU" sz="2400" dirty="0" smtClean="0"/>
              <a:t> смертельная змея, тигровая змея и австралийская черная змея. Мнимый аспид  не представляет реальной угрозы для жизни животных и людей, хотя в случае опасности он раздувается и принимает позу ядовитой змеи.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hidn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i="1" dirty="0" err="1" smtClean="0"/>
              <a:t>фото:Ian</a:t>
            </a:r>
            <a:r>
              <a:rPr lang="ru-RU" sz="2000" i="1" dirty="0" smtClean="0"/>
              <a:t> </a:t>
            </a:r>
            <a:r>
              <a:rPr lang="ru-RU" sz="2000" i="1" dirty="0" err="1" smtClean="0"/>
              <a:t>Sanderson</a:t>
            </a:r>
            <a:r>
              <a:rPr lang="ru-RU" sz="2000" i="1" dirty="0" smtClean="0"/>
              <a:t> </a:t>
            </a:r>
            <a:r>
              <a:rPr lang="ru-RU" sz="2000" b="1" i="1" dirty="0" smtClean="0"/>
              <a:t>Млекопитающие:</a:t>
            </a:r>
            <a:r>
              <a:rPr lang="ru-RU" sz="2000" dirty="0" smtClean="0"/>
              <a:t> Серый кенгуру, </a:t>
            </a:r>
            <a:r>
              <a:rPr lang="ru-RU" sz="2000" dirty="0" err="1" smtClean="0"/>
              <a:t>валлаби</a:t>
            </a:r>
            <a:r>
              <a:rPr lang="ru-RU" sz="2000" dirty="0" smtClean="0"/>
              <a:t> </a:t>
            </a:r>
            <a:r>
              <a:rPr lang="ru-RU" sz="2000" dirty="0" err="1" smtClean="0"/>
              <a:t>чернополосый</a:t>
            </a:r>
            <a:r>
              <a:rPr lang="ru-RU" sz="2000" dirty="0" smtClean="0"/>
              <a:t>, </a:t>
            </a:r>
            <a:r>
              <a:rPr lang="ru-RU" sz="2000" dirty="0" err="1" smtClean="0"/>
              <a:t>валлаби</a:t>
            </a:r>
            <a:r>
              <a:rPr lang="ru-RU" sz="2000" dirty="0" smtClean="0"/>
              <a:t> серо-рыжий, </a:t>
            </a:r>
            <a:r>
              <a:rPr lang="ru-RU" sz="2000" dirty="0" err="1" smtClean="0"/>
              <a:t>Поторий</a:t>
            </a:r>
            <a:r>
              <a:rPr lang="ru-RU" sz="2000" dirty="0" smtClean="0"/>
              <a:t>, вомбат, коала, ехидна, утконос, </a:t>
            </a:r>
            <a:r>
              <a:rPr lang="ru-RU" sz="2000" dirty="0" smtClean="0">
                <a:hlinkClick r:id="rId3"/>
              </a:rPr>
              <a:t>динго</a:t>
            </a:r>
            <a:r>
              <a:rPr lang="ru-RU" sz="2000" dirty="0" smtClean="0"/>
              <a:t>, горный кенгуру, </a:t>
            </a:r>
            <a:r>
              <a:rPr lang="ru-RU" sz="2000" dirty="0" err="1" smtClean="0"/>
              <a:t>кускус</a:t>
            </a:r>
            <a:r>
              <a:rPr lang="ru-RU" sz="2000" dirty="0" smtClean="0"/>
              <a:t>, </a:t>
            </a:r>
            <a:r>
              <a:rPr lang="ru-RU" sz="2000" dirty="0" err="1" smtClean="0"/>
              <a:t>квокки</a:t>
            </a:r>
            <a:r>
              <a:rPr lang="ru-RU" sz="2000" dirty="0" smtClean="0"/>
              <a:t> (или короткохвостый кенгуру), сумчатые летяги, собачий </a:t>
            </a:r>
            <a:r>
              <a:rPr lang="ru-RU" sz="2000" dirty="0" err="1" smtClean="0"/>
              <a:t>кузу</a:t>
            </a:r>
            <a:r>
              <a:rPr lang="ru-RU" sz="2000" dirty="0" smtClean="0"/>
              <a:t>, сумчатый муравьед, точечная сумчатая мышь, </a:t>
            </a:r>
            <a:r>
              <a:rPr lang="ru-RU" sz="2000" dirty="0" err="1" smtClean="0"/>
              <a:t>гребинчастохвостая</a:t>
            </a:r>
            <a:r>
              <a:rPr lang="ru-RU" sz="2000" dirty="0" smtClean="0"/>
              <a:t> </a:t>
            </a:r>
            <a:r>
              <a:rPr lang="ru-RU" sz="2000" dirty="0" err="1" smtClean="0"/>
              <a:t>мишевидка-мульгара</a:t>
            </a:r>
            <a:r>
              <a:rPr lang="ru-RU" sz="2000" dirty="0" smtClean="0"/>
              <a:t>, </a:t>
            </a:r>
            <a:r>
              <a:rPr lang="ru-RU" sz="2000" dirty="0" err="1" smtClean="0"/>
              <a:t>узколапая</a:t>
            </a:r>
            <a:r>
              <a:rPr lang="ru-RU" sz="2000" dirty="0" smtClean="0"/>
              <a:t> сумчатая мышь, </a:t>
            </a:r>
            <a:r>
              <a:rPr lang="ru-RU" sz="2000" dirty="0" err="1" smtClean="0"/>
              <a:t>хоботноголовый</a:t>
            </a:r>
            <a:r>
              <a:rPr lang="ru-RU" sz="2000" dirty="0" smtClean="0"/>
              <a:t> </a:t>
            </a:r>
            <a:r>
              <a:rPr lang="ru-RU" sz="2000" dirty="0" err="1" smtClean="0"/>
              <a:t>кускус</a:t>
            </a:r>
            <a:r>
              <a:rPr lang="ru-RU" sz="2000" dirty="0" smtClean="0"/>
              <a:t>.</a:t>
            </a:r>
          </a:p>
          <a:p>
            <a:pPr algn="ctr"/>
            <a:r>
              <a:rPr lang="ru-RU" sz="2000" dirty="0" smtClean="0"/>
              <a:t>В Австралии живет 223 вида млекопитающих, более половины из которых сумчатые. Детеныши сумчатых развиваются в выводковой сумке, расположенной на брюхе самки. Сумчатые, кроме американских опоссумов, — типичные представители животного мира Австралии. Наиболее известные виды — кенгуру, </a:t>
            </a:r>
            <a:r>
              <a:rPr lang="ru-RU" sz="2000" dirty="0" err="1" smtClean="0"/>
              <a:t>валлаби</a:t>
            </a:r>
            <a:r>
              <a:rPr lang="ru-RU" sz="2000" dirty="0" smtClean="0"/>
              <a:t> и коала.</a:t>
            </a:r>
          </a:p>
          <a:p>
            <a:pPr algn="ctr"/>
            <a:r>
              <a:rPr lang="ru-RU" sz="2000" dirty="0" smtClean="0"/>
              <a:t>В пустыне ценится любая пища, поэтому млекопитающие в Австралии приспособились к необычным кормов, например, нектара. Знаток цветочного нектара — </a:t>
            </a:r>
            <a:r>
              <a:rPr lang="ru-RU" sz="2000" dirty="0" err="1" smtClean="0"/>
              <a:t>хоботноголовий</a:t>
            </a:r>
            <a:r>
              <a:rPr lang="ru-RU" sz="2000" dirty="0" smtClean="0"/>
              <a:t> </a:t>
            </a:r>
            <a:r>
              <a:rPr lang="ru-RU" sz="2000" dirty="0" err="1" smtClean="0"/>
              <a:t>кускус</a:t>
            </a:r>
            <a:r>
              <a:rPr lang="ru-RU" sz="2000" dirty="0" smtClean="0"/>
              <a:t>. Морда у него длинная и узкая, а с помощью специальных щеточек на конце языка он собирает нектар и пыльцу так же ловко, как и птицы.</a:t>
            </a:r>
          </a:p>
          <a:p>
            <a:pPr algn="ctr"/>
            <a:r>
              <a:rPr lang="ru-RU" sz="2000" dirty="0" smtClean="0"/>
              <a:t>Еще один любитель нектара — </a:t>
            </a:r>
            <a:r>
              <a:rPr lang="ru-RU" sz="2000" dirty="0" err="1" smtClean="0"/>
              <a:t>поссум-медоед</a:t>
            </a:r>
            <a:r>
              <a:rPr lang="ru-RU" sz="2000" dirty="0" smtClean="0"/>
              <a:t> (</a:t>
            </a:r>
            <a:r>
              <a:rPr lang="ru-RU" sz="2000" dirty="0" err="1" smtClean="0"/>
              <a:t>Tarsipes</a:t>
            </a:r>
            <a:r>
              <a:rPr lang="ru-RU" sz="2000" dirty="0" smtClean="0"/>
              <a:t> </a:t>
            </a:r>
            <a:r>
              <a:rPr lang="ru-RU" sz="2000" dirty="0" err="1" smtClean="0"/>
              <a:t>spencerae</a:t>
            </a:r>
            <a:r>
              <a:rPr lang="ru-RU" sz="2000" dirty="0" smtClean="0"/>
              <a:t>). </a:t>
            </a:r>
            <a:r>
              <a:rPr lang="ru-RU" sz="2000" dirty="0" err="1" smtClean="0"/>
              <a:t>Гребинчастохвоста</a:t>
            </a:r>
            <a:r>
              <a:rPr lang="ru-RU" sz="2000" dirty="0" smtClean="0"/>
              <a:t> </a:t>
            </a:r>
            <a:r>
              <a:rPr lang="ru-RU" sz="2000" dirty="0" err="1" smtClean="0"/>
              <a:t>мишевидка-мульгара</a:t>
            </a:r>
            <a:r>
              <a:rPr lang="ru-RU" sz="2000" dirty="0" smtClean="0"/>
              <a:t> — это плотоядное сумчатое. Необходимое количество жидкости она получает из тканей своих жертв, поэтому благодаря этому животное может обходиться без воды. Кроме того, с ее организма моча выводится концентрированной — таким образом потери воды сводятся к минимуму.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5786" y="785794"/>
            <a:ext cx="757242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/>
              <a:t>Два следующих млекопитающих относятся к особой группе клоачных животных. Они, подобно пресмыкающихся, откладывают яйца, однако, в отличие от последних, эти животные покрыты шерстью, кроме того, они являются теплокровными, и своих детенышей выкармливают молоком. Единственные современные животные этого типа — утконос и ехидна. Утконос питается в воде. Он получил свое название за необычный нос, похожий на утиный клюв.</a:t>
            </a:r>
          </a:p>
          <a:p>
            <a:pPr algn="ctr"/>
            <a:r>
              <a:rPr lang="ru-RU" sz="2000" dirty="0" smtClean="0"/>
              <a:t>Дикие австралийские собаки динго живут в засушливых степях около 40000 лет. На континент собаки динго попали вместе с первыми людьми. Динго принадлежит к крупнейшим австралийских млекопитающим.</a:t>
            </a:r>
            <a:br>
              <a:rPr lang="ru-RU" sz="2000" dirty="0" smtClean="0"/>
            </a:br>
            <a:r>
              <a:rPr lang="ru-RU" sz="2000" dirty="0" smtClean="0"/>
              <a:t>Сравнительно недавно в Австралии появились такие животные, как дикие кролики, лошади, овцы, крупный рогатый скот, ласки, горностаи и рыжие лисы.</a:t>
            </a:r>
          </a:p>
          <a:p>
            <a:pPr algn="ctr"/>
            <a:r>
              <a:rPr lang="ru-RU" sz="2000" i="1" dirty="0" smtClean="0">
                <a:hlinkClick r:id="rId2"/>
              </a:rPr>
              <a:t/>
            </a:r>
            <a:br>
              <a:rPr lang="ru-RU" sz="2000" i="1" dirty="0" smtClean="0">
                <a:hlinkClick r:id="rId2"/>
              </a:rPr>
            </a:b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lack swa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0" y="214290"/>
            <a:ext cx="9144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i="1" dirty="0" err="1" smtClean="0"/>
              <a:t>фото:Yorrick</a:t>
            </a:r>
            <a:r>
              <a:rPr lang="ru-RU" sz="2400" i="1" dirty="0" smtClean="0"/>
              <a:t> </a:t>
            </a:r>
            <a:r>
              <a:rPr lang="ru-RU" sz="2400" b="1" i="1" dirty="0" smtClean="0"/>
              <a:t>Птицы</a:t>
            </a:r>
            <a:r>
              <a:rPr lang="ru-RU" sz="2400" b="1" i="1" dirty="0" smtClean="0"/>
              <a:t>:</a:t>
            </a:r>
            <a:r>
              <a:rPr lang="ru-RU" sz="2400" i="1" dirty="0" smtClean="0"/>
              <a:t> Э</a:t>
            </a:r>
            <a:r>
              <a:rPr lang="ru-RU" sz="2400" dirty="0" smtClean="0"/>
              <a:t>му, </a:t>
            </a:r>
            <a:r>
              <a:rPr lang="ru-RU" sz="2400" dirty="0" err="1" smtClean="0"/>
              <a:t>нимфовый</a:t>
            </a:r>
            <a:r>
              <a:rPr lang="ru-RU" sz="2400" dirty="0" smtClean="0"/>
              <a:t> попугайчик, </a:t>
            </a:r>
            <a:r>
              <a:rPr lang="ru-RU" sz="2400" dirty="0" err="1" smtClean="0"/>
              <a:t>острохвовстый</a:t>
            </a:r>
            <a:r>
              <a:rPr lang="ru-RU" sz="2400" dirty="0" smtClean="0"/>
              <a:t> </a:t>
            </a:r>
            <a:r>
              <a:rPr lang="ru-RU" sz="2400" dirty="0" err="1" smtClean="0"/>
              <a:t>лорикет</a:t>
            </a:r>
            <a:r>
              <a:rPr lang="ru-RU" sz="2400" dirty="0" smtClean="0"/>
              <a:t>, </a:t>
            </a:r>
            <a:r>
              <a:rPr lang="ru-RU" sz="2400" dirty="0" err="1" smtClean="0"/>
              <a:t>кукабара</a:t>
            </a:r>
            <a:r>
              <a:rPr lang="ru-RU" sz="2400" dirty="0" smtClean="0"/>
              <a:t>, </a:t>
            </a:r>
            <a:r>
              <a:rPr lang="ru-RU" sz="2400" dirty="0" err="1" smtClean="0"/>
              <a:t>розовый</a:t>
            </a:r>
            <a:r>
              <a:rPr lang="ru-RU" sz="2400" dirty="0" smtClean="0"/>
              <a:t> какаду, </a:t>
            </a:r>
            <a:r>
              <a:rPr lang="ru-RU" sz="2400" dirty="0" err="1" smtClean="0"/>
              <a:t>желточубый</a:t>
            </a:r>
            <a:r>
              <a:rPr lang="ru-RU" sz="2400" dirty="0" smtClean="0"/>
              <a:t> какаду, краснокрылый попугай, коршун, совиный </a:t>
            </a:r>
            <a:r>
              <a:rPr lang="ru-RU" sz="2400" dirty="0" err="1" smtClean="0"/>
              <a:t>жаборот</a:t>
            </a:r>
            <a:r>
              <a:rPr lang="ru-RU" sz="2400" dirty="0" smtClean="0"/>
              <a:t>, </a:t>
            </a:r>
            <a:r>
              <a:rPr lang="ru-RU" sz="2400" dirty="0" err="1" smtClean="0"/>
              <a:t>клинохвостый</a:t>
            </a:r>
            <a:r>
              <a:rPr lang="ru-RU" sz="2400" dirty="0" smtClean="0"/>
              <a:t> орел, черный лебедь, журавль </a:t>
            </a:r>
            <a:r>
              <a:rPr lang="ru-RU" sz="2400" dirty="0" err="1" smtClean="0"/>
              <a:t>Grus</a:t>
            </a:r>
            <a:r>
              <a:rPr lang="ru-RU" sz="2400" dirty="0" smtClean="0"/>
              <a:t> </a:t>
            </a:r>
            <a:r>
              <a:rPr lang="ru-RU" sz="2400" dirty="0" err="1" smtClean="0"/>
              <a:t>rubicunda</a:t>
            </a:r>
            <a:r>
              <a:rPr lang="ru-RU" sz="2400" dirty="0" smtClean="0"/>
              <a:t>, лирохвост, травяной попугайчик, радужная щурка.</a:t>
            </a:r>
          </a:p>
          <a:p>
            <a:pPr algn="ctr"/>
            <a:r>
              <a:rPr lang="ru-RU" sz="2400" dirty="0" smtClean="0"/>
              <a:t>Самая большая австралийская птица — это эму. Благодаря полым костям у неё легкое тело. Эму способен бежать со скоростью 70 км / час. </a:t>
            </a:r>
            <a:r>
              <a:rPr lang="ru-RU" sz="2400" dirty="0" err="1" smtClean="0"/>
              <a:t>Гострохвостий</a:t>
            </a:r>
            <a:r>
              <a:rPr lang="ru-RU" sz="2400" dirty="0" smtClean="0"/>
              <a:t> </a:t>
            </a:r>
            <a:r>
              <a:rPr lang="ru-RU" sz="2400" dirty="0" err="1" smtClean="0"/>
              <a:t>лорикет</a:t>
            </a:r>
            <a:r>
              <a:rPr lang="ru-RU" sz="2400" dirty="0" smtClean="0"/>
              <a:t> и красная </a:t>
            </a:r>
            <a:r>
              <a:rPr lang="ru-RU" sz="2400" dirty="0" err="1" smtClean="0"/>
              <a:t>розелла</a:t>
            </a:r>
            <a:r>
              <a:rPr lang="ru-RU" sz="2400" dirty="0" smtClean="0"/>
              <a:t> — очень красиво окрашенные птицы, держатся недалеко от воды. В Австралии живут волнистые попугайчики, которых разводят в клетках любители птиц во всем мире.</a:t>
            </a:r>
          </a:p>
          <a:p>
            <a:pPr algn="ctr"/>
            <a:r>
              <a:rPr lang="ru-RU" sz="2400" dirty="0" smtClean="0"/>
              <a:t>Многие местные птицы, благодаря длинным тонким клювам, которые способны проникать в глубь чашек цветов, питаются высококалорийным нектаром. К удивительным обитателям этих биотопов также относятся и лирохвосты. Эти птицы отличаются не только своим внешним видом, но и способностью подражать голосам других птиц.</a:t>
            </a: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Ð¾Ð°Ð»Ð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4500561" cy="3357562"/>
          </a:xfrm>
          <a:prstGeom prst="rect">
            <a:avLst/>
          </a:prstGeom>
          <a:noFill/>
        </p:spPr>
      </p:pic>
      <p:pic>
        <p:nvPicPr>
          <p:cNvPr id="5124" name="Picture 4" descr="Ð­Ð¼Ñ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1" cy="6858000"/>
          </a:xfrm>
          <a:prstGeom prst="rect">
            <a:avLst/>
          </a:prstGeom>
          <a:noFill/>
        </p:spPr>
      </p:pic>
      <p:pic>
        <p:nvPicPr>
          <p:cNvPr id="5126" name="Picture 6" descr="Ð¢Ð°ÑÐ¼Ð°Ð½Ð¸Ð¹ÑÐºÐ¸Ð¹ Ð´ÑÑÐ²Ð¾Ð»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357562"/>
            <a:ext cx="4513210" cy="35004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5 ÑÐ°Ð¼ÑÑ Ð¸Ð·Ð²ÐµÑÑÐ½ÑÑ Ð°ÐºÑÑÑÐ¾Ð² Ð¸ Ð°ÐºÑÑÐ¸Ñ Ð¸Ð· ÐÐ²ÑÑÑÐ°Ð»Ð¸Ð¸ ÐÐ²ÑÑÑÐ°Ð»Ð¸Ð¸, Ð³Ð¾Ð»Ð»Ð¸Ð²ÑÐ´, Ð·Ð½Ð°Ð¼ÐµÐ½Ð¸ÑÐ¾ÑÑÐ¸, ÐºÐ¸Ð½Ð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0"/>
            <a:ext cx="7358114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0"/>
            <a:ext cx="714380" cy="6858000"/>
          </a:xfrm>
        </p:spPr>
        <p:txBody>
          <a:bodyPr>
            <a:normAutofit/>
          </a:bodyPr>
          <a:lstStyle/>
          <a:p>
            <a:r>
              <a:rPr lang="ru-RU" dirty="0" smtClean="0"/>
              <a:t>Знаменитости </a:t>
            </a:r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85728"/>
            <a:ext cx="9144000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</a:t>
            </a:r>
            <a:r>
              <a:rPr lang="ru-RU" sz="2400" b="1" i="1" dirty="0" smtClean="0"/>
              <a:t>. Рассел </a:t>
            </a:r>
            <a:r>
              <a:rPr lang="ru-RU" sz="2400" b="1" i="1" dirty="0" err="1" smtClean="0"/>
              <a:t>Кроу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Центральная фигура австралийского вторжения в Голливуд, родом, на самом деле, из Новой Зеландии. На «фабрику звёзд» попал во многом благодаря </a:t>
            </a:r>
            <a:r>
              <a:rPr lang="ru-RU" dirty="0" err="1" smtClean="0"/>
              <a:t>Шэрон</a:t>
            </a:r>
            <a:r>
              <a:rPr lang="ru-RU" dirty="0" smtClean="0"/>
              <a:t> Стоун, продвинувшей его в вестерн Сэма </a:t>
            </a:r>
            <a:r>
              <a:rPr lang="ru-RU" dirty="0" err="1" smtClean="0"/>
              <a:t>Рэйми</a:t>
            </a:r>
            <a:r>
              <a:rPr lang="ru-RU" dirty="0" smtClean="0"/>
              <a:t> «Быстрый и мёртвый». Хватило пяти лет, чтобы превратиться в нужного абсолютно всем актёра-«</a:t>
            </a:r>
            <a:r>
              <a:rPr lang="ru-RU" dirty="0" err="1" smtClean="0"/>
              <a:t>мейджора</a:t>
            </a:r>
            <a:r>
              <a:rPr lang="ru-RU" dirty="0" smtClean="0"/>
              <a:t>», способного усталым взглядом обуздать самый несусветный пафос. Иногда кажется, что снимается он исключительно в фильмах, рассчитывающих на самый главный «Оскар».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Свою первую номинацию </a:t>
            </a:r>
            <a:r>
              <a:rPr lang="ru-RU" dirty="0" err="1" smtClean="0"/>
              <a:t>Кроу</a:t>
            </a:r>
            <a:r>
              <a:rPr lang="ru-RU" dirty="0" smtClean="0"/>
              <a:t> получит за образ второго плана в «Своём человеке» Майкла Манна. На следующий год актёр зарабатывает «Оскар» за «Гладиатора», но лучшую его роль, в «Играх разума» Рона </a:t>
            </a:r>
            <a:r>
              <a:rPr lang="ru-RU" dirty="0" err="1" smtClean="0"/>
              <a:t>Ховарда</a:t>
            </a:r>
            <a:r>
              <a:rPr lang="ru-RU" dirty="0" smtClean="0"/>
              <a:t>, академики игнорируют. Тогда пришло время выдавать приз </a:t>
            </a:r>
            <a:r>
              <a:rPr lang="ru-RU" dirty="0" err="1" smtClean="0"/>
              <a:t>Дензелу</a:t>
            </a:r>
            <a:r>
              <a:rPr lang="ru-RU" dirty="0" smtClean="0"/>
              <a:t> Вашингтону, а </a:t>
            </a:r>
            <a:r>
              <a:rPr lang="ru-RU" dirty="0" err="1" smtClean="0"/>
              <a:t>Кроу</a:t>
            </a:r>
            <a:r>
              <a:rPr lang="ru-RU" dirty="0" smtClean="0"/>
              <a:t> совершенно некстати переиграл всех (и себя самого из «Гладиатора») «Играми разума». Ещё лет пять </a:t>
            </a:r>
            <a:r>
              <a:rPr lang="ru-RU" dirty="0" err="1" smtClean="0"/>
              <a:t>Кроу</a:t>
            </a:r>
            <a:r>
              <a:rPr lang="ru-RU" dirty="0" smtClean="0"/>
              <a:t> выдаёт работы высшей пробы, пока во взгляде не поселяется </a:t>
            </a:r>
            <a:r>
              <a:rPr lang="ru-RU" dirty="0" err="1" smtClean="0"/>
              <a:t>непроходящая</a:t>
            </a:r>
            <a:r>
              <a:rPr lang="ru-RU" dirty="0" smtClean="0"/>
              <a:t> усталость. Можно заподозрить, что вредный вирус он подхватил от </a:t>
            </a:r>
            <a:r>
              <a:rPr lang="ru-RU" dirty="0" err="1" smtClean="0"/>
              <a:t>Ридли</a:t>
            </a:r>
            <a:r>
              <a:rPr lang="ru-RU" dirty="0" smtClean="0"/>
              <a:t> Скотта, который в нулевые назначил Рассела своим самым любимым актёром (пять картин — от «Гладиатора» до «Робин Гуда»). 49-летний </a:t>
            </a:r>
            <a:r>
              <a:rPr lang="ru-RU" dirty="0" err="1" smtClean="0"/>
              <a:t>Кроу</a:t>
            </a:r>
            <a:r>
              <a:rPr lang="ru-RU" dirty="0" smtClean="0"/>
              <a:t> выглядит сейчас уставшим и придавленным собственной значимостью мэтром, который — это факт — есть даже на марках австралийской почты. Ветеран </a:t>
            </a:r>
            <a:r>
              <a:rPr lang="ru-RU" dirty="0" err="1" smtClean="0"/>
              <a:t>Ридли</a:t>
            </a:r>
            <a:r>
              <a:rPr lang="ru-RU" dirty="0" smtClean="0"/>
              <a:t> смотрится свежее.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5 ÑÐ°Ð¼ÑÑ Ð¸Ð·Ð²ÐµÑÑÐ½ÑÑ Ð°ÐºÑÑÑÐ¾Ð² Ð¸ Ð°ÐºÑÑÐ¸Ñ Ð¸Ð· ÐÐ²ÑÑÑÐ°Ð»Ð¸Ð¸ ÐÐ²ÑÑÑÐ°Ð»Ð¸Ð¸, Ð³Ð¾Ð»Ð»Ð¸Ð²ÑÐ´, Ð·Ð½Ð°Ð¼ÐµÐ½Ð¸ÑÐ¾ÑÑÐ¸, ÐºÐ¸Ð½Ð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err="1" smtClean="0"/>
              <a:t>Хью</a:t>
            </a:r>
            <a:r>
              <a:rPr lang="ru-RU" sz="3200" dirty="0" smtClean="0"/>
              <a:t> </a:t>
            </a:r>
            <a:r>
              <a:rPr lang="ru-RU" sz="3200" dirty="0" err="1" smtClean="0"/>
              <a:t>Джекман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i="1" u="sng" dirty="0" smtClean="0"/>
              <a:t>В 1999 году </a:t>
            </a:r>
            <a:r>
              <a:rPr lang="ru-RU" i="1" u="sng" dirty="0" err="1" smtClean="0"/>
              <a:t>Хью</a:t>
            </a:r>
            <a:r>
              <a:rPr lang="ru-RU" i="1" u="sng" dirty="0" smtClean="0"/>
              <a:t> </a:t>
            </a:r>
            <a:r>
              <a:rPr lang="ru-RU" i="1" u="sng" dirty="0" err="1" smtClean="0"/>
              <a:t>Джекман</a:t>
            </a:r>
            <a:r>
              <a:rPr lang="ru-RU" i="1" u="sng" dirty="0" smtClean="0"/>
              <a:t> был назван лучшим актером Австралии, хотя коренным австралийцем его назвать сложно: родители </a:t>
            </a:r>
            <a:r>
              <a:rPr lang="ru-RU" i="1" u="sng" dirty="0" err="1" smtClean="0"/>
              <a:t>Хью</a:t>
            </a:r>
            <a:r>
              <a:rPr lang="ru-RU" i="1" u="sng" dirty="0" smtClean="0"/>
              <a:t> были британскими эмигрантами, приехавшими на «зеленый континент» в поисках лучшей жизни. </a:t>
            </a:r>
            <a:r>
              <a:rPr lang="ru-RU" i="1" u="sng" dirty="0" err="1" smtClean="0"/>
              <a:t>Хью</a:t>
            </a:r>
            <a:r>
              <a:rPr lang="ru-RU" i="1" u="sng" dirty="0" smtClean="0"/>
              <a:t> был младшим из пятерых детей </a:t>
            </a:r>
            <a:r>
              <a:rPr lang="ru-RU" i="1" u="sng" dirty="0" err="1" smtClean="0"/>
              <a:t>Джекманов</a:t>
            </a:r>
            <a:r>
              <a:rPr lang="ru-RU" i="1" u="sng" dirty="0" smtClean="0"/>
              <a:t>. Когда ему было восемь лет, его мать бросила семью. Отец вскоре женился снова, и его новая супруга заменила маленькому </a:t>
            </a:r>
            <a:r>
              <a:rPr lang="ru-RU" i="1" u="sng" dirty="0" err="1" smtClean="0"/>
              <a:t>Хью</a:t>
            </a:r>
            <a:r>
              <a:rPr lang="ru-RU" i="1" u="sng" dirty="0" smtClean="0"/>
              <a:t> и его старшим братьям и сестрам маму. Они проводили много времени вместе и часто ходили в походы по всей Австралии. После окончания школы </a:t>
            </a:r>
            <a:r>
              <a:rPr lang="ru-RU" i="1" u="sng" dirty="0" err="1" smtClean="0"/>
              <a:t>Хью</a:t>
            </a:r>
            <a:r>
              <a:rPr lang="ru-RU" i="1" u="sng" dirty="0" smtClean="0"/>
              <a:t> поступил в Сиднейский технологический университет на факультет журналистики, но не пошел работать по специальности, а поступил на театральные курсы. Будучи начинающим актером, он отказался от участия в </a:t>
            </a:r>
            <a:r>
              <a:rPr lang="ru-RU" i="1" u="sng" dirty="0" err="1" smtClean="0"/>
              <a:t>свехрпопулярном</a:t>
            </a:r>
            <a:r>
              <a:rPr lang="ru-RU" i="1" u="sng" dirty="0" smtClean="0"/>
              <a:t> австралийском сериале «Соседи», предпочтя ему учебу в Академии драматических искусств. И, как мы видим, не прогадал. </a:t>
            </a:r>
            <a:r>
              <a:rPr lang="ru-RU" i="1" u="sng" dirty="0" err="1" smtClean="0"/>
              <a:t>Хью</a:t>
            </a:r>
            <a:r>
              <a:rPr lang="ru-RU" i="1" u="sng" dirty="0" smtClean="0"/>
              <a:t> </a:t>
            </a:r>
            <a:r>
              <a:rPr lang="ru-RU" i="1" u="sng" dirty="0" err="1" smtClean="0"/>
              <a:t>Джекмана</a:t>
            </a:r>
            <a:r>
              <a:rPr lang="ru-RU" i="1" u="sng" dirty="0" smtClean="0"/>
              <a:t> заметили и пригласили в сериал «</a:t>
            </a:r>
            <a:r>
              <a:rPr lang="ru-RU" i="1" u="sng" dirty="0" err="1" smtClean="0"/>
              <a:t>Корелли</a:t>
            </a:r>
            <a:r>
              <a:rPr lang="ru-RU" i="1" u="sng" dirty="0" smtClean="0"/>
              <a:t>», где он сыграл заключенного. Карьера </a:t>
            </a:r>
            <a:r>
              <a:rPr lang="ru-RU" i="1" u="sng" dirty="0" err="1" smtClean="0"/>
              <a:t>Хью</a:t>
            </a:r>
            <a:r>
              <a:rPr lang="ru-RU" i="1" u="sng" dirty="0" smtClean="0"/>
              <a:t> пошла в гору. Мировую известность актеру принесла роль Росомахи в фильме «Люди Икс». Сегодня на счету у </a:t>
            </a:r>
            <a:r>
              <a:rPr lang="ru-RU" i="1" u="sng" dirty="0" err="1" smtClean="0"/>
              <a:t>Хью</a:t>
            </a:r>
            <a:r>
              <a:rPr lang="ru-RU" i="1" u="sng" dirty="0" smtClean="0"/>
              <a:t> премия «</a:t>
            </a:r>
            <a:r>
              <a:rPr lang="ru-RU" i="1" u="sng" dirty="0" err="1" smtClean="0"/>
              <a:t>Эми</a:t>
            </a:r>
            <a:r>
              <a:rPr lang="ru-RU" i="1" u="sng" dirty="0" smtClean="0"/>
              <a:t>», «Золотой глобус», номинация на «Оскар» и десятки отлично сыгранных ролей, среди которых – перегонщик скота в фильме «Австралия», про который актер шутил так: «Я – австралиец, который поехал в Австралию, чтобы сыграть австралийца в фильме под названием “Австралия”». В настоящее время </a:t>
            </a:r>
            <a:r>
              <a:rPr lang="ru-RU" i="1" u="sng" dirty="0" err="1" smtClean="0"/>
              <a:t>Хью</a:t>
            </a:r>
            <a:r>
              <a:rPr lang="ru-RU" i="1" u="sng" dirty="0" smtClean="0"/>
              <a:t> </a:t>
            </a:r>
            <a:r>
              <a:rPr lang="ru-RU" i="1" u="sng" dirty="0" err="1" smtClean="0"/>
              <a:t>Джекман</a:t>
            </a:r>
            <a:r>
              <a:rPr lang="ru-RU" i="1" u="sng" dirty="0" smtClean="0"/>
              <a:t> проживает в Голливуде. Он счастливо женат, воспитывает двоих детей и переезжать в Австралию не собирается. По словам актера, там трудно разбудить агрессию, необходимую ему для съемок в фильмах. </a:t>
            </a:r>
            <a:br>
              <a:rPr lang="ru-RU" i="1" u="sng" dirty="0" smtClean="0"/>
            </a:br>
            <a:r>
              <a:rPr lang="ru-RU" i="1" u="sng" dirty="0" smtClean="0"/>
              <a:t/>
            </a:r>
            <a:br>
              <a:rPr lang="ru-RU" i="1" u="sng" dirty="0" smtClean="0"/>
            </a:br>
            <a:endParaRPr lang="ru-RU" i="1" u="sng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15 ÑÐ°Ð¼ÑÑ Ð¸Ð·Ð²ÐµÑÑÐ½ÑÑ Ð°ÐºÑÑÑÐ¾Ð² Ð¸ Ð°ÐºÑÑÐ¸Ñ Ð¸Ð· ÐÐ²ÑÑÑÐ°Ð»Ð¸Ð¸ ÐÐ²ÑÑÑÐ°Ð»Ð¸Ð¸, Ð³Ð¾Ð»Ð»Ð¸Ð²ÑÐ´, Ð·Ð½Ð°Ð¼ÐµÐ½Ð¸ÑÐ¾ÑÑÐ¸, ÐºÐ¸Ð½Ð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6857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/>
              <a:t>Мел </a:t>
            </a:r>
            <a:r>
              <a:rPr lang="ru-RU" sz="2800" dirty="0" err="1" smtClean="0"/>
              <a:t>Гибсон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Вопреки довольно-таки устоявшемуся мнению, что Мел </a:t>
            </a:r>
            <a:r>
              <a:rPr lang="ru-RU" sz="2000" dirty="0" err="1" smtClean="0"/>
              <a:t>Гибсон</a:t>
            </a:r>
            <a:r>
              <a:rPr lang="ru-RU" sz="2000" dirty="0" smtClean="0"/>
              <a:t> – выходец из Австралии, его происхождение не имеет никакого прямого отношения к этой стране. На самом деле семья </a:t>
            </a:r>
            <a:r>
              <a:rPr lang="ru-RU" sz="2000" dirty="0" err="1" smtClean="0"/>
              <a:t>Гибсонов</a:t>
            </a:r>
            <a:r>
              <a:rPr lang="ru-RU" sz="2000" dirty="0" smtClean="0"/>
              <a:t> переехала в Австралию из США только в 1968 году, когда Мелу было уже 12 лет. Перед этим его отец получил производственную травму, потерял работу и отсудил у компании-работодателя 145 000 долларов. Тем не менее, образование будущий актер получил именно в Австралии. После окончания школы, он собирался стать журналистом, но жизнь распорядилась иначе. Сестра Мела, увидев однажды в газете объявление о наборе в театральную студию, решила втайне отправить туда его данные с фотографией, и вскоре Мел получил приглашение на прослушивание. Так Мел поступил в Национальный институт театрального искусства в Сиднее. Первую роль </a:t>
            </a:r>
            <a:r>
              <a:rPr lang="ru-RU" sz="2000" dirty="0" err="1" smtClean="0"/>
              <a:t>Гибсон</a:t>
            </a:r>
            <a:r>
              <a:rPr lang="ru-RU" sz="2000" dirty="0" smtClean="0"/>
              <a:t> сыграл еще студентом в фильме «Летний город». Ну, а пропуском в Голливуд стала для Мела вторая часть картины «Безумный Макс», после которой его заметили и пригласили сниматься в Голливуде. Сегодня он известен всему миру как талантливый актер, режиссер, сценарист, продюсер и отец восьмерых детей.</a:t>
            </a:r>
          </a:p>
          <a:p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cdn02.cdn.justjared.com/wp-content/uploads/2012/12/jackman-sydneypc/hugh-jackman-les-miserables-sydney-photo-call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728" y="0"/>
            <a:ext cx="7400948" cy="42860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Спасибо за внимание !!!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957</Words>
  <PresentationFormat>Экран (4:3)</PresentationFormat>
  <Paragraphs>88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Австралия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Животный мир</vt:lpstr>
      <vt:lpstr>Слайд 14</vt:lpstr>
      <vt:lpstr>Слайд 15</vt:lpstr>
      <vt:lpstr>Слайд 16</vt:lpstr>
      <vt:lpstr>Слайд 17</vt:lpstr>
      <vt:lpstr>Знаменитости </vt:lpstr>
      <vt:lpstr>Слайд 19</vt:lpstr>
      <vt:lpstr>Слайд 20</vt:lpstr>
      <vt:lpstr>Слайд 21</vt:lpstr>
      <vt:lpstr>Слайд 22</vt:lpstr>
      <vt:lpstr>Слайд 23</vt:lpstr>
      <vt:lpstr>Спасибо за внимание 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Hugh Jackman</dc:creator>
  <cp:lastModifiedBy>Hugh Jackman</cp:lastModifiedBy>
  <cp:revision>8</cp:revision>
  <dcterms:created xsi:type="dcterms:W3CDTF">2018-12-06T17:36:44Z</dcterms:created>
  <dcterms:modified xsi:type="dcterms:W3CDTF">2018-12-07T14:59:37Z</dcterms:modified>
</cp:coreProperties>
</file>