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29"/>
  </p:notes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60" r:id="rId16"/>
    <p:sldId id="285" r:id="rId17"/>
    <p:sldId id="273" r:id="rId18"/>
    <p:sldId id="283" r:id="rId19"/>
    <p:sldId id="284" r:id="rId20"/>
    <p:sldId id="281" r:id="rId21"/>
    <p:sldId id="274" r:id="rId22"/>
    <p:sldId id="275" r:id="rId23"/>
    <p:sldId id="286" r:id="rId24"/>
    <p:sldId id="277" r:id="rId25"/>
    <p:sldId id="278" r:id="rId26"/>
    <p:sldId id="279" r:id="rId27"/>
    <p:sldId id="280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878" autoAdjust="0"/>
  </p:normalViewPr>
  <p:slideViewPr>
    <p:cSldViewPr>
      <p:cViewPr varScale="1">
        <p:scale>
          <a:sx n="82" d="100"/>
          <a:sy n="82" d="100"/>
        </p:scale>
        <p:origin x="124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05B0CCE-991C-42F2-9E3F-C181717A94DD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6946EF2-A4D8-4C2F-8CD5-341A35F5E6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4225588" y="-11796713"/>
            <a:ext cx="16646526" cy="124856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</p:grpSp>
      <p:sp>
        <p:nvSpPr>
          <p:cNvPr id="22546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2547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29D10-9BCB-45C0-A410-F47D32570227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3EDC0-0D21-4F63-8DDA-B61D5B215F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AE885-9FB8-49C4-BCAC-7173AA9CB856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205C3-89F5-4F13-AF23-FCF79A32EF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4BFC4-2161-4EA5-BB01-A218A5815515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13B51-5141-4741-8433-25D138566A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B2F69-CE81-489A-9910-41B89DEF6B6A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5D90E-AC01-4022-AE61-7A5B3830C4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ECD37-4672-43BA-A387-E53E44B2D834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BCB412-0778-4C23-A2C5-DCB4880B7D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5C280-3D45-47CC-84A5-1F5D0D6E24EE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D6884-2DFD-47AE-B2E8-E7FD8141F6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74450-C941-4CDA-863D-C6205FE10A57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2B1A8-374B-44C0-93BE-4FBA9018D0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AA604-6CB1-446B-AD5A-8E31FD7C7F5F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1D6EA-2449-4BDC-A19F-634B3F52A0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A95CE-EACD-411C-8808-523F33AE8377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BEF3D-4248-4993-81EA-6E928472E2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733D9-64C1-431E-8822-309128D1CFEE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B3A88-F527-482A-9DF6-A116FD1730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742FB-1729-43CF-8D43-B164BF6A203F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6F173-99F1-4522-8CC9-79066D5772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21507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08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09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0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1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2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3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4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5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6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8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19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20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</p:grpSp>
      <p:sp>
        <p:nvSpPr>
          <p:cNvPr id="21522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21523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09D9A62B-4DA7-466B-9DA6-E5A4A4CA67FC}" type="datetimeFigureOut">
              <a:rPr lang="ru-RU"/>
              <a:pPr>
                <a:defRPr/>
              </a:pPr>
              <a:t>12.04.2020</a:t>
            </a:fld>
            <a:endParaRPr lang="ru-RU"/>
          </a:p>
        </p:txBody>
      </p:sp>
      <p:sp>
        <p:nvSpPr>
          <p:cNvPr id="21524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25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188E1363-A3D8-49F0-AC09-70101FECF2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152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4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422030" y="285728"/>
            <a:ext cx="8229600" cy="1428760"/>
          </a:xfrm>
        </p:spPr>
        <p:txBody>
          <a:bodyPr lIns="45720" tIns="0" rIns="45720" bIns="0" anchor="b">
            <a:normAutofit fontScale="90000"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kern="1200" cap="all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rPr>
              <a:t>Система работы с одарёнными и талантливыми детьми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348038" y="2565400"/>
            <a:ext cx="5400675" cy="2951163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</a:rPr>
              <a:t>Авторы:  </a:t>
            </a:r>
          </a:p>
          <a:p>
            <a:pPr marL="0" indent="0" algn="ctr" eaLnBrk="1" hangingPunct="1">
              <a:lnSpc>
                <a:spcPct val="70000"/>
              </a:lnSpc>
              <a:buFont typeface="Wingdings" pitchFamily="2" charset="2"/>
              <a:buNone/>
            </a:pPr>
            <a:endParaRPr lang="ru-RU" sz="2400" dirty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</a:rPr>
              <a:t>Спиридонова Светлана Александровна, </a:t>
            </a:r>
          </a:p>
          <a:p>
            <a:pPr marL="0" indent="0" algn="ctr"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</a:rPr>
              <a:t>Учитель истории и обществознания </a:t>
            </a:r>
          </a:p>
          <a:p>
            <a:pPr marL="0" indent="0" algn="ctr"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</a:rPr>
              <a:t>высшая квалификационная категория.</a:t>
            </a:r>
          </a:p>
          <a:p>
            <a:pPr marL="0" indent="0" algn="ctr" eaLnBrk="1" hangingPunct="1">
              <a:lnSpc>
                <a:spcPct val="70000"/>
              </a:lnSpc>
              <a:buNone/>
            </a:pPr>
            <a:r>
              <a:rPr lang="ru-RU" sz="2400" dirty="0">
                <a:latin typeface="Times New Roman" pitchFamily="18" charset="0"/>
              </a:rPr>
              <a:t>Фоминова </a:t>
            </a:r>
            <a:r>
              <a:rPr lang="ru-RU" sz="2400">
                <a:latin typeface="Times New Roman" pitchFamily="18" charset="0"/>
              </a:rPr>
              <a:t>Елена  Анатольевна, </a:t>
            </a:r>
            <a:r>
              <a:rPr lang="ru-RU" sz="2400" dirty="0">
                <a:latin typeface="Times New Roman" pitchFamily="18" charset="0"/>
              </a:rPr>
              <a:t>Учитель истории и обществознания </a:t>
            </a:r>
          </a:p>
          <a:p>
            <a:pPr marL="0" indent="0" algn="ctr" eaLnBrk="1" hangingPunct="1">
              <a:lnSpc>
                <a:spcPct val="70000"/>
              </a:lnSpc>
              <a:buNone/>
            </a:pPr>
            <a:r>
              <a:rPr lang="ru-RU" sz="2400" dirty="0">
                <a:latin typeface="Times New Roman" pitchFamily="18" charset="0"/>
              </a:rPr>
              <a:t>высшая квалификационная категория</a:t>
            </a:r>
          </a:p>
          <a:p>
            <a:pPr marL="0" indent="0" algn="ctr"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</a:rPr>
              <a:t> </a:t>
            </a:r>
          </a:p>
          <a:p>
            <a:pPr marL="0" indent="0" algn="ctr"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</a:rPr>
              <a:t> </a:t>
            </a:r>
          </a:p>
          <a:p>
            <a:pPr marL="0" indent="0" algn="ctr" eaLnBrk="1" hangingPunct="1">
              <a:lnSpc>
                <a:spcPct val="70000"/>
              </a:lnSpc>
              <a:buFont typeface="Wingdings" pitchFamily="2" charset="2"/>
              <a:buNone/>
            </a:pPr>
            <a:endParaRPr lang="ru-RU" sz="2400" dirty="0">
              <a:latin typeface="Times New Roman" pitchFamily="18" charset="0"/>
            </a:endParaRPr>
          </a:p>
        </p:txBody>
      </p:sp>
      <p:sp>
        <p:nvSpPr>
          <p:cNvPr id="14339" name="TextBox 10"/>
          <p:cNvSpPr txBox="1">
            <a:spLocks noChangeArrowheads="1"/>
          </p:cNvSpPr>
          <p:nvPr/>
        </p:nvSpPr>
        <p:spPr bwMode="auto">
          <a:xfrm>
            <a:off x="2000250" y="5500688"/>
            <a:ext cx="65008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>
                <a:ea typeface="Calibri" pitchFamily="34" charset="0"/>
                <a:cs typeface="Times New Roman" pitchFamily="18" charset="0"/>
              </a:rPr>
              <a:t>Муниципальное  общеобразовательное учреждение</a:t>
            </a:r>
            <a:endParaRPr lang="ru-RU" sz="1000">
              <a:latin typeface="Arial" charset="0"/>
              <a:ea typeface="Calibri" pitchFamily="34" charset="0"/>
              <a:cs typeface="Arial" charset="0"/>
            </a:endParaRPr>
          </a:p>
          <a:p>
            <a:pPr eaLnBrk="0" hangingPunct="0"/>
            <a:r>
              <a:rPr lang="ru-RU" sz="1800">
                <a:ea typeface="Calibri" pitchFamily="34" charset="0"/>
                <a:cs typeface="Times New Roman" pitchFamily="18" charset="0"/>
              </a:rPr>
              <a:t>«Щегловская средняя общеобразовательная школа»</a:t>
            </a:r>
          </a:p>
          <a:p>
            <a:pPr eaLnBrk="0" hangingPunct="0"/>
            <a:r>
              <a:rPr lang="ru-RU" sz="1800">
                <a:ea typeface="Calibri" pitchFamily="34" charset="0"/>
                <a:cs typeface="Times New Roman" pitchFamily="18" charset="0"/>
              </a:rPr>
              <a:t>Всеволожского района Ленинградской области </a:t>
            </a:r>
            <a:endParaRPr lang="ru-RU" sz="240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650857"/>
          </a:xfrm>
        </p:spPr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kern="1200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Концепция программы</a:t>
            </a:r>
          </a:p>
        </p:txBody>
      </p:sp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428625" y="1458913"/>
            <a:ext cx="8358188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19050">
              <a:buFont typeface="Arial" charset="0"/>
              <a:buChar char="•"/>
            </a:pPr>
            <a:r>
              <a:rPr lang="ru-RU">
                <a:ea typeface="Calibri" pitchFamily="34" charset="0"/>
                <a:cs typeface="Times New Roman" pitchFamily="18" charset="0"/>
              </a:rPr>
              <a:t>Выявление одарённых и талантливых  детей должно начинаться уже в начальной школе и продолжаться в среднем звене на основе наблюдения за учеником, изучения его психологических особенностей, памяти, логического мышления. Работа с одарёнными и талантливыми детьми, их поиск, выявление и развитие должны стать одним из важнейших аспектов деятельности учителя. </a:t>
            </a:r>
            <a:endParaRPr lang="ru-RU">
              <a:ea typeface="Calibri" pitchFamily="34" charset="0"/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Программа работы</a:t>
            </a:r>
            <a:r>
              <a:rPr lang="ru-RU">
                <a:ea typeface="Calibri" pitchFamily="34" charset="0"/>
                <a:cs typeface="Times New Roman" pitchFamily="18" charset="0"/>
              </a:rPr>
              <a:t> с одарёнными и талантливыми детьми на уроках  и во внеурочной деятельности  рассчитана </a:t>
            </a:r>
            <a:r>
              <a:rPr lang="ru-RU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на 3 учебных года</a:t>
            </a:r>
            <a:r>
              <a:rPr lang="ru-RU">
                <a:ea typeface="Calibri" pitchFamily="34" charset="0"/>
                <a:cs typeface="Times New Roman" pitchFamily="18" charset="0"/>
              </a:rPr>
              <a:t>: в период с 2012 по 2015 гг. Первым этапом реализации программы является  диагностико- прогностический  (2012-2013 учебный год). Второй этап  - деятельностный (2013-2014 учебный год), третий - констатирующий (2014-2015учебный год).</a:t>
            </a:r>
            <a:endParaRPr lang="ru-RU">
              <a:ea typeface="Calibri" pitchFamily="34" charset="0"/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 b="1">
                <a:solidFill>
                  <a:schemeClr val="accent1"/>
                </a:solidFill>
              </a:rPr>
              <a:t>Актуальность</a:t>
            </a:r>
            <a:r>
              <a:rPr lang="ru-RU">
                <a:solidFill>
                  <a:schemeClr val="accent1"/>
                </a:solidFill>
              </a:rPr>
              <a:t> программы</a:t>
            </a:r>
            <a:r>
              <a:rPr lang="ru-RU"/>
              <a:t> обусловлена тем, что создание системы работы с одаренными и талантливыми детьми является одним из направлений национальной образовательной инициативы «Наша новая школа», поэтому обеспечение условий для выявления и развития одаренных и талантливых детей и реализация их потенциальных возможностей являются одними из приоритетов в сфере образования.</a:t>
            </a:r>
            <a:endParaRPr lang="ru-RU"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 b="1">
                <a:solidFill>
                  <a:schemeClr val="accent1"/>
                </a:solidFill>
              </a:rPr>
              <a:t>Целью </a:t>
            </a:r>
            <a:r>
              <a:rPr lang="ru-RU">
                <a:solidFill>
                  <a:schemeClr val="accent1"/>
                </a:solidFill>
              </a:rPr>
              <a:t>программы</a:t>
            </a:r>
            <a:r>
              <a:rPr lang="ru-RU"/>
              <a:t> является выявление, обучение, развитие, воспитание и поддержка одарённых и талантливых детей; создание условий для оптимального развития одарённых и талантливых детей.</a:t>
            </a:r>
            <a:endParaRPr lang="ru-RU"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>
                <a:solidFill>
                  <a:schemeClr val="accent1"/>
                </a:solidFill>
              </a:rPr>
              <a:t>Данная цель реализуется</a:t>
            </a:r>
            <a:r>
              <a:rPr lang="ru-RU"/>
              <a:t> через следующие </a:t>
            </a:r>
            <a:r>
              <a:rPr lang="ru-RU" b="1"/>
              <a:t>задачи:</a:t>
            </a:r>
            <a:r>
              <a:rPr lang="ru-RU"/>
              <a:t> </a:t>
            </a:r>
            <a:endParaRPr lang="ru-RU"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/>
              <a:t>разработка  инструментария выявления одарённых и талантливых детей, </a:t>
            </a:r>
            <a:endParaRPr lang="ru-RU"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/>
              <a:t>создание  банка данных «Одаренные и талантливые  дети»;</a:t>
            </a:r>
            <a:endParaRPr lang="ru-RU"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/>
              <a:t>создание оптимальных условий для поддержки и развития одаренных и талантливых детей;</a:t>
            </a:r>
            <a:endParaRPr lang="ru-RU"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/>
              <a:t>внедрение в учебно-воспитательный процесс всех видов и форм творческой        самореализации,        нестандартности научного и художественного мышления учащихся;</a:t>
            </a:r>
            <a:endParaRPr lang="ru-RU">
              <a:cs typeface="Arial" charset="0"/>
            </a:endParaRPr>
          </a:p>
          <a:p>
            <a:pPr indent="19050" eaLnBrk="0" hangingPunct="0">
              <a:buFontTx/>
              <a:buChar char="•"/>
            </a:pPr>
            <a:r>
              <a:rPr lang="ru-RU"/>
              <a:t>создание портфолио одарённых и талантливых детей </a:t>
            </a:r>
            <a:endParaRPr lang="ru-RU">
              <a:cs typeface="Arial" charset="0"/>
            </a:endParaRPr>
          </a:p>
          <a:p>
            <a:pPr indent="19050" eaLnBrk="0" hangingPunct="0"/>
            <a:endParaRPr lang="ru-RU">
              <a:cs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kern="1200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Принципы педагогической деятельности в работе с одаренными детьми: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23850" y="1600200"/>
            <a:ext cx="8351838" cy="4708525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70000"/>
              </a:lnSpc>
              <a:defRPr/>
            </a:pPr>
            <a:r>
              <a:rPr lang="ru-RU" sz="2400"/>
              <a:t>      </a:t>
            </a:r>
            <a:r>
              <a:rPr lang="ru-RU" sz="2400">
                <a:latin typeface="Times New Roman" pitchFamily="18" charset="0"/>
              </a:rPr>
              <a:t>принцип личностно-ориентированного подхода в обучении и воспитании детей с повышенной мотивацией к  обучению, активизация их интеллектуальных качеств в целях гармонического развития человека как субъекта творческой деятельности;</a:t>
            </a:r>
          </a:p>
          <a:p>
            <a:pPr marL="609600" indent="-609600" eaLnBrk="1" hangingPunct="1">
              <a:lnSpc>
                <a:spcPct val="70000"/>
              </a:lnSpc>
              <a:defRPr/>
            </a:pPr>
            <a:r>
              <a:rPr lang="ru-RU" sz="2400">
                <a:latin typeface="Times New Roman" pitchFamily="18" charset="0"/>
              </a:rPr>
              <a:t>     принцип максимального разнообразия предоставленных возможностей для развития личности;</a:t>
            </a:r>
          </a:p>
          <a:p>
            <a:pPr marL="609600" indent="-609600" eaLnBrk="1" hangingPunct="1">
              <a:lnSpc>
                <a:spcPct val="70000"/>
              </a:lnSpc>
              <a:defRPr/>
            </a:pPr>
            <a:r>
              <a:rPr lang="ru-RU" sz="2400">
                <a:latin typeface="Times New Roman" pitchFamily="18" charset="0"/>
              </a:rPr>
              <a:t>      принцип возрастания роли внеурочной деятельности;</a:t>
            </a:r>
          </a:p>
          <a:p>
            <a:pPr marL="609600" indent="-609600" eaLnBrk="1" hangingPunct="1">
              <a:lnSpc>
                <a:spcPct val="70000"/>
              </a:lnSpc>
              <a:defRPr/>
            </a:pPr>
            <a:r>
              <a:rPr lang="ru-RU" sz="2400">
                <a:latin typeface="Times New Roman" pitchFamily="18" charset="0"/>
              </a:rPr>
              <a:t>      принцип создания условий для совместной работы учащихся при минимальном участии учителя;</a:t>
            </a:r>
          </a:p>
          <a:p>
            <a:pPr marL="609600" indent="-609600" eaLnBrk="1" hangingPunct="1">
              <a:lnSpc>
                <a:spcPct val="70000"/>
              </a:lnSpc>
              <a:defRPr/>
            </a:pPr>
            <a:r>
              <a:rPr lang="ru-RU" sz="2400">
                <a:latin typeface="Times New Roman" pitchFamily="18" charset="0"/>
              </a:rPr>
              <a:t>     принцип свободы выбора учащимся дополнительных образовательных услуг, помощи, наставничества;</a:t>
            </a:r>
          </a:p>
          <a:p>
            <a:pPr marL="609600" indent="-609600" eaLnBrk="1" hangingPunct="1">
              <a:lnSpc>
                <a:spcPct val="70000"/>
              </a:lnSpc>
              <a:defRPr/>
            </a:pPr>
            <a:r>
              <a:rPr lang="ru-RU" sz="2400">
                <a:latin typeface="Times New Roman" pitchFamily="18" charset="0"/>
              </a:rPr>
              <a:t>     принцип индивидуализации и дифференциации обучения;</a:t>
            </a:r>
          </a:p>
          <a:p>
            <a:pPr marL="609600" indent="-609600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400">
                <a:latin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07950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/>
              <a:t>Формы работы с одарёнными и талантливыми детьми во внеурочное время</a:t>
            </a:r>
            <a:br>
              <a:rPr lang="ru-RU" sz="2400" dirty="0"/>
            </a:br>
            <a:endParaRPr lang="ru-RU" sz="2400" dirty="0"/>
          </a:p>
        </p:txBody>
      </p:sp>
      <p:graphicFrame>
        <p:nvGraphicFramePr>
          <p:cNvPr id="17432" name="Group 24"/>
          <p:cNvGraphicFramePr>
            <a:graphicFrameLocks noGrp="1"/>
          </p:cNvGraphicFramePr>
          <p:nvPr/>
        </p:nvGraphicFramePr>
        <p:xfrm>
          <a:off x="571500" y="1071563"/>
          <a:ext cx="8001000" cy="5634037"/>
        </p:xfrm>
        <a:graphic>
          <a:graphicData uri="http://schemas.openxmlformats.org/drawingml/2006/table">
            <a:tbl>
              <a:tblPr/>
              <a:tblGrid>
                <a:gridCol w="2786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4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Форма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Задачи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7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Внеурочная деятельность: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олимпиады;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конкурсы различных уровней (школьный, городской, областной, всероссийский);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arenR"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научно-практические конференции различного уровня.</a:t>
                      </a: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развитие умений и навыков самостоятельного приобретения знаний на основе работы с научно-популярной, учебной и справочной литературой;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обобщение и систематизация знаний по учебным предметам;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формирование информационной культуры учащихся;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привлечение учащихся к исследовательской, творческой и проектной деятельности;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формирование аналитического и критического мышления учащихся в процессе творческого поиска и выполнения исследований.</a:t>
                      </a: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3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Предметные  кружки,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элективные курсы</a:t>
                      </a: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  <a:tab pos="228600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развитие творческих способностей учащихся;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  <a:tab pos="228600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содействие в профессиональной ориентации;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  <a:tab pos="228600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самореализация учащихся во внеурочной  работе.</a:t>
                      </a: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47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Традиционные школьные мероприятия (декады гуманитарных наук)</a:t>
                      </a: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476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представление широкого спектра форм внеурочной деятельности;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476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повышение мотивации обучающихся к изучению образовательной области;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476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развитие творческих способностей учащихся;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476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формирование ключевых предметных компетенций;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476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углубление знаний по предметам;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47625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формирование исследовательской деятельности.</a:t>
                      </a: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Экскурсии</a:t>
                      </a: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  <a:tab pos="228600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расширение кругозора обучающихся;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ts val="1000"/>
                        <a:buFont typeface="Symbol" pitchFamily="18" charset="2"/>
                        <a:buChar char=""/>
                        <a:tabLst>
                          <a:tab pos="161925" algn="l"/>
                          <a:tab pos="228600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формирование потребности в получении новой информации.</a:t>
                      </a:r>
                    </a:p>
                  </a:txBody>
                  <a:tcPr marL="33495" marR="3349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642938"/>
          </a:xfrm>
        </p:spPr>
        <p:txBody>
          <a:bodyPr/>
          <a:lstStyle/>
          <a:p>
            <a:pPr eaLnBrk="1" hangingPunct="1">
              <a:defRPr/>
            </a:pPr>
            <a:r>
              <a:rPr lang="ru-RU" sz="1800" b="1" dirty="0"/>
              <a:t>Формы работы с одарёнными  и талантливыми детьми в урочное время</a:t>
            </a:r>
            <a:br>
              <a:rPr lang="ru-RU" sz="1800" b="1" dirty="0"/>
            </a:br>
            <a:endParaRPr lang="ru-RU" sz="1800" dirty="0"/>
          </a:p>
        </p:txBody>
      </p:sp>
      <p:graphicFrame>
        <p:nvGraphicFramePr>
          <p:cNvPr id="18461" name="Group 29"/>
          <p:cNvGraphicFramePr>
            <a:graphicFrameLocks noGrp="1"/>
          </p:cNvGraphicFramePr>
          <p:nvPr/>
        </p:nvGraphicFramePr>
        <p:xfrm>
          <a:off x="500063" y="1143000"/>
          <a:ext cx="8215312" cy="5499100"/>
        </p:xfrm>
        <a:graphic>
          <a:graphicData uri="http://schemas.openxmlformats.org/drawingml/2006/table">
            <a:tbl>
              <a:tblPr/>
              <a:tblGrid>
                <a:gridCol w="285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57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Тип урока</a:t>
                      </a:r>
                      <a:endParaRPr kumimoji="0" lang="ru-RU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Виды  деятельности</a:t>
                      </a:r>
                      <a:endParaRPr kumimoji="0" lang="ru-RU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Урок обобщения и систематизации знаний.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Обобщение, повторение, закрепление знаний (обучающиеся в роли консультантов)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Урок-семинар. 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Выступление учащихся с самостоятельными сообщениями, ведение дискуссии, отстаивание своих суждений.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Урок-зачет. 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Организация проверки знаний, умений, навыков (обучающиеся в роли экспертов)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Урок-практикум.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Работа с документами, фотоархивами, плакатами, картами, схемами, таблицами, цифровыми образовательными ресурсами.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2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Урок-игра.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Составление кроссвордов, ребусов, викторин,  дидактических игр: «Экскурсия», «Восхождение на пик Знаний», путешествие «По семи чудесам света».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Составление и организация ролевых игр – интервью с историческими героями, политическими лидерами.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Урок-дискуссия (круглый стол).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b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</a:br>
                      <a:endParaRPr kumimoji="0" lang="ru-RU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Дискуссия по различным темам (например,  исторического и обществоведческого характера: «Реформы и реформаторы в России», «Участие в выборах – дело каждого». </a:t>
                      </a:r>
                    </a:p>
                  </a:txBody>
                  <a:tcPr marL="46653" marR="4665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b="1" dirty="0"/>
              <a:t>Используемые технологии и приёмы в работе с одарёнными и талантливыми детьми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42938" y="1357313"/>
            <a:ext cx="3754437" cy="642937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dirty="0"/>
              <a:t>Технологии:</a:t>
            </a:r>
          </a:p>
          <a:p>
            <a:pPr eaLnBrk="1" hangingPunct="1">
              <a:defRPr/>
            </a:pPr>
            <a:endParaRPr lang="ru-RU" sz="1600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57200" y="1857375"/>
            <a:ext cx="4040188" cy="4714875"/>
          </a:xfrm>
        </p:spPr>
        <p:txBody>
          <a:bodyPr/>
          <a:lstStyle/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1.личностно-ориентированного обучения;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2.проектного обучения;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3.технология моделирования;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4.технология критического мышления;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5.информационные технологии;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6.технология дистанционного обучения;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7.технология индивидуальных  образовательных траекторий;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8.технология коучинг (организация самообучения);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9.технология коллективно-творческих дел (экскурсии).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800" b="1">
                <a:latin typeface="Times New Roman" pitchFamily="18" charset="0"/>
              </a:rPr>
              <a:t> </a:t>
            </a:r>
            <a:endParaRPr lang="ru-RU" sz="1800">
              <a:latin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645025" y="1285875"/>
            <a:ext cx="4041775" cy="500063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dirty="0"/>
              <a:t>Приемы: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4645025" y="1785938"/>
            <a:ext cx="4041775" cy="4340225"/>
          </a:xfrm>
        </p:spPr>
        <p:txBody>
          <a:bodyPr/>
          <a:lstStyle/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1.«Аквариум» - форма диалога, когда детям предлагается обсудить проблему перед всем классом. 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2.«Мозговой штурм» - используется тогда, когда можно предложить наибольшее количество вариантов разрешения проблемы. Например: «Как снизить уровень преступности? (Право).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3.«Синквейн» - работа с понятиями.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4.Дидактические игры, учебные ситуации.</a:t>
            </a:r>
          </a:p>
          <a:p>
            <a:pPr eaLnBrk="1" hangingPunct="1">
              <a:defRPr/>
            </a:pPr>
            <a:r>
              <a:rPr lang="ru-RU" sz="1800">
                <a:latin typeface="Times New Roman" pitchFamily="18" charset="0"/>
              </a:rPr>
              <a:t>5.Тренинги, дискуссии.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9375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/>
              <a:t>План реализации программы</a:t>
            </a:r>
            <a:br>
              <a:rPr lang="ru-RU" sz="2400" b="1" i="1" dirty="0"/>
            </a:br>
            <a:endParaRPr lang="ru-RU" sz="2400" dirty="0"/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500063" y="1093788"/>
            <a:ext cx="8215312" cy="552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228600" algn="l"/>
              </a:tabLst>
            </a:pPr>
            <a:endParaRPr lang="ru-RU" sz="800">
              <a:latin typeface="Arial" charset="0"/>
              <a:cs typeface="Arial" charset="0"/>
            </a:endParaRPr>
          </a:p>
          <a:p>
            <a:pPr>
              <a:tabLst>
                <a:tab pos="228600" algn="l"/>
              </a:tabLst>
            </a:pPr>
            <a:r>
              <a:rPr lang="ru-RU" sz="1800" b="1">
                <a:solidFill>
                  <a:schemeClr val="accent1"/>
                </a:solidFill>
              </a:rPr>
              <a:t>Этапы реализации</a:t>
            </a:r>
            <a:r>
              <a:rPr lang="ru-RU" sz="1800" b="1"/>
              <a:t>:</a:t>
            </a:r>
            <a:endParaRPr lang="ru-RU" sz="1800"/>
          </a:p>
          <a:p>
            <a:pPr>
              <a:tabLst>
                <a:tab pos="228600" algn="l"/>
              </a:tabLst>
            </a:pPr>
            <a:r>
              <a:rPr lang="ru-RU" sz="2400" b="1">
                <a:solidFill>
                  <a:schemeClr val="accent1"/>
                </a:solidFill>
              </a:rPr>
              <a:t>1).диагностико- прогностический</a:t>
            </a:r>
            <a:r>
              <a:rPr lang="ru-RU" sz="1800" b="1"/>
              <a:t>  (2012-2013 учебный год)</a:t>
            </a:r>
            <a:endParaRPr lang="ru-RU" sz="1800"/>
          </a:p>
          <a:p>
            <a:pPr>
              <a:tabLst>
                <a:tab pos="228600" algn="l"/>
              </a:tabLst>
            </a:pPr>
            <a:r>
              <a:rPr lang="ru-RU" sz="1800" b="1"/>
              <a:t>Цель: </a:t>
            </a:r>
            <a:r>
              <a:rPr lang="ru-RU" sz="1800"/>
              <a:t>подготовить условия для формирования системы работы с одаренными и талантливыми учащимися в школе.</a:t>
            </a:r>
          </a:p>
          <a:p>
            <a:pPr>
              <a:tabLst>
                <a:tab pos="228600" algn="l"/>
              </a:tabLst>
            </a:pPr>
            <a:r>
              <a:rPr lang="ru-RU" sz="1800" b="1">
                <a:solidFill>
                  <a:schemeClr val="accent1"/>
                </a:solidFill>
              </a:rPr>
              <a:t>Задачи:</a:t>
            </a:r>
          </a:p>
          <a:p>
            <a:pPr>
              <a:tabLst>
                <a:tab pos="228600" algn="l"/>
              </a:tabLst>
            </a:pPr>
            <a:r>
              <a:rPr lang="ru-RU" sz="1800" b="1"/>
              <a:t> </a:t>
            </a:r>
            <a:r>
              <a:rPr lang="ru-RU" sz="1800" u="sng">
                <a:solidFill>
                  <a:schemeClr val="accent1"/>
                </a:solidFill>
              </a:rPr>
              <a:t>Создание:</a:t>
            </a:r>
            <a:endParaRPr lang="ru-RU" sz="1800">
              <a:solidFill>
                <a:schemeClr val="accent1"/>
              </a:solidFill>
            </a:endParaRPr>
          </a:p>
          <a:p>
            <a:pPr>
              <a:tabLst>
                <a:tab pos="228600" algn="l"/>
              </a:tabLst>
            </a:pPr>
            <a:r>
              <a:rPr lang="ru-RU" sz="1800"/>
              <a:t>портрета одарённого и талантливого ребёнка (приложение №1);</a:t>
            </a:r>
          </a:p>
          <a:p>
            <a:pPr>
              <a:tabLst>
                <a:tab pos="228600" algn="l"/>
              </a:tabLst>
            </a:pPr>
            <a:r>
              <a:rPr lang="ru-RU" sz="1800"/>
              <a:t>банка данных по одаренным и талантливым детям;</a:t>
            </a:r>
          </a:p>
          <a:p>
            <a:pPr>
              <a:tabLst>
                <a:tab pos="228600" algn="l"/>
              </a:tabLst>
            </a:pPr>
            <a:r>
              <a:rPr lang="ru-RU" sz="1800"/>
              <a:t>банка творческих работ обучающихся;</a:t>
            </a:r>
          </a:p>
          <a:p>
            <a:pPr>
              <a:tabLst>
                <a:tab pos="228600" algn="l"/>
              </a:tabLst>
            </a:pPr>
            <a:r>
              <a:rPr lang="ru-RU" sz="1800"/>
              <a:t>банка текстов олимпиад и  интеллектуальных конкурсов;</a:t>
            </a:r>
          </a:p>
          <a:p>
            <a:pPr>
              <a:tabLst>
                <a:tab pos="228600" algn="l"/>
              </a:tabLst>
            </a:pPr>
            <a:r>
              <a:rPr lang="ru-RU" sz="1800"/>
              <a:t>рекомендаций по работе с одаренными и талантливыми детьми.</a:t>
            </a:r>
          </a:p>
          <a:p>
            <a:pPr>
              <a:tabLst>
                <a:tab pos="228600" algn="l"/>
              </a:tabLst>
            </a:pPr>
            <a:r>
              <a:rPr lang="ru-RU" sz="1800" u="sng">
                <a:solidFill>
                  <a:schemeClr val="accent1"/>
                </a:solidFill>
              </a:rPr>
              <a:t>Составление</a:t>
            </a:r>
            <a:r>
              <a:rPr lang="ru-RU" sz="1800">
                <a:solidFill>
                  <a:schemeClr val="accent1"/>
                </a:solidFill>
              </a:rPr>
              <a:t> </a:t>
            </a:r>
            <a:r>
              <a:rPr lang="ru-RU" sz="1800"/>
              <a:t>индивидуальных маршрутов обучения для одарённых и талантливых детей;</a:t>
            </a:r>
          </a:p>
          <a:p>
            <a:pPr>
              <a:tabLst>
                <a:tab pos="228600" algn="l"/>
              </a:tabLst>
            </a:pPr>
            <a:r>
              <a:rPr lang="ru-RU" sz="1800" b="1"/>
              <a:t> </a:t>
            </a:r>
            <a:endParaRPr lang="ru-RU" sz="1800"/>
          </a:p>
          <a:p>
            <a:pPr>
              <a:tabLst>
                <a:tab pos="228600" algn="l"/>
              </a:tabLst>
            </a:pPr>
            <a:r>
              <a:rPr lang="ru-RU" sz="1800" u="sng">
                <a:solidFill>
                  <a:schemeClr val="accent1"/>
                </a:solidFill>
              </a:rPr>
              <a:t>Организация:</a:t>
            </a:r>
            <a:endParaRPr lang="ru-RU" sz="1800">
              <a:solidFill>
                <a:schemeClr val="accent1"/>
              </a:solidFill>
            </a:endParaRPr>
          </a:p>
          <a:p>
            <a:pPr>
              <a:tabLst>
                <a:tab pos="228600" algn="l"/>
              </a:tabLst>
            </a:pPr>
            <a:r>
              <a:rPr lang="ru-RU" sz="1800"/>
              <a:t>анкетирований (приложение №2,3,);</a:t>
            </a:r>
          </a:p>
          <a:p>
            <a:pPr>
              <a:tabLst>
                <a:tab pos="228600" algn="l"/>
              </a:tabLst>
            </a:pPr>
            <a:r>
              <a:rPr lang="ru-RU" sz="1800"/>
              <a:t>системы дополнительного образования;</a:t>
            </a:r>
          </a:p>
          <a:p>
            <a:pPr>
              <a:tabLst>
                <a:tab pos="228600" algn="l"/>
              </a:tabLst>
            </a:pPr>
            <a:r>
              <a:rPr lang="ru-RU" sz="1800"/>
              <a:t>творческих и интеллектуальных конкурсов, олимпиад, конференций;</a:t>
            </a:r>
          </a:p>
          <a:p>
            <a:pPr>
              <a:tabLst>
                <a:tab pos="228600" algn="l"/>
              </a:tabLst>
            </a:pPr>
            <a:r>
              <a:rPr lang="ru-RU" sz="1800"/>
              <a:t>внеклассной работы </a:t>
            </a:r>
            <a:endParaRPr lang="ru-RU" sz="1800">
              <a:cs typeface="Arial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85750" y="119063"/>
            <a:ext cx="8429625" cy="566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28600">
              <a:buFontTx/>
              <a:buChar char="•"/>
              <a:tabLst>
                <a:tab pos="228600" algn="l"/>
              </a:tabLst>
            </a:pPr>
            <a:endParaRPr lang="ru-RU" b="1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pPr indent="228600">
              <a:tabLst>
                <a:tab pos="228600" algn="l"/>
              </a:tabLst>
            </a:pPr>
            <a:r>
              <a:rPr lang="ru-RU" sz="3200" b="1">
                <a:solidFill>
                  <a:srgbClr val="E1F1E2"/>
                </a:solidFill>
                <a:ea typeface="Calibri" pitchFamily="34" charset="0"/>
                <a:cs typeface="Times New Roman" pitchFamily="18" charset="0"/>
              </a:rPr>
              <a:t>2).</a:t>
            </a:r>
            <a:r>
              <a:rPr lang="ru-RU" sz="3200" b="1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деятельностный (2013-2014 учебный год)</a:t>
            </a:r>
            <a:endParaRPr lang="ru-RU" sz="3200">
              <a:solidFill>
                <a:schemeClr val="accent1"/>
              </a:solidFill>
              <a:ea typeface="Calibri" pitchFamily="34" charset="0"/>
              <a:cs typeface="Arial" charset="0"/>
            </a:endParaRPr>
          </a:p>
          <a:p>
            <a:pPr indent="228600" eaLnBrk="0" hangingPunct="0">
              <a:tabLst>
                <a:tab pos="228600" algn="l"/>
              </a:tabLst>
            </a:pPr>
            <a:r>
              <a:rPr lang="ru-RU" sz="3200" b="1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Цель</a:t>
            </a:r>
            <a:r>
              <a:rPr lang="ru-RU" sz="3200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:</a:t>
            </a:r>
            <a:r>
              <a:rPr lang="ru-RU" sz="3200">
                <a:solidFill>
                  <a:srgbClr val="E1F1E2"/>
                </a:solidFill>
                <a:ea typeface="Calibri" pitchFamily="34" charset="0"/>
                <a:cs typeface="Times New Roman" pitchFamily="18" charset="0"/>
              </a:rPr>
              <a:t> апробация системы работы с одаренными и талантливыми детьми.</a:t>
            </a:r>
            <a:endParaRPr lang="ru-RU" sz="3200">
              <a:solidFill>
                <a:srgbClr val="E1F1E2"/>
              </a:solidFill>
              <a:cs typeface="Arial" charset="0"/>
            </a:endParaRPr>
          </a:p>
          <a:p>
            <a:pPr indent="228600" eaLnBrk="0" hangingPunct="0">
              <a:tabLst>
                <a:tab pos="228600" algn="l"/>
              </a:tabLst>
            </a:pPr>
            <a:r>
              <a:rPr lang="ru-RU" sz="3200" b="1">
                <a:solidFill>
                  <a:schemeClr val="accent1"/>
                </a:solidFill>
              </a:rPr>
              <a:t>Задачи:</a:t>
            </a:r>
            <a:endParaRPr lang="ru-RU" sz="3200">
              <a:solidFill>
                <a:schemeClr val="accent1"/>
              </a:solidFill>
              <a:cs typeface="Arial" charset="0"/>
            </a:endParaRPr>
          </a:p>
          <a:p>
            <a:pPr indent="228600" eaLnBrk="0" hangingPunct="0">
              <a:buFontTx/>
              <a:buChar char="•"/>
              <a:tabLst>
                <a:tab pos="228600" algn="l"/>
              </a:tabLst>
            </a:pPr>
            <a:r>
              <a:rPr lang="ru-RU" sz="3200">
                <a:solidFill>
                  <a:srgbClr val="E1F1E2"/>
                </a:solidFill>
              </a:rPr>
              <a:t>организация системы научно-исследовательской деятельности;</a:t>
            </a:r>
            <a:endParaRPr lang="ru-RU" sz="3200">
              <a:solidFill>
                <a:srgbClr val="E1F1E2"/>
              </a:solidFill>
              <a:cs typeface="Arial" charset="0"/>
            </a:endParaRPr>
          </a:p>
          <a:p>
            <a:pPr indent="228600" eaLnBrk="0" hangingPunct="0">
              <a:buFontTx/>
              <a:buChar char="•"/>
              <a:tabLst>
                <a:tab pos="228600" algn="l"/>
              </a:tabLst>
            </a:pPr>
            <a:r>
              <a:rPr lang="ru-RU" sz="3200">
                <a:solidFill>
                  <a:srgbClr val="E1F1E2"/>
                </a:solidFill>
              </a:rPr>
              <a:t>организация участия обучающихся в интеллектуальных мероприятиях (конкурсы, конференции, олимпиады и т.д.)</a:t>
            </a:r>
            <a:endParaRPr lang="ru-RU" sz="3200">
              <a:solidFill>
                <a:srgbClr val="E1F1E2"/>
              </a:solidFill>
              <a:cs typeface="Arial" charset="0"/>
            </a:endParaRPr>
          </a:p>
          <a:p>
            <a:pPr indent="228600" eaLnBrk="0" hangingPunct="0">
              <a:buFontTx/>
              <a:buChar char="•"/>
              <a:tabLst>
                <a:tab pos="228600" algn="l"/>
              </a:tabLst>
            </a:pPr>
            <a:r>
              <a:rPr lang="ru-RU" sz="3200">
                <a:solidFill>
                  <a:srgbClr val="E1F1E2"/>
                </a:solidFill>
              </a:rPr>
              <a:t>организация работы с системой портфолио;</a:t>
            </a:r>
            <a:endParaRPr lang="ru-RU" sz="3200">
              <a:solidFill>
                <a:srgbClr val="E1F1E2"/>
              </a:solidFill>
              <a:cs typeface="Arial" charset="0"/>
            </a:endParaRPr>
          </a:p>
          <a:p>
            <a:pPr indent="228600" eaLnBrk="0" hangingPunct="0">
              <a:tabLst>
                <a:tab pos="228600" algn="l"/>
              </a:tabLst>
            </a:pPr>
            <a:endParaRPr lang="ru-RU" sz="3200">
              <a:solidFill>
                <a:srgbClr val="E1F1E2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Прямоугольник 1"/>
          <p:cNvSpPr>
            <a:spLocks noChangeArrowheads="1"/>
          </p:cNvSpPr>
          <p:nvPr/>
        </p:nvSpPr>
        <p:spPr bwMode="auto">
          <a:xfrm>
            <a:off x="357188" y="766763"/>
            <a:ext cx="8429625" cy="47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28600" eaLnBrk="0" hangingPunct="0">
              <a:buFontTx/>
              <a:buChar char="•"/>
              <a:tabLst>
                <a:tab pos="228600" algn="l"/>
              </a:tabLst>
            </a:pPr>
            <a:r>
              <a:rPr lang="ru-RU" sz="2800" b="1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3).констатирующий (2014-2015 учебный год)</a:t>
            </a:r>
            <a:endParaRPr lang="ru-RU" sz="2800">
              <a:solidFill>
                <a:schemeClr val="accent1"/>
              </a:solidFill>
              <a:ea typeface="Calibri" pitchFamily="34" charset="0"/>
              <a:cs typeface="Arial" charset="0"/>
            </a:endParaRPr>
          </a:p>
          <a:p>
            <a:pPr indent="228600" eaLnBrk="0" hangingPunct="0">
              <a:tabLst>
                <a:tab pos="228600" algn="l"/>
              </a:tabLst>
            </a:pPr>
            <a:r>
              <a:rPr lang="ru-RU" sz="2800" b="1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sz="2800">
                <a:solidFill>
                  <a:srgbClr val="E1F1E2"/>
                </a:solidFill>
                <a:ea typeface="Calibri" pitchFamily="34" charset="0"/>
                <a:cs typeface="Times New Roman" pitchFamily="18" charset="0"/>
              </a:rPr>
              <a:t> переход системы работы с одаренными и талантливыми учащимися в режим функционирования.</a:t>
            </a:r>
            <a:endParaRPr lang="ru-RU" sz="2800">
              <a:solidFill>
                <a:srgbClr val="E1F1E2"/>
              </a:solidFill>
              <a:cs typeface="Arial" charset="0"/>
            </a:endParaRPr>
          </a:p>
          <a:p>
            <a:pPr indent="228600" eaLnBrk="0" hangingPunct="0">
              <a:tabLst>
                <a:tab pos="228600" algn="l"/>
              </a:tabLst>
            </a:pPr>
            <a:r>
              <a:rPr lang="ru-RU" sz="2800" b="1">
                <a:solidFill>
                  <a:schemeClr val="accent1"/>
                </a:solidFill>
              </a:rPr>
              <a:t>Задачи:</a:t>
            </a:r>
            <a:r>
              <a:rPr lang="ru-RU" sz="2800" b="1">
                <a:solidFill>
                  <a:srgbClr val="E1F1E2"/>
                </a:solidFill>
              </a:rPr>
              <a:t> </a:t>
            </a:r>
            <a:endParaRPr lang="ru-RU" sz="2800">
              <a:solidFill>
                <a:srgbClr val="E1F1E2"/>
              </a:solidFill>
              <a:cs typeface="Arial" charset="0"/>
            </a:endParaRPr>
          </a:p>
          <a:p>
            <a:pPr indent="228600" eaLnBrk="0" hangingPunct="0">
              <a:buFontTx/>
              <a:buChar char="•"/>
              <a:tabLst>
                <a:tab pos="228600" algn="l"/>
              </a:tabLst>
            </a:pPr>
            <a:r>
              <a:rPr lang="ru-RU" sz="2800">
                <a:solidFill>
                  <a:srgbClr val="E1F1E2"/>
                </a:solidFill>
              </a:rPr>
              <a:t>внедрение в практику работы  рейтинга учащихся;</a:t>
            </a:r>
            <a:endParaRPr lang="ru-RU" sz="2800">
              <a:solidFill>
                <a:srgbClr val="E1F1E2"/>
              </a:solidFill>
              <a:cs typeface="Arial" charset="0"/>
            </a:endParaRPr>
          </a:p>
          <a:p>
            <a:pPr lvl="1" eaLnBrk="0" hangingPunct="0">
              <a:buFont typeface="Symbol" pitchFamily="18" charset="2"/>
              <a:buChar char=""/>
              <a:tabLst>
                <a:tab pos="228600" algn="l"/>
              </a:tabLst>
            </a:pPr>
            <a:r>
              <a:rPr lang="ru-RU" sz="2800">
                <a:solidFill>
                  <a:srgbClr val="E1F1E2"/>
                </a:solidFill>
              </a:rPr>
              <a:t>достижение преемственности в воспитании и развитии детей на всех этапах обучения в школе;</a:t>
            </a:r>
            <a:endParaRPr lang="ru-RU" sz="2800">
              <a:solidFill>
                <a:srgbClr val="E1F1E2"/>
              </a:solidFill>
              <a:cs typeface="Arial" charset="0"/>
            </a:endParaRPr>
          </a:p>
          <a:p>
            <a:pPr lvl="1" eaLnBrk="0" hangingPunct="0">
              <a:buFont typeface="Symbol" pitchFamily="18" charset="2"/>
              <a:buChar char=""/>
              <a:tabLst>
                <a:tab pos="228600" algn="l"/>
              </a:tabLst>
            </a:pPr>
            <a:r>
              <a:rPr lang="ru-RU" sz="2800">
                <a:solidFill>
                  <a:srgbClr val="E1F1E2"/>
                </a:solidFill>
              </a:rPr>
              <a:t>обобщение опыта работы по технологиям творческого и интеллектуального развития;</a:t>
            </a:r>
            <a:endParaRPr lang="ru-RU" sz="2800">
              <a:solidFill>
                <a:srgbClr val="E1F1E2"/>
              </a:solidFill>
              <a:cs typeface="Arial" charset="0"/>
            </a:endParaRPr>
          </a:p>
          <a:p>
            <a:pPr lvl="1" eaLnBrk="0" hangingPunct="0">
              <a:buFont typeface="Symbol" pitchFamily="18" charset="2"/>
              <a:buChar char=""/>
              <a:tabLst>
                <a:tab pos="228600" algn="l"/>
              </a:tabLst>
            </a:pPr>
            <a:r>
              <a:rPr lang="ru-RU" sz="2800">
                <a:solidFill>
                  <a:srgbClr val="E1F1E2"/>
                </a:solidFill>
              </a:rPr>
              <a:t>анализ итогов реализации программ</a:t>
            </a:r>
            <a:endParaRPr lang="ru-RU" sz="2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008062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/>
              <a:t>Предполагаемые  результаты работы</a:t>
            </a:r>
            <a:br>
              <a:rPr lang="ru-RU" sz="2800" b="1" dirty="0"/>
            </a:br>
            <a:endParaRPr lang="ru-RU" sz="2800" dirty="0"/>
          </a:p>
        </p:txBody>
      </p:sp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571500" y="1446213"/>
            <a:ext cx="8143875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 typeface="Arial" charset="0"/>
              <a:buChar char="•"/>
              <a:tabLst>
                <a:tab pos="2419350" algn="l"/>
              </a:tabLst>
            </a:pPr>
            <a:r>
              <a:rPr lang="ru-RU" sz="2800">
                <a:ea typeface="Calibri" pitchFamily="34" charset="0"/>
                <a:cs typeface="Times New Roman" pitchFamily="18" charset="0"/>
              </a:rPr>
              <a:t>обеспечение преемственности в работе начальной и  средней  школы;</a:t>
            </a:r>
            <a:endParaRPr lang="ru-RU" sz="2800">
              <a:ea typeface="Calibri" pitchFamily="34" charset="0"/>
              <a:cs typeface="Arial" charset="0"/>
            </a:endParaRPr>
          </a:p>
          <a:p>
            <a:pPr eaLnBrk="0" hangingPunct="0">
              <a:buFont typeface="Arial" charset="0"/>
              <a:buChar char="•"/>
              <a:tabLst>
                <a:tab pos="2419350" algn="l"/>
              </a:tabLst>
            </a:pPr>
            <a:r>
              <a:rPr lang="ru-RU" sz="2800">
                <a:ea typeface="Calibri" pitchFamily="34" charset="0"/>
                <a:cs typeface="Times New Roman" pitchFamily="18" charset="0"/>
              </a:rPr>
              <a:t>развитие интеллектуальных и творческих способностей одарённых и талантливых детей с учётом индивидуального и дифференцированного подхода.</a:t>
            </a:r>
            <a:endParaRPr lang="ru-RU" sz="2800">
              <a:cs typeface="Arial" charset="0"/>
            </a:endParaRPr>
          </a:p>
          <a:p>
            <a:pPr eaLnBrk="0" hangingPunct="0">
              <a:buFont typeface="Arial" charset="0"/>
              <a:buChar char="•"/>
              <a:tabLst>
                <a:tab pos="2419350" algn="l"/>
              </a:tabLst>
            </a:pPr>
            <a:r>
              <a:rPr lang="ru-RU" sz="2800"/>
              <a:t>творческая самореализация одарённых и талантливых детей;</a:t>
            </a:r>
            <a:endParaRPr lang="ru-RU" sz="2800">
              <a:cs typeface="Arial" charset="0"/>
            </a:endParaRPr>
          </a:p>
          <a:p>
            <a:pPr eaLnBrk="0" hangingPunct="0">
              <a:buFont typeface="Arial" charset="0"/>
              <a:buChar char="•"/>
              <a:tabLst>
                <a:tab pos="2419350" algn="l"/>
              </a:tabLst>
            </a:pPr>
            <a:endParaRPr lang="ru-RU" sz="2800">
              <a:cs typeface="Arial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222375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/>
              <a:t>Работа с одарёнными детьми в системе дополнительного образования</a:t>
            </a:r>
            <a:br>
              <a:rPr lang="ru-RU" sz="2400" b="1" dirty="0"/>
            </a:br>
            <a:endParaRPr lang="ru-RU" sz="2400" dirty="0"/>
          </a:p>
        </p:txBody>
      </p:sp>
      <p:graphicFrame>
        <p:nvGraphicFramePr>
          <p:cNvPr id="24612" name="Group 36"/>
          <p:cNvGraphicFramePr>
            <a:graphicFrameLocks noGrp="1"/>
          </p:cNvGraphicFramePr>
          <p:nvPr/>
        </p:nvGraphicFramePr>
        <p:xfrm>
          <a:off x="323850" y="1397000"/>
          <a:ext cx="8424863" cy="4575175"/>
        </p:xfrm>
        <a:graphic>
          <a:graphicData uri="http://schemas.openxmlformats.org/drawingml/2006/table">
            <a:tbl>
              <a:tblPr/>
              <a:tblGrid>
                <a:gridCol w="158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1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9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Название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2012-2013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2013-2914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5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Факульта-тив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3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Эссе как жанр  литературного произведения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Решение задач повышенной  сложности в формате ЕГЭ на уроках обществознания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3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Подросток и его  права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Нетрадиционные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жанры сочинений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Отрасли права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3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Электив-ный курс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Открытые тайны  истории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Основы государства и права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Риторика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От морали к закону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Подготовка  к ЕГЭ по истории России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Познавательные и логические  задачи по обществознанию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2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Профиль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3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Обществознание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3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Обществознание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История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3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9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Кружок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Исторические портреты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Пресс-центр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Музейное дело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История ВС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Пресс-центр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Музейное дело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1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579437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b="1" dirty="0"/>
              <a:t>Банк данных одарённых и талантливых детей</a:t>
            </a:r>
            <a:endParaRPr lang="ru-RU" sz="2000" dirty="0"/>
          </a:p>
        </p:txBody>
      </p:sp>
      <p:graphicFrame>
        <p:nvGraphicFramePr>
          <p:cNvPr id="25783" name="Group 183"/>
          <p:cNvGraphicFramePr>
            <a:graphicFrameLocks noGrp="1"/>
          </p:cNvGraphicFramePr>
          <p:nvPr/>
        </p:nvGraphicFramePr>
        <p:xfrm>
          <a:off x="285750" y="1268413"/>
          <a:ext cx="8715375" cy="5546725"/>
        </p:xfrm>
        <a:graphic>
          <a:graphicData uri="http://schemas.openxmlformats.org/drawingml/2006/table">
            <a:tbl>
              <a:tblPr/>
              <a:tblGrid>
                <a:gridCol w="398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866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1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Ф.И.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Достижения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41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       1</a:t>
                      </a: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Середа Ната-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Лья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Лауреат II степени Всероссийского конкурса презентаций «Гордость Отчизны», 2013 год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Призёр муниципального этапа всероссийской олимпиады школьников по русскому языку  2011-2012, 2012-2013, 2013-2014 годы;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Призёр муниципального этапа всероссийской олимпиады школьников по праву 2013-2014 год;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Призёр муниципального этапа всероссийской олимпиады школьников по обществознанию 2011-2012,2012-2013 годы;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Победитель муниципального этапа всероссийской олимпиады школьников по обществознанию 2013-2014 год;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Финалист VI межрегиональной олимпиады по правам человека 2014 год;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Победитель третьего регионального конкурсу сочинений «Я б в чиновники пошёл…», 2014 год.  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Призёр конкурса неопубликованных журналистских работ за статью «Русские традиции на уроках технологии» в старшей возрастной категории2013-2014 год;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Финалист </a:t>
                      </a: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VI</a:t>
                      </a: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межрегиональной олимпиады по правам человека2013-2014 год;</a:t>
                      </a: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82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Петко Светлана</a:t>
                      </a: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Призёр муниципального этапа всероссийской олимпиады школьников по обществознанию 2011-2012,2012-2013,2013-2014  годы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;Лауреат II степени Всероссийского конкурса презентаций «Гордость Отчизны», 2013 год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</a:t>
                      </a: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место в районе во Всероссийском конкурсе “Золотое руно XI», 2013 год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Победитель Всероссийской дистанционной олимпиады по Мировой художественной культуре, 2013 год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Победитель Всероссийской  дистанционной олимпиады по русскому языку проекта «Инфоурок», 2013-2014 год.</a:t>
                      </a:r>
                    </a:p>
                  </a:txBody>
                  <a:tcPr marL="39584" marR="3958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313" y="285750"/>
          <a:ext cx="8715375" cy="6356350"/>
        </p:xfrm>
        <a:graphic>
          <a:graphicData uri="http://schemas.openxmlformats.org/drawingml/2006/table">
            <a:tbl>
              <a:tblPr/>
              <a:tblGrid>
                <a:gridCol w="42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8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5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431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Варшутина Валерия</a:t>
                      </a: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Лауреат I степени Всероссийского конкурса презентаций «Гордость Отчизны», 2013 год;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Призёр муниципального этапа всероссийской олимпиады школьников по МХК,  2012-2013 год;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Победитель Всероссийской дистанционной олимпиады по Мировой художественной культуре, 2014 год</a:t>
                      </a: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1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Акимов Дмитрий</a:t>
                      </a: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Диплом 1 степени за победу в областном конкурсе «Я выбираю…» в номинации «Азбука здоровья», 2013 год;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Сертификат за участие в региональном этапе X Всероссийской акции «Спорт – альтернатива пагубным привычкам», 2013 год;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Призёр муниципального этапа всероссийской олимпиады школьников по праву,  2013-2014 год.</a:t>
                      </a: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31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Летаховская Анастасия</a:t>
                      </a: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Сертификат за участие в региональном этапе X Всероссийской акции «Спорт – альтернатива пагубным привычкам», 2013 год;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II</a:t>
                      </a: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место в районе во Всероссийском конкурсе “Золотое руно XI», 2013 год;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Сертификат участника  Всероссийской дистанционной олимпиады по праву, 2014 год</a:t>
                      </a:r>
                    </a:p>
                  </a:txBody>
                  <a:tcPr marL="48381" marR="4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85750" y="285750"/>
          <a:ext cx="8596313" cy="6356350"/>
        </p:xfrm>
        <a:graphic>
          <a:graphicData uri="http://schemas.openxmlformats.org/drawingml/2006/table">
            <a:tbl>
              <a:tblPr/>
              <a:tblGrid>
                <a:gridCol w="42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96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01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Фарафонова Виктория</a:t>
                      </a: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Дипломант Всероссийского конкурса презентаций «Гордость Отчизны», 2013 год;</a:t>
                      </a: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87313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Сертификат участника Всероссийской дистанционной олимпиады по Мировой художественной культуре, 2014 год</a:t>
                      </a: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20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Суомалайнен Ольга</a:t>
                      </a: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Призёр муниципального этапа всероссийской олимпиады школьников по обществознанию,  2012-2013 год.</a:t>
                      </a: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20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Соколов Иван</a:t>
                      </a: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01613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Призёр муниципального этапа всероссийской олимпиады школьников по обществознанию,  2013-2014 год.</a:t>
                      </a: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20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Лапенко Ольга</a:t>
                      </a: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01613" algn="l"/>
                        </a:tabLst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Призёр муниципального этапа всероссийской олимпиады школьников по праву,  2013-2014 год.</a:t>
                      </a:r>
                    </a:p>
                  </a:txBody>
                  <a:tcPr marL="68537" marR="6853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 idx="4294967295"/>
          </p:nvPr>
        </p:nvSpPr>
        <p:spPr>
          <a:xfrm>
            <a:off x="474663" y="261938"/>
            <a:ext cx="8229600" cy="868346"/>
          </a:xfrm>
        </p:spPr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100" b="1" kern="1200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Достижения  учащихся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1285875"/>
            <a:ext cx="1928813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25" y="1285875"/>
            <a:ext cx="1928813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75" y="1285875"/>
            <a:ext cx="17145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8" y="1285875"/>
            <a:ext cx="17129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3688" y="1285875"/>
            <a:ext cx="178593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4437063"/>
            <a:ext cx="417671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4437063"/>
            <a:ext cx="417671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Заголовок 8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363538"/>
            <a:ext cx="8229600" cy="968375"/>
          </a:xfrm>
        </p:spPr>
      </p:pic>
      <p:pic>
        <p:nvPicPr>
          <p:cNvPr id="29698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23850" y="1412875"/>
            <a:ext cx="1727200" cy="2808288"/>
          </a:xfrm>
        </p:spPr>
      </p:pic>
      <p:pic>
        <p:nvPicPr>
          <p:cNvPr id="29699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47813" y="3429000"/>
            <a:ext cx="1873250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1412875"/>
            <a:ext cx="1728787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0200" y="3500438"/>
            <a:ext cx="1855788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40425" y="1484313"/>
            <a:ext cx="185737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19925" y="3500438"/>
            <a:ext cx="185737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/>
              <a:t>Мы и наши  звёздочки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357313"/>
            <a:ext cx="40005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357313"/>
            <a:ext cx="4071938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88" y="3857625"/>
            <a:ext cx="34290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1763713" y="836613"/>
            <a:ext cx="5029200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>
                <a:latin typeface="Arial" charset="0"/>
              </a:rPr>
              <a:t>Путешествия ,организованные  школой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>
                <a:latin typeface="Arial" charset="0"/>
              </a:rPr>
              <a:t>                с 2011 по 2014 год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163" y="1627188"/>
            <a:ext cx="7558087" cy="4060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dirty="0"/>
              <a:t>Поддержка одаренных детей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472488" cy="6215063"/>
          </a:xfrm>
        </p:spPr>
        <p:txBody>
          <a:bodyPr/>
          <a:lstStyle/>
          <a:p>
            <a:pPr eaLnBrk="1" hangingPunct="1">
              <a:defRPr/>
            </a:pPr>
            <a:endParaRPr lang="ru-RU" sz="1200"/>
          </a:p>
          <a:p>
            <a:pPr eaLnBrk="1" hangingPunct="1">
              <a:defRPr/>
            </a:pPr>
            <a:r>
              <a:rPr lang="ru-RU" sz="2400"/>
              <a:t>Интерактивная экскурсия в Гатчинский дворец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/>
              <a:t>       Музей «Уникум».</a:t>
            </a:r>
          </a:p>
          <a:p>
            <a:pPr eaLnBrk="1" hangingPunct="1">
              <a:defRPr/>
            </a:pPr>
            <a:r>
              <a:rPr lang="ru-RU" sz="2400"/>
              <a:t>Экскурсия «Ужасы Петербурга»</a:t>
            </a:r>
          </a:p>
          <a:p>
            <a:pPr eaLnBrk="1" hangingPunct="1">
              <a:defRPr/>
            </a:pPr>
            <a:r>
              <a:rPr lang="ru-RU" sz="2400">
                <a:latin typeface="Arial" charset="0"/>
              </a:rPr>
              <a:t>П</a:t>
            </a:r>
            <a:r>
              <a:rPr lang="ru-RU" sz="2400"/>
              <a:t>осещение </a:t>
            </a:r>
            <a:r>
              <a:rPr lang="ru-RU" sz="2400">
                <a:latin typeface="Arial" charset="0"/>
              </a:rPr>
              <a:t>«</a:t>
            </a:r>
            <a:r>
              <a:rPr lang="ru-RU" sz="2400"/>
              <a:t>О</a:t>
            </a:r>
            <a:r>
              <a:rPr lang="ru-RU" sz="2400">
                <a:latin typeface="Arial" charset="0"/>
              </a:rPr>
              <a:t>кеонариума</a:t>
            </a:r>
            <a:r>
              <a:rPr lang="ru-RU" sz="2400"/>
              <a:t>»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400"/>
              <a:t>   Экскурсия по городу тему «Классицизм СПб»,</a:t>
            </a:r>
          </a:p>
          <a:p>
            <a:pPr eaLnBrk="1" hangingPunct="1">
              <a:defRPr/>
            </a:pPr>
            <a:r>
              <a:rPr lang="ru-RU" sz="2400">
                <a:latin typeface="Arial" charset="0"/>
              </a:rPr>
              <a:t>П</a:t>
            </a:r>
            <a:r>
              <a:rPr lang="ru-RU" sz="2400"/>
              <a:t>осещение музея « Мемор</a:t>
            </a:r>
            <a:r>
              <a:rPr lang="ru-RU" sz="2400">
                <a:latin typeface="Arial" charset="0"/>
              </a:rPr>
              <a:t>и</a:t>
            </a:r>
            <a:r>
              <a:rPr lang="ru-RU" sz="2400"/>
              <a:t>ал» на </a:t>
            </a:r>
            <a:r>
              <a:rPr lang="ru-RU" sz="2400">
                <a:latin typeface="Arial" charset="0"/>
              </a:rPr>
              <a:t>площади  </a:t>
            </a:r>
            <a:r>
              <a:rPr lang="ru-RU" sz="2400"/>
              <a:t>Победы</a:t>
            </a:r>
          </a:p>
          <a:p>
            <a:pPr eaLnBrk="1" hangingPunct="1">
              <a:defRPr/>
            </a:pPr>
            <a:r>
              <a:rPr lang="ru-RU" sz="2400"/>
              <a:t>Экскурсия в Эрмитаж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400"/>
          </a:p>
          <a:p>
            <a:pPr eaLnBrk="1" hangingPunct="1">
              <a:defRPr/>
            </a:pPr>
            <a:endParaRPr lang="ru-RU" sz="2400"/>
          </a:p>
          <a:p>
            <a:pPr eaLnBrk="1" hangingPunct="1">
              <a:buFont typeface="Wingdings" pitchFamily="2" charset="2"/>
              <a:buNone/>
              <a:defRPr/>
            </a:pPr>
            <a:endParaRPr lang="ru-RU" sz="24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2293937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dirty="0"/>
              <a:t>Приложение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508000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b="1" dirty="0"/>
              <a:t>Портрет одаренного и талантливого ребенка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214313" y="1071563"/>
            <a:ext cx="8643937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Tx/>
              <a:buChar char="•"/>
            </a:pPr>
            <a:endParaRPr lang="ru-RU">
              <a:ea typeface="Calibri" pitchFamily="34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ru-RU" sz="2000">
                <a:ea typeface="Calibri" pitchFamily="34" charset="0"/>
                <a:cs typeface="Times New Roman" pitchFamily="18" charset="0"/>
              </a:rPr>
              <a:t>  Проявляет любопытство ко многим вещам, постоянно задает вопросы.</a:t>
            </a:r>
            <a:endParaRPr lang="ru-RU" sz="2000">
              <a:latin typeface="Arial" charset="0"/>
              <a:ea typeface="Calibri" pitchFamily="34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Times New Roman" pitchFamily="18" charset="0"/>
              </a:rPr>
              <a:t>Предлагает много идей, решений задач, ответов на вопросы.</a:t>
            </a:r>
            <a:endParaRPr lang="ru-RU" sz="2000">
              <a:latin typeface="Arial" charset="0"/>
              <a:ea typeface="Calibri" pitchFamily="34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Calibri" pitchFamily="34" charset="0"/>
              </a:rPr>
              <a:t>Свободно высказывает свое мнение, настойчиво, энергично отстаивает его.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Calibri" pitchFamily="34" charset="0"/>
              </a:rPr>
              <a:t>Склонен к рискованным действиям.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Calibri" pitchFamily="34" charset="0"/>
              </a:rPr>
              <a:t>Обладает богатой фантазией, воображением. Часто озабочен преобразованием, улучшением общества, предметов.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Calibri" pitchFamily="34" charset="0"/>
              </a:rPr>
              <a:t>Обладает хорошо развитым чувством юмора, видит юмор в ситуациях, которые могут не казаться другим смешными.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Calibri" pitchFamily="34" charset="0"/>
              </a:rPr>
              <a:t>Чувствителен к красоте, внимателен к эстетике вещей.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Calibri" pitchFamily="34" charset="0"/>
              </a:rPr>
              <a:t>Не конфликтен, не приспособленец, не боится отличиться от других.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Calibri" pitchFamily="34" charset="0"/>
              </a:rPr>
              <a:t>Конструктивно критичен, не принимает авторитарных указаний без критического изучения.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</a:pPr>
            <a:r>
              <a:rPr lang="ru-RU" sz="2000">
                <a:ea typeface="Calibri" pitchFamily="34" charset="0"/>
                <a:cs typeface="Calibri" pitchFamily="34" charset="0"/>
              </a:rPr>
              <a:t>Стремится к самовыражению, творческому использованию предметов.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/>
            <a:endParaRPr lang="ru-RU" sz="200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36625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/>
              <a:t>Методика диагностики одаренности школьников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285750" y="1176338"/>
            <a:ext cx="8501063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tabLst>
                <a:tab pos="450850" algn="l"/>
              </a:tabLst>
            </a:pPr>
            <a:r>
              <a:rPr lang="ru-RU" sz="2000" b="1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sz="2000">
                <a:ea typeface="Calibri" pitchFamily="34" charset="0"/>
                <a:cs typeface="Times New Roman" pitchFamily="18" charset="0"/>
              </a:rPr>
              <a:t> выявление направленности интересов и склонностей обучающихся.</a:t>
            </a:r>
            <a:endParaRPr lang="ru-RU" sz="2000">
              <a:ea typeface="Calibri" pitchFamily="34" charset="0"/>
              <a:cs typeface="Arial" charset="0"/>
            </a:endParaRPr>
          </a:p>
          <a:p>
            <a:pPr algn="just" eaLnBrk="0" hangingPunct="0">
              <a:tabLst>
                <a:tab pos="450850" algn="l"/>
              </a:tabLst>
            </a:pPr>
            <a:r>
              <a:rPr lang="ru-RU" sz="2000" b="1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Метод проведения</a:t>
            </a:r>
            <a:r>
              <a:rPr lang="ru-RU" sz="2000" b="1">
                <a:ea typeface="Calibri" pitchFamily="34" charset="0"/>
                <a:cs typeface="Times New Roman" pitchFamily="18" charset="0"/>
              </a:rPr>
              <a:t>:</a:t>
            </a:r>
            <a:r>
              <a:rPr lang="ru-RU" sz="2000">
                <a:ea typeface="Calibri" pitchFamily="34" charset="0"/>
                <a:cs typeface="Times New Roman" pitchFamily="18" charset="0"/>
              </a:rPr>
              <a:t> анкетирование.</a:t>
            </a:r>
            <a:endParaRPr lang="ru-RU" sz="2000">
              <a:ea typeface="Calibri" pitchFamily="34" charset="0"/>
              <a:cs typeface="Arial" charset="0"/>
            </a:endParaRPr>
          </a:p>
          <a:p>
            <a:pPr algn="just" eaLnBrk="0" hangingPunct="0">
              <a:tabLst>
                <a:tab pos="450850" algn="l"/>
              </a:tabLst>
            </a:pPr>
            <a:r>
              <a:rPr lang="ru-RU" sz="2000" b="1">
                <a:solidFill>
                  <a:schemeClr val="accent1"/>
                </a:solidFill>
                <a:ea typeface="Calibri" pitchFamily="34" charset="0"/>
                <a:cs typeface="Times New Roman" pitchFamily="18" charset="0"/>
              </a:rPr>
              <a:t>Обработка результатов:</a:t>
            </a:r>
            <a:r>
              <a:rPr lang="ru-RU" sz="2000">
                <a:ea typeface="Calibri" pitchFamily="34" charset="0"/>
                <a:cs typeface="Times New Roman" pitchFamily="18" charset="0"/>
              </a:rPr>
              <a:t> проводится по подсчету суммы баллов в соответствии </a:t>
            </a:r>
          </a:p>
          <a:p>
            <a:pPr algn="just" eaLnBrk="0" hangingPunct="0">
              <a:tabLst>
                <a:tab pos="450850" algn="l"/>
              </a:tabLst>
            </a:pPr>
            <a:r>
              <a:rPr lang="ru-RU" sz="2000">
                <a:ea typeface="Calibri" pitchFamily="34" charset="0"/>
                <a:cs typeface="Times New Roman" pitchFamily="18" charset="0"/>
              </a:rPr>
              <a:t>с преобладанием «+» и «-» в столбцах таблицы. </a:t>
            </a:r>
          </a:p>
          <a:p>
            <a:pPr algn="just" eaLnBrk="0" hangingPunct="0">
              <a:tabLst>
                <a:tab pos="450850" algn="l"/>
              </a:tabLst>
            </a:pPr>
            <a:r>
              <a:rPr lang="ru-RU" sz="2000">
                <a:ea typeface="Calibri" pitchFamily="34" charset="0"/>
                <a:cs typeface="Times New Roman" pitchFamily="18" charset="0"/>
              </a:rPr>
              <a:t>Полученные  баллы являются показателями направленности интересов и склонностей к </a:t>
            </a:r>
          </a:p>
          <a:p>
            <a:pPr algn="just" eaLnBrk="0" hangingPunct="0">
              <a:tabLst>
                <a:tab pos="450850" algn="l"/>
              </a:tabLst>
            </a:pPr>
            <a:r>
              <a:rPr lang="ru-RU" sz="2000">
                <a:ea typeface="Calibri" pitchFamily="34" charset="0"/>
                <a:cs typeface="Times New Roman" pitchFamily="18" charset="0"/>
              </a:rPr>
              <a:t>определенной сфере:</a:t>
            </a:r>
            <a:endParaRPr lang="ru-RU" sz="20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0850" algn="l"/>
              </a:tabLst>
            </a:pPr>
            <a:r>
              <a:rPr lang="ru-RU" sz="2000"/>
              <a:t>математика и информатика (1-й столбец листа ответов);</a:t>
            </a:r>
            <a:endParaRPr lang="ru-RU" sz="20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0850" algn="l"/>
              </a:tabLst>
            </a:pPr>
            <a:r>
              <a:rPr lang="ru-RU" sz="2000"/>
              <a:t>гуманитарная сфера (2-й столбец);</a:t>
            </a:r>
            <a:endParaRPr lang="ru-RU" sz="20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0850" algn="l"/>
              </a:tabLst>
            </a:pPr>
            <a:r>
              <a:rPr lang="ru-RU" sz="2000"/>
              <a:t>художественная деятельность (3-й столбец);</a:t>
            </a:r>
            <a:endParaRPr lang="ru-RU" sz="20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0850" algn="l"/>
              </a:tabLst>
            </a:pPr>
            <a:r>
              <a:rPr lang="ru-RU" sz="2000"/>
              <a:t>физкультура и спорт (4-й столбец);</a:t>
            </a:r>
            <a:endParaRPr lang="ru-RU" sz="20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0850" algn="l"/>
              </a:tabLst>
            </a:pPr>
            <a:r>
              <a:rPr lang="ru-RU" sz="2000"/>
              <a:t>коммуникативные интересы (5-й столбец);</a:t>
            </a:r>
            <a:endParaRPr lang="ru-RU" sz="20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0850" algn="l"/>
              </a:tabLst>
            </a:pPr>
            <a:r>
              <a:rPr lang="ru-RU" sz="2000"/>
              <a:t>природа и естествознание (6-й столбец);</a:t>
            </a:r>
            <a:endParaRPr lang="ru-RU" sz="20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0850" algn="l"/>
              </a:tabLst>
            </a:pPr>
            <a:r>
              <a:rPr lang="ru-RU" sz="2000"/>
              <a:t>труд по самообслуживанию (7-й столбец).</a:t>
            </a:r>
            <a:endParaRPr lang="ru-RU" sz="2000">
              <a:cs typeface="Arial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4"/>
          <p:cNvSpPr>
            <a:spLocks noChangeArrowheads="1"/>
          </p:cNvSpPr>
          <p:nvPr/>
        </p:nvSpPr>
        <p:spPr bwMode="auto">
          <a:xfrm>
            <a:off x="539750" y="296863"/>
            <a:ext cx="8135938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tabLst>
                <a:tab pos="457200" algn="l"/>
              </a:tabLst>
            </a:pPr>
            <a:r>
              <a:rPr lang="ru-RU" sz="1600" b="1">
                <a:solidFill>
                  <a:schemeClr val="accent1"/>
                </a:solidFill>
              </a:rPr>
              <a:t>Анкета для учащихся</a:t>
            </a:r>
            <a:endParaRPr lang="ru-RU" sz="1600">
              <a:solidFill>
                <a:schemeClr val="accent1"/>
              </a:solidFill>
            </a:endParaRP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600"/>
              <a:t>   Запишите свои имя и фамилию ___________________________________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600"/>
              <a:t>   Ответы помещайте в клетках, номера которых соответствуют номерам вопросов.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600"/>
              <a:t> Если то, о чем говорится в вопросе, не нравится (с вашей точки зрения) ребенку,                        ставьте в клетке – «-»; если нравится – «+»; очень нравится – «++».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600"/>
              <a:t> Если по какой-либо причине вы затрудняетесь ответить, оставьте клетку незаполненной.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600" b="1">
                <a:solidFill>
                  <a:schemeClr val="accent1"/>
                </a:solidFill>
              </a:rPr>
              <a:t>Вопросы:</a:t>
            </a:r>
            <a:r>
              <a:rPr lang="ru-RU" sz="1600" b="1"/>
              <a:t> каждый вопрос начинается со слов: </a:t>
            </a:r>
            <a:r>
              <a:rPr lang="ru-RU" sz="1600" b="1">
                <a:solidFill>
                  <a:schemeClr val="accent1"/>
                </a:solidFill>
              </a:rPr>
              <a:t>«Нравится ли тебе …»</a:t>
            </a:r>
            <a:endParaRPr lang="ru-RU" sz="1600">
              <a:solidFill>
                <a:schemeClr val="accent1"/>
              </a:solidFill>
            </a:endParaRP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Решать логические задачи и задачи на сообразительность.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Читать самостоятельно, слушать, когда тебе читают сказки, рассказы, повести.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Петь, музицировать.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Заниматься физкультурой.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Играть вместе с другими детьми в различные коллективные игры.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Читать (слушать, когда тебе читают) рассказы о природе.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Делать что-нибудь на кухне (мыть посуду, помогать готовить пищу).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Собирать технический конструктор.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Изучать язык, интересоваться и пользоваться новыми, незнакомыми словами.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Самостоятельно рисовать.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Играть в спортивные, подвижные игры.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Руководить играми детей.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Ходить в лес, поле, наблюдать за растениями, животными, насекомыми.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Ходить в магазин за продуктами.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ru-RU" sz="1800"/>
              <a:t>Читать (когда тебе читают) книги о технике, машинах, космических кораблях </a:t>
            </a: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endParaRPr lang="ru-RU" sz="18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ChangeArrowheads="1"/>
          </p:cNvSpPr>
          <p:nvPr/>
        </p:nvSpPr>
        <p:spPr bwMode="auto">
          <a:xfrm>
            <a:off x="428625" y="-34925"/>
            <a:ext cx="8429625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buFontTx/>
              <a:buChar char="•"/>
              <a:tabLst>
                <a:tab pos="457200" algn="l"/>
              </a:tabLst>
            </a:pPr>
            <a:r>
              <a:rPr lang="ru-RU" sz="1800">
                <a:ea typeface="Calibri" pitchFamily="34" charset="0"/>
                <a:cs typeface="Times New Roman" pitchFamily="18" charset="0"/>
              </a:rPr>
              <a:t>Играть в игры с отгадыванием слов (названий городов, животных).</a:t>
            </a:r>
            <a:endParaRPr lang="ru-RU" sz="1800">
              <a:ea typeface="Calibri" pitchFamily="34" charset="0"/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>
                <a:ea typeface="Calibri" pitchFamily="34" charset="0"/>
                <a:cs typeface="Times New Roman" pitchFamily="18" charset="0"/>
              </a:rPr>
              <a:t>Соблюдать режим дня, делать зарядку по утрам.</a:t>
            </a:r>
            <a:endParaRPr lang="ru-RU" sz="1800">
              <a:ea typeface="Calibri" pitchFamily="34" charset="0"/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>
                <a:ea typeface="Calibri" pitchFamily="34" charset="0"/>
                <a:cs typeface="Times New Roman" pitchFamily="18" charset="0"/>
              </a:rPr>
              <a:t>Разговаривать с новыми, незнакомыми людьми.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Содержать домашний аквариум, птиц, животных (кошек, собак и др.).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Убирать за собой книги, тетради, игрушки и др.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Конструировать, рисовать проекты самолетов, кораблей и др.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Знакомиться с историей (посещать исторические музеи).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Самостоятельно, без побуждений взрослых заниматься различными видами художественного творчества.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Читать (слушать, когда тебе читают) книги о спорте, смотреть спортивные телепередачи.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Объяснять что-то другим детям или взрослым людям (убеждать, спорить, доказывать свое мнение).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Ухаживать за домашними растениями.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>
                <a:ea typeface="Calibri" pitchFamily="34" charset="0"/>
                <a:cs typeface="Times New Roman" pitchFamily="18" charset="0"/>
              </a:rPr>
              <a:t>Самостоятельно сочинять истории, сказки, рассказы.</a:t>
            </a:r>
            <a:endParaRPr lang="ru-RU" sz="1800">
              <a:ea typeface="Calibri" pitchFamily="34" charset="0"/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Помогать взрослым делать уборку в квартире (вытирать пыль, подметать пол и др.).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Считать самостоятельно, заниматься математикой в школе.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Знакомиться с общественными явлениями и международными событиями.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Участвовать в постановке спектаклей.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Заниматься спортом в секциях и кружках.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Помогать другим людям.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Работать в саду, на огороде, выращивать растения.</a:t>
            </a:r>
            <a:endParaRPr lang="ru-RU" sz="1800">
              <a:cs typeface="Arial" charset="0"/>
            </a:endParaRPr>
          </a:p>
          <a:p>
            <a:pPr algn="just" eaLnBrk="0" hangingPunct="0">
              <a:buFontTx/>
              <a:buChar char="•"/>
              <a:tabLst>
                <a:tab pos="457200" algn="l"/>
              </a:tabLst>
            </a:pPr>
            <a:r>
              <a:rPr lang="ru-RU" sz="1800"/>
              <a:t>Помогать и самостоятельно шить, вышивать, стирать.</a:t>
            </a:r>
            <a:endParaRPr lang="ru-RU" sz="1800">
              <a:cs typeface="Arial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65187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/>
              <a:t>Карта моих интересов</a:t>
            </a:r>
            <a:br>
              <a:rPr lang="ru-RU" sz="2400" dirty="0"/>
            </a:br>
            <a:endParaRPr lang="ru-RU" sz="2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57188" y="785813"/>
          <a:ext cx="8572500" cy="5792787"/>
        </p:xfrm>
        <a:graphic>
          <a:graphicData uri="http://schemas.openxmlformats.org/drawingml/2006/table">
            <a:tbl>
              <a:tblPr/>
              <a:tblGrid>
                <a:gridCol w="59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2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08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№ п/п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Вопросы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Ответ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(да / нет)</a:t>
                      </a: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Есть ли у тебя друзья?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Нравится ли тебе проводить с ними  свободное время?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Тебе нравятся уроки математики?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Тебе нравятся русского языка?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Чтение книг – твое любимое занятие?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Нравится ли тебе получать хорошие отметки?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Хотел бы ты участвовать в олимпиадах по предметам?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8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 радостью ли ты ходишь в школу?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9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с желанием пишешь диктанты и сочинения?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Стараешься ли красиво писать, выводя каждую букву?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508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11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изучаешь происхождение слов и отдельных словосочетаний?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12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Тебе нравится решать математические задачи?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508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13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Стараешься ли ты находить разные способы решения задач?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508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14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Читаешь ли ты дополнительную литературу по окружающему миру?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508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15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Знакомишься ли ты с жизнью и творчеством знаменитых людей?</a:t>
                      </a: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2204" marR="62204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313" y="285750"/>
          <a:ext cx="8670925" cy="6281738"/>
        </p:xfrm>
        <a:graphic>
          <a:graphicData uri="http://schemas.openxmlformats.org/drawingml/2006/table">
            <a:tbl>
              <a:tblPr/>
              <a:tblGrid>
                <a:gridCol w="603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0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хочешь узнавать новое о природе своего края?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Беспокоишься ли ты за будущее нашей планеты?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подкармливаешь животных зимой?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с удовольствием работаешь на уроках труда?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любишь рисовать?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любишь узнавать новое о великих художниках?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посещаешь кружки?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Ты посещаешь спортивные секции?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Ты участвуешь в конкурсах и соревнованиях?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969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Принимаешь ли ты активное участие в деятельности детской организации в школе?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969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Доказываешь ли ты свою правоту, отстаиваешь свою точку зрения?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Любишь ли ты делать приятное своим друзьям?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969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Любишь ли ты смотреть фильмы об истории нашего государства?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Есть ли у тебя домашние обязанности?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 удовольствием ли ты выполняешь их?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285750"/>
            <a:ext cx="8229600" cy="85725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/>
              <a:t>Анкета для родителей</a:t>
            </a:r>
            <a:br>
              <a:rPr lang="ru-RU" dirty="0"/>
            </a:br>
            <a:endParaRPr lang="ru-RU" dirty="0"/>
          </a:p>
        </p:txBody>
      </p:sp>
      <p:sp>
        <p:nvSpPr>
          <p:cNvPr id="41986" name="Rectangle 1"/>
          <p:cNvSpPr>
            <a:spLocks noChangeArrowheads="1"/>
          </p:cNvSpPr>
          <p:nvPr/>
        </p:nvSpPr>
        <p:spPr bwMode="auto">
          <a:xfrm>
            <a:off x="214313" y="1071563"/>
            <a:ext cx="828675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Arial" charset="0"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Times New Roman" pitchFamily="18" charset="0"/>
              </a:rPr>
              <a:t>У моего ребенка хорошо развита речь. Он ясно выражает свои мысли, имеет большой словарный запас (Да / нет)</a:t>
            </a:r>
            <a:endParaRPr lang="ru-RU" sz="2000">
              <a:latin typeface="Arial" charset="0"/>
              <a:ea typeface="Calibri" pitchFamily="34" charset="0"/>
              <a:cs typeface="Arial" charset="0"/>
            </a:endParaRP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Times New Roman" pitchFamily="18" charset="0"/>
              </a:rPr>
              <a:t>Мой ребенок настойчив и самостоятелен, доводит начатое дело до конца. (Да / нет)</a:t>
            </a:r>
            <a:endParaRPr lang="ru-RU" sz="2000">
              <a:latin typeface="Arial" charset="0"/>
              <a:ea typeface="Calibri" pitchFamily="34" charset="0"/>
              <a:cs typeface="Arial" charset="0"/>
            </a:endParaRP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Calibri" pitchFamily="34" charset="0"/>
              </a:rPr>
              <a:t>Мой ребенок овладел навыками слогового чтения (Да / нет)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Calibri" pitchFamily="34" charset="0"/>
              </a:rPr>
              <a:t>Мой ребенок с удовольствием читает детскую литературу (Да / нет)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Calibri" pitchFamily="34" charset="0"/>
              </a:rPr>
              <a:t>Он очень любит рисовать (Да / нет)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Calibri" pitchFamily="34" charset="0"/>
              </a:rPr>
              <a:t>Он очень любит заниматься художественным трудом (Да / нет)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Calibri" pitchFamily="34" charset="0"/>
              </a:rPr>
              <a:t>Любит слушать музыку, петь песни, импровизировать и танцевать (Да / нет)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Calibri" pitchFamily="34" charset="0"/>
              </a:rPr>
              <a:t>Мой ребенок занимается спортом (Да / нет)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buFontTx/>
              <a:buChar char="•"/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Calibri" pitchFamily="34" charset="0"/>
              </a:rPr>
              <a:t>Чем больше всего любит заниматься ваш ребенок в свободное время? _____________________________________________________________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tabLst>
                <a:tab pos="457200" algn="l"/>
              </a:tabLst>
            </a:pPr>
            <a:r>
              <a:rPr lang="ru-RU" sz="2000">
                <a:ea typeface="Calibri" pitchFamily="34" charset="0"/>
                <a:cs typeface="Calibri" pitchFamily="34" charset="0"/>
              </a:rPr>
              <a:t> С удовольствием ли ваш ребенок ходит  в школу, если нет, укажите причину. ___________________________________</a:t>
            </a:r>
            <a:endParaRPr lang="ru-RU" sz="2000">
              <a:latin typeface="Arial" charset="0"/>
              <a:cs typeface="Arial" charset="0"/>
            </a:endParaRPr>
          </a:p>
          <a:p>
            <a:pPr eaLnBrk="0" hangingPunct="0">
              <a:tabLst>
                <a:tab pos="457200" algn="l"/>
              </a:tabLst>
            </a:pPr>
            <a:endParaRPr lang="ru-RU" sz="200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клон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733</TotalTime>
  <Words>2577</Words>
  <Application>Microsoft Office PowerPoint</Application>
  <PresentationFormat>Экран (4:3)</PresentationFormat>
  <Paragraphs>363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Symbol</vt:lpstr>
      <vt:lpstr>Times New Roman</vt:lpstr>
      <vt:lpstr>Verdana</vt:lpstr>
      <vt:lpstr>Wingdings</vt:lpstr>
      <vt:lpstr>Склон</vt:lpstr>
      <vt:lpstr>Система работы с одарёнными и талантливыми детьми </vt:lpstr>
      <vt:lpstr>Концепция программы</vt:lpstr>
      <vt:lpstr>Принципы педагогической деятельности в работе с одаренными детьми:</vt:lpstr>
      <vt:lpstr>Формы работы с одарёнными и талантливыми детьми во внеурочное время </vt:lpstr>
      <vt:lpstr>Формы работы с одарёнными  и талантливыми детьми в урочное время </vt:lpstr>
      <vt:lpstr>Используемые технологии и приёмы в работе с одарёнными и талантливыми детьми </vt:lpstr>
      <vt:lpstr>План реализации программы </vt:lpstr>
      <vt:lpstr>Презентация PowerPoint</vt:lpstr>
      <vt:lpstr>Презентация PowerPoint</vt:lpstr>
      <vt:lpstr>Предполагаемые  результаты работы </vt:lpstr>
      <vt:lpstr>Работа с одарёнными детьми в системе дополнительного образования </vt:lpstr>
      <vt:lpstr>Банк данных одарённых и талантливых детей</vt:lpstr>
      <vt:lpstr>Презентация PowerPoint</vt:lpstr>
      <vt:lpstr>Презентация PowerPoint</vt:lpstr>
      <vt:lpstr>Достижения  учащихся</vt:lpstr>
      <vt:lpstr>Презентация PowerPoint</vt:lpstr>
      <vt:lpstr>Мы и наши  звёздочки</vt:lpstr>
      <vt:lpstr>Презентация PowerPoint</vt:lpstr>
      <vt:lpstr>Поддержка одаренных детей</vt:lpstr>
      <vt:lpstr>Приложение</vt:lpstr>
      <vt:lpstr>Портрет одаренного и талантливого ребенка </vt:lpstr>
      <vt:lpstr>Методика диагностики одаренности школьников </vt:lpstr>
      <vt:lpstr>Презентация PowerPoint</vt:lpstr>
      <vt:lpstr>Презентация PowerPoint</vt:lpstr>
      <vt:lpstr>Карта моих интересов </vt:lpstr>
      <vt:lpstr>Презентация PowerPoint</vt:lpstr>
      <vt:lpstr>Анкета для родителей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Viktoria Spiridonova</cp:lastModifiedBy>
  <cp:revision>145</cp:revision>
  <dcterms:created xsi:type="dcterms:W3CDTF">2014-04-24T17:36:56Z</dcterms:created>
  <dcterms:modified xsi:type="dcterms:W3CDTF">2020-04-12T10:13:21Z</dcterms:modified>
</cp:coreProperties>
</file>