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theme/themeOverride6.xml" ContentType="application/vnd.openxmlformats-officedocument.themeOverride+xml"/>
  <Override PartName="/ppt/charts/chart8.xml" ContentType="application/vnd.openxmlformats-officedocument.drawingml.chart+xml"/>
  <Override PartName="/ppt/theme/themeOverride7.xml" ContentType="application/vnd.openxmlformats-officedocument.themeOverride+xml"/>
  <Override PartName="/ppt/notesSlides/notesSlide17.xml" ContentType="application/vnd.openxmlformats-officedocument.presentationml.notesSlid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1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6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6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7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354642465101369"/>
          <c:y val="0.10128786503396642"/>
          <c:w val="0.53926414766711028"/>
          <c:h val="0.82988509406813882"/>
        </c:manualLayout>
      </c:layout>
      <c:pieChart>
        <c:varyColors val="1"/>
        <c:ser>
          <c:idx val="0"/>
          <c:order val="0"/>
          <c:explosion val="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В контакте</c:v>
                </c:pt>
                <c:pt idx="1">
                  <c:v>Одноклассники</c:v>
                </c:pt>
                <c:pt idx="2">
                  <c:v>Мой Мир</c:v>
                </c:pt>
                <c:pt idx="3">
                  <c:v>facebook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12</c:v>
                </c:pt>
                <c:pt idx="1">
                  <c:v>8</c:v>
                </c:pt>
                <c:pt idx="2">
                  <c:v>5</c:v>
                </c:pt>
                <c:pt idx="3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200" b="1">
                <a:solidFill>
                  <a:srgbClr val="7030A0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 b="1">
                <a:solidFill>
                  <a:srgbClr val="7030A0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200" b="1">
                <a:solidFill>
                  <a:srgbClr val="7030A0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200" b="1">
                <a:solidFill>
                  <a:srgbClr val="7030A0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65160815464948341"/>
          <c:y val="0.13929898262124643"/>
          <c:w val="0.3482223682965267"/>
          <c:h val="0.78805571527476259"/>
        </c:manualLayout>
      </c:layout>
      <c:overlay val="0"/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2.7972586379291189E-2"/>
          <c:w val="0.5423873947615464"/>
          <c:h val="0.66436647856251796"/>
        </c:manualLayout>
      </c:layout>
      <c:pie3DChart>
        <c:varyColors val="1"/>
        <c:ser>
          <c:idx val="0"/>
          <c:order val="0"/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Лист1!$A$8:$A$13</c:f>
              <c:strCache>
                <c:ptCount val="6"/>
                <c:pt idx="0">
                  <c:v>Слушаю музыку и просматриваю видео</c:v>
                </c:pt>
                <c:pt idx="1">
                  <c:v>Общаюсь</c:v>
                </c:pt>
                <c:pt idx="2">
                  <c:v>Просматриваю странички друзей</c:v>
                </c:pt>
                <c:pt idx="3">
                  <c:v>Играю в приложения</c:v>
                </c:pt>
                <c:pt idx="4">
                  <c:v>Вступаю в интересные группы</c:v>
                </c:pt>
                <c:pt idx="5">
                  <c:v>Другое</c:v>
                </c:pt>
              </c:strCache>
            </c:strRef>
          </c:cat>
          <c:val>
            <c:numRef>
              <c:f>Лист1!$B$8:$B$13</c:f>
              <c:numCache>
                <c:formatCode>General</c:formatCode>
                <c:ptCount val="6"/>
                <c:pt idx="0">
                  <c:v>21</c:v>
                </c:pt>
                <c:pt idx="1">
                  <c:v>12</c:v>
                </c:pt>
                <c:pt idx="2">
                  <c:v>10</c:v>
                </c:pt>
                <c:pt idx="3">
                  <c:v>15</c:v>
                </c:pt>
                <c:pt idx="4">
                  <c:v>6</c:v>
                </c:pt>
                <c:pt idx="5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58604158836378384"/>
          <c:y val="3.2916763002308898E-4"/>
          <c:w val="0.39134706462624158"/>
          <c:h val="0.94727575314454548"/>
        </c:manualLayout>
      </c:layout>
      <c:overlay val="0"/>
      <c:txPr>
        <a:bodyPr/>
        <a:lstStyle/>
        <a:p>
          <a:pPr>
            <a:defRPr b="1">
              <a:solidFill>
                <a:srgbClr val="7030A0"/>
              </a:solidFill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3.6523857085186358E-2"/>
          <c:y val="5.163618183838159E-2"/>
          <c:w val="0.93553645304537114"/>
          <c:h val="0.88406389189080004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Лист1!$A$30:$A$32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затрудняюсь ответить</c:v>
                </c:pt>
              </c:strCache>
            </c:strRef>
          </c:cat>
          <c:val>
            <c:numRef>
              <c:f>Лист1!$B$30:$B$32</c:f>
              <c:numCache>
                <c:formatCode>General</c:formatCode>
                <c:ptCount val="3"/>
                <c:pt idx="0">
                  <c:v>18</c:v>
                </c:pt>
                <c:pt idx="1">
                  <c:v>26</c:v>
                </c:pt>
                <c:pt idx="2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2241024"/>
        <c:axId val="212242816"/>
      </c:barChart>
      <c:catAx>
        <c:axId val="212241024"/>
        <c:scaling>
          <c:orientation val="minMax"/>
        </c:scaling>
        <c:delete val="0"/>
        <c:axPos val="b"/>
        <c:majorTickMark val="out"/>
        <c:minorTickMark val="none"/>
        <c:tickLblPos val="nextTo"/>
        <c:crossAx val="212242816"/>
        <c:crosses val="autoZero"/>
        <c:auto val="1"/>
        <c:lblAlgn val="ctr"/>
        <c:lblOffset val="100"/>
        <c:noMultiLvlLbl val="0"/>
      </c:catAx>
      <c:valAx>
        <c:axId val="2122428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224102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8577990423650564E-2"/>
          <c:y val="6.7399147008357099E-2"/>
          <c:w val="0.53218198888648072"/>
          <c:h val="0.7672187658161439"/>
        </c:manualLayout>
      </c:layout>
      <c:pie3DChart>
        <c:varyColors val="1"/>
        <c:ser>
          <c:idx val="0"/>
          <c:order val="0"/>
          <c:explosion val="18"/>
          <c:dPt>
            <c:idx val="1"/>
            <c:bubble3D val="0"/>
            <c:explosion val="3"/>
          </c:dPt>
          <c:dPt>
            <c:idx val="2"/>
            <c:bubble3D val="0"/>
            <c:explosion val="0"/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Лист1!$A$23:$A$25</c:f>
              <c:strCache>
                <c:ptCount val="3"/>
                <c:pt idx="0">
                  <c:v>польза</c:v>
                </c:pt>
                <c:pt idx="1">
                  <c:v>вред</c:v>
                </c:pt>
                <c:pt idx="2">
                  <c:v>общаться лучше при встрече</c:v>
                </c:pt>
              </c:strCache>
            </c:strRef>
          </c:cat>
          <c:val>
            <c:numRef>
              <c:f>Лист1!$B$23:$B$25</c:f>
              <c:numCache>
                <c:formatCode>General</c:formatCode>
                <c:ptCount val="3"/>
                <c:pt idx="0">
                  <c:v>16</c:v>
                </c:pt>
                <c:pt idx="1">
                  <c:v>5</c:v>
                </c:pt>
                <c:pt idx="2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167030621369937"/>
          <c:y val="0"/>
          <c:w val="0.29625556176818241"/>
          <c:h val="0.76651668333148182"/>
        </c:manualLayout>
      </c:layout>
      <c:overlay val="0"/>
      <c:txPr>
        <a:bodyPr/>
        <a:lstStyle/>
        <a:p>
          <a:pPr>
            <a:defRPr b="1">
              <a:solidFill>
                <a:srgbClr val="7030A0"/>
              </a:solidFill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sz="1800" dirty="0" smtClean="0"/>
              <a:t>8 класс</a:t>
            </a:r>
            <a:endParaRPr lang="ru-RU" sz="1800" dirty="0"/>
          </a:p>
        </c:rich>
      </c:tx>
      <c:layout>
        <c:manualLayout>
          <c:xMode val="edge"/>
          <c:yMode val="edge"/>
          <c:x val="0.63112217977987939"/>
          <c:y val="9.3656274530266662E-2"/>
        </c:manualLayout>
      </c:layout>
      <c:overlay val="0"/>
    </c:title>
    <c:autoTitleDeleted val="0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7 класс</c:v>
                </c:pt>
              </c:strCache>
            </c:strRef>
          </c:tx>
          <c:explosion val="2"/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Не являюсь пользователем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43</c:v>
                </c:pt>
                <c:pt idx="1">
                  <c:v>54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400" b="1">
                <a:solidFill>
                  <a:srgbClr val="7030A0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 b="1">
                <a:solidFill>
                  <a:srgbClr val="7030A0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 b="1">
                <a:solidFill>
                  <a:srgbClr val="7030A0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3927293190545167"/>
          <c:y val="0.23440241125173814"/>
          <c:w val="0.44161798280282627"/>
          <c:h val="0.76559758874826189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/>
            </a:pPr>
            <a:r>
              <a:rPr lang="ru-RU" sz="2000" dirty="0"/>
              <a:t>9 класс</a:t>
            </a:r>
          </a:p>
        </c:rich>
      </c:tx>
      <c:layout>
        <c:manualLayout>
          <c:xMode val="edge"/>
          <c:yMode val="edge"/>
          <c:x val="0.69360949225349344"/>
          <c:y val="3.6305280238528546E-2"/>
        </c:manualLayout>
      </c:layout>
      <c:overlay val="0"/>
    </c:title>
    <c:autoTitleDeleted val="0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6076299487931689"/>
          <c:y val="0.21631643912808846"/>
          <c:w val="0.43509334865163668"/>
          <c:h val="0.6309860699965977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9 класс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Не являюсь пользователем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25</c:v>
                </c:pt>
                <c:pt idx="1">
                  <c:v>70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200" b="1">
                <a:solidFill>
                  <a:srgbClr val="7030A0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 b="1">
                <a:solidFill>
                  <a:srgbClr val="7030A0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200" b="1">
                <a:solidFill>
                  <a:srgbClr val="7030A0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62009612740154796"/>
          <c:y val="0.25921397073950286"/>
          <c:w val="0.3433125974042982"/>
          <c:h val="0.5419669291385536"/>
        </c:manualLayout>
      </c:layout>
      <c:overlay val="0"/>
      <c:txPr>
        <a:bodyPr/>
        <a:lstStyle/>
        <a:p>
          <a:pPr>
            <a:defRPr sz="1200" b="1">
              <a:solidFill>
                <a:srgbClr val="7030A0"/>
              </a:solidFill>
            </a:defRPr>
          </a:pPr>
          <a:endParaRPr lang="ru-RU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8 </a:t>
            </a:r>
            <a:r>
              <a:rPr lang="ru-RU" dirty="0"/>
              <a:t>класс</a:t>
            </a:r>
          </a:p>
        </c:rich>
      </c:tx>
      <c:layout>
        <c:manualLayout>
          <c:xMode val="edge"/>
          <c:yMode val="edge"/>
          <c:x val="0.65636758130931028"/>
          <c:y val="8.465549214170396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0922537374709115"/>
          <c:y val="0.16061446555721312"/>
          <c:w val="0.46140256270298557"/>
          <c:h val="0.6547502396350348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7 класс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34.200000000000003</c:v>
                </c:pt>
                <c:pt idx="1">
                  <c:v>65.8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66792219822382659"/>
          <c:y val="0.28103257036737811"/>
          <c:w val="0.19785014979946886"/>
          <c:h val="0.34618963630134153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9 </a:t>
            </a:r>
            <a:r>
              <a:rPr lang="ru-RU" dirty="0"/>
              <a:t>класс</a:t>
            </a:r>
          </a:p>
        </c:rich>
      </c:tx>
      <c:layout>
        <c:manualLayout>
          <c:xMode val="edge"/>
          <c:yMode val="edge"/>
          <c:x val="0.68516167823203811"/>
          <c:y val="4.1472123222495001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6280431248921945"/>
          <c:y val="0.16277841020044423"/>
          <c:w val="0.44986925165234981"/>
          <c:h val="0.6592023375909202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9 класс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22.2</c:v>
                </c:pt>
                <c:pt idx="1">
                  <c:v>77.8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62788578653649951"/>
          <c:y val="0.27716438182574288"/>
          <c:w val="0.28661824322270679"/>
          <c:h val="0.35163331589544844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rgbClr val="7030A0"/>
                </a:solidFill>
              </a:defRPr>
            </a:pPr>
            <a:r>
              <a:rPr lang="ru-RU" dirty="0" smtClean="0">
                <a:solidFill>
                  <a:srgbClr val="7030A0"/>
                </a:solidFill>
              </a:rPr>
              <a:t>8 </a:t>
            </a:r>
            <a:r>
              <a:rPr lang="ru-RU" dirty="0">
                <a:solidFill>
                  <a:srgbClr val="7030A0"/>
                </a:solidFill>
              </a:rPr>
              <a:t>класс</a:t>
            </a:r>
          </a:p>
        </c:rich>
      </c:tx>
      <c:layout>
        <c:manualLayout>
          <c:xMode val="edge"/>
          <c:yMode val="edge"/>
          <c:x val="8.1239273523389485E-2"/>
          <c:y val="4.7909811854019178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4.5403951246345546E-2"/>
          <c:y val="0.20068967494513007"/>
          <c:w val="0.45975328504283181"/>
          <c:h val="0.6450931676081385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7 класс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Потеря контроля над временем</c:v>
                </c:pt>
                <c:pt idx="1">
                  <c:v>Ухудшение здоровья</c:v>
                </c:pt>
                <c:pt idx="2">
                  <c:v>Нарушение режима дня</c:v>
                </c:pt>
                <c:pt idx="3">
                  <c:v>Ухудшение успеваемости</c:v>
                </c:pt>
                <c:pt idx="4">
                  <c:v>Ухудшение отношений с родителями</c:v>
                </c:pt>
                <c:pt idx="5">
                  <c:v>"Живое" общение заменяется виртуальным</c:v>
                </c:pt>
                <c:pt idx="6">
                  <c:v>"Уход в несуществующий мир"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73</c:v>
                </c:pt>
                <c:pt idx="1">
                  <c:v>49</c:v>
                </c:pt>
                <c:pt idx="2">
                  <c:v>43</c:v>
                </c:pt>
                <c:pt idx="3">
                  <c:v>40</c:v>
                </c:pt>
                <c:pt idx="4">
                  <c:v>38</c:v>
                </c:pt>
                <c:pt idx="5">
                  <c:v>38</c:v>
                </c:pt>
                <c:pt idx="6">
                  <c:v>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2250046646882298"/>
          <c:y val="0.1227253213541199"/>
          <c:w val="0.45226289806459802"/>
          <c:h val="0.80102187479015885"/>
        </c:manualLayout>
      </c:layout>
      <c:overlay val="0"/>
      <c:txPr>
        <a:bodyPr/>
        <a:lstStyle/>
        <a:p>
          <a:pPr>
            <a:defRPr b="1">
              <a:solidFill>
                <a:srgbClr val="7030A0"/>
              </a:solidFill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2645139559807739"/>
          <c:y val="4.6571084710236181E-2"/>
        </c:manualLayout>
      </c:layout>
      <c:overlay val="0"/>
      <c:txPr>
        <a:bodyPr/>
        <a:lstStyle/>
        <a:p>
          <a:pPr>
            <a:defRPr>
              <a:solidFill>
                <a:srgbClr val="7030A0"/>
              </a:solidFill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5.5160017830598547E-2"/>
          <c:y val="0.16422871316392212"/>
          <c:w val="0.4554277331428942"/>
          <c:h val="0.651517007246754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9 класс</c:v>
                </c:pt>
              </c:strCache>
            </c:strRef>
          </c:tx>
          <c:cat>
            <c:strRef>
              <c:f>Лист1!$A$2:$A$8</c:f>
              <c:strCache>
                <c:ptCount val="7"/>
                <c:pt idx="0">
                  <c:v>Потеря контроля над временем</c:v>
                </c:pt>
                <c:pt idx="1">
                  <c:v>Ухудшение здоровья</c:v>
                </c:pt>
                <c:pt idx="2">
                  <c:v>Нарушение режима дня</c:v>
                </c:pt>
                <c:pt idx="3">
                  <c:v>Ухудшение успеваемости</c:v>
                </c:pt>
                <c:pt idx="4">
                  <c:v>Ухудшение отношений с родителями</c:v>
                </c:pt>
                <c:pt idx="5">
                  <c:v>"Живое" общение заменяется виртуальным</c:v>
                </c:pt>
                <c:pt idx="6">
                  <c:v>"Уход в несуществующий мир"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90</c:v>
                </c:pt>
                <c:pt idx="1">
                  <c:v>50</c:v>
                </c:pt>
                <c:pt idx="2">
                  <c:v>70</c:v>
                </c:pt>
                <c:pt idx="3">
                  <c:v>35</c:v>
                </c:pt>
                <c:pt idx="4">
                  <c:v>35</c:v>
                </c:pt>
                <c:pt idx="5">
                  <c:v>45</c:v>
                </c:pt>
                <c:pt idx="6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1644729168946968"/>
          <c:y val="5.5231106257613641E-2"/>
          <c:w val="0.44304910412520992"/>
          <c:h val="0.82294076964768059"/>
        </c:manualLayout>
      </c:layout>
      <c:overlay val="0"/>
      <c:txPr>
        <a:bodyPr/>
        <a:lstStyle/>
        <a:p>
          <a:pPr>
            <a:defRPr b="1">
              <a:solidFill>
                <a:srgbClr val="7030A0"/>
              </a:solidFill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8689745656996144"/>
          <c:y val="8.5948967969459014E-2"/>
        </c:manualLayout>
      </c:layout>
      <c:overlay val="0"/>
      <c:txPr>
        <a:bodyPr/>
        <a:lstStyle/>
        <a:p>
          <a:pPr>
            <a:defRPr>
              <a:solidFill>
                <a:srgbClr val="7030A0"/>
              </a:solidFill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7.9633557091186247E-2"/>
          <c:y val="0.22893082867663631"/>
          <c:w val="0.48416304613182598"/>
          <c:h val="0.6267984144784082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9 класс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Новые знакомства, друзья</c:v>
                </c:pt>
                <c:pt idx="1">
                  <c:v>Альтернатива одиночеству</c:v>
                </c:pt>
                <c:pt idx="2">
                  <c:v>Канал для получения новостей</c:v>
                </c:pt>
                <c:pt idx="3">
                  <c:v>Способ обмена опытом</c:v>
                </c:pt>
                <c:pt idx="4">
                  <c:v>Источник полезной информации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80</c:v>
                </c:pt>
                <c:pt idx="1">
                  <c:v>15</c:v>
                </c:pt>
                <c:pt idx="2">
                  <c:v>55</c:v>
                </c:pt>
                <c:pt idx="3">
                  <c:v>20</c:v>
                </c:pt>
                <c:pt idx="4">
                  <c:v>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6168397134569381"/>
          <c:y val="0.19167161268011215"/>
          <c:w val="0.43831602865430624"/>
          <c:h val="0.70991140488663873"/>
        </c:manualLayout>
      </c:layout>
      <c:overlay val="0"/>
      <c:txPr>
        <a:bodyPr/>
        <a:lstStyle/>
        <a:p>
          <a:pPr>
            <a:defRPr b="1">
              <a:solidFill>
                <a:srgbClr val="7030A0"/>
              </a:solidFill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rgbClr val="7030A0"/>
                </a:solidFill>
              </a:defRPr>
            </a:pPr>
            <a:r>
              <a:rPr lang="ru-RU" dirty="0" smtClean="0">
                <a:solidFill>
                  <a:srgbClr val="7030A0"/>
                </a:solidFill>
              </a:rPr>
              <a:t>8 </a:t>
            </a:r>
            <a:r>
              <a:rPr lang="ru-RU" dirty="0">
                <a:solidFill>
                  <a:srgbClr val="7030A0"/>
                </a:solidFill>
              </a:rPr>
              <a:t>класс</a:t>
            </a:r>
          </a:p>
        </c:rich>
      </c:tx>
      <c:layout>
        <c:manualLayout>
          <c:xMode val="edge"/>
          <c:yMode val="edge"/>
          <c:x val="0.37625115805918363"/>
          <c:y val="8.1218028839150649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0227102485165619E-2"/>
          <c:y val="0.20618258921370575"/>
          <c:w val="0.49511344438591076"/>
          <c:h val="0.6584749911711810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8 класс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Новые знакомства, друзья</c:v>
                </c:pt>
                <c:pt idx="1">
                  <c:v>Альтернатива одиночеству</c:v>
                </c:pt>
                <c:pt idx="2">
                  <c:v>Канал для получения новостей</c:v>
                </c:pt>
                <c:pt idx="3">
                  <c:v>Способ обмена опытом</c:v>
                </c:pt>
                <c:pt idx="4">
                  <c:v>Источник полезной информации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81</c:v>
                </c:pt>
                <c:pt idx="1">
                  <c:v>5.4</c:v>
                </c:pt>
                <c:pt idx="2">
                  <c:v>54</c:v>
                </c:pt>
                <c:pt idx="3">
                  <c:v>35</c:v>
                </c:pt>
                <c:pt idx="4">
                  <c:v>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66199711914412085"/>
          <c:y val="0.18529434962691577"/>
          <c:w val="0.28371969144067372"/>
          <c:h val="0.74537259747762241"/>
        </c:manualLayout>
      </c:layout>
      <c:overlay val="0"/>
      <c:txPr>
        <a:bodyPr/>
        <a:lstStyle/>
        <a:p>
          <a:pPr>
            <a:defRPr b="1">
              <a:solidFill>
                <a:srgbClr val="7030A0"/>
              </a:solidFill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A0EE9C-C23B-411E-8BF5-95F3AAA158DC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C0CD992-05E2-4A8B-8595-EDF56878B639}">
      <dgm:prSet custT="1"/>
      <dgm:spPr/>
      <dgm:t>
        <a:bodyPr/>
        <a:lstStyle/>
        <a:p>
          <a:pPr rtl="0"/>
          <a:r>
            <a:rPr lang="ru-RU" sz="2000" b="1" i="1" dirty="0" smtClean="0">
              <a:solidFill>
                <a:srgbClr val="7030A0"/>
              </a:solidFill>
            </a:rPr>
            <a:t>Проведя опросы, результаты показали, что большинство пользователей, считают себя независимыми от социальных сетей, но не замечая этого, со временем, их зависимость от интернета и социальных сетей  растет.</a:t>
          </a:r>
          <a:endParaRPr lang="ru-RU" sz="2000" dirty="0">
            <a:solidFill>
              <a:srgbClr val="7030A0"/>
            </a:solidFill>
          </a:endParaRPr>
        </a:p>
      </dgm:t>
    </dgm:pt>
    <dgm:pt modelId="{9159C496-A152-46F4-8C57-9AB483758029}" type="parTrans" cxnId="{8C7E4856-E496-40D8-996B-11C337E79DEB}">
      <dgm:prSet/>
      <dgm:spPr/>
      <dgm:t>
        <a:bodyPr/>
        <a:lstStyle/>
        <a:p>
          <a:endParaRPr lang="ru-RU"/>
        </a:p>
      </dgm:t>
    </dgm:pt>
    <dgm:pt modelId="{6D50F381-C124-4F13-A919-A997EA2B3276}" type="sibTrans" cxnId="{8C7E4856-E496-40D8-996B-11C337E79DEB}">
      <dgm:prSet/>
      <dgm:spPr/>
      <dgm:t>
        <a:bodyPr/>
        <a:lstStyle/>
        <a:p>
          <a:endParaRPr lang="ru-RU"/>
        </a:p>
      </dgm:t>
    </dgm:pt>
    <dgm:pt modelId="{C595EEC5-CC2B-4C84-A952-018C00C30104}" type="pres">
      <dgm:prSet presAssocID="{73A0EE9C-C23B-411E-8BF5-95F3AAA158D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7F6440-BA41-421D-ACD7-E6FE2C4E4473}" type="pres">
      <dgm:prSet presAssocID="{2C0CD992-05E2-4A8B-8595-EDF56878B639}" presName="parentText" presStyleLbl="node1" presStyleIdx="0" presStyleCnt="1" custLinFactNeighborX="-4141" custLinFactNeighborY="-867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229405-9BD7-4FAC-8B95-6ABF06BAFF0D}" type="presOf" srcId="{2C0CD992-05E2-4A8B-8595-EDF56878B639}" destId="{467F6440-BA41-421D-ACD7-E6FE2C4E4473}" srcOrd="0" destOrd="0" presId="urn:microsoft.com/office/officeart/2005/8/layout/vList2"/>
    <dgm:cxn modelId="{8C7E4856-E496-40D8-996B-11C337E79DEB}" srcId="{73A0EE9C-C23B-411E-8BF5-95F3AAA158DC}" destId="{2C0CD992-05E2-4A8B-8595-EDF56878B639}" srcOrd="0" destOrd="0" parTransId="{9159C496-A152-46F4-8C57-9AB483758029}" sibTransId="{6D50F381-C124-4F13-A919-A997EA2B3276}"/>
    <dgm:cxn modelId="{AA65F9D3-F389-4322-8797-ADC39F3989DA}" type="presOf" srcId="{73A0EE9C-C23B-411E-8BF5-95F3AAA158DC}" destId="{C595EEC5-CC2B-4C84-A952-018C00C30104}" srcOrd="0" destOrd="0" presId="urn:microsoft.com/office/officeart/2005/8/layout/vList2"/>
    <dgm:cxn modelId="{DA9402B2-3477-4534-9293-BCA6B8BED0D2}" type="presParOf" srcId="{C595EEC5-CC2B-4C84-A952-018C00C30104}" destId="{467F6440-BA41-421D-ACD7-E6FE2C4E447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82E447-DB81-4B78-8421-3F41C0B931D2}" type="datetimeFigureOut">
              <a:rPr lang="ru-RU" smtClean="0"/>
              <a:t>09.08.2017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CE00A5-7D44-4778-9970-6B0A2569A0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049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28632B2F-7D78-4FA4-80F1-3E2049E4D3A3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2</a:t>
            </a:fld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56CEADDF-DC91-4F6A-AE9C-F2C36CDC4F69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3</a:t>
            </a:fld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28632B2F-7D78-4FA4-80F1-3E2049E4D3A3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4</a:t>
            </a:fld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28632B2F-7D78-4FA4-80F1-3E2049E4D3A3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5</a:t>
            </a:fld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455F05E6-C937-40E4-8661-3F256384683A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6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455F05E6-C937-40E4-8661-3F256384683A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7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455F05E6-C937-40E4-8661-3F256384683A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8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455F05E6-C937-40E4-8661-3F256384683A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9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455F05E6-C937-40E4-8661-3F256384683A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10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455F05E6-C937-40E4-8661-3F256384683A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11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455F05E6-C937-40E4-8661-3F256384683A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12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455F05E6-C937-40E4-8661-3F256384683A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13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455F05E6-C937-40E4-8661-3F256384683A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15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090AF139-0283-4364-8A04-D7E1B825B740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16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090AF139-0283-4364-8A04-D7E1B825B740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17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090AF139-0283-4364-8A04-D7E1B825B740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19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090AF139-0283-4364-8A04-D7E1B825B740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20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3A3654FA-485D-4744-A2C1-29BCB58AEE31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21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28632B2F-7D78-4FA4-80F1-3E2049E4D3A3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22</a:t>
            </a:fld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28632B2F-7D78-4FA4-80F1-3E2049E4D3A3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23</a:t>
            </a:fld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090AF139-0283-4364-8A04-D7E1B825B740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24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28632B2F-7D78-4FA4-80F1-3E2049E4D3A3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26</a:t>
            </a:fld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28632B2F-7D78-4FA4-80F1-3E2049E4D3A3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27</a:t>
            </a:fld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28632B2F-7D78-4FA4-80F1-3E2049E4D3A3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28</a:t>
            </a:fld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28632B2F-7D78-4FA4-80F1-3E2049E4D3A3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29</a:t>
            </a:fld>
            <a:endParaRPr lang="ru-RU" altLang="ru-RU" dirty="0" smtClean="0">
              <a:solidFill>
                <a:prstClr val="black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090AF139-0283-4364-8A04-D7E1B825B740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30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/>
            <a:fld id="{090AF139-0283-4364-8A04-D7E1B825B740}" type="slidenum">
              <a:rPr lang="ru-RU" altLang="ru-RU" smtClean="0">
                <a:solidFill>
                  <a:prstClr val="black"/>
                </a:solidFill>
                <a:latin typeface="Arial" pitchFamily="34" charset="0"/>
              </a:rPr>
              <a:pPr eaLnBrk="1" hangingPunct="1"/>
              <a:t>31</a:t>
            </a:fld>
            <a:endParaRPr lang="ru-RU" altLang="ru-RU" smtClean="0">
              <a:solidFill>
                <a:prstClr val="black"/>
              </a:solidFill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cap="flat"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0206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09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8291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22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06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02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67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58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28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59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68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09.08.2017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6105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>
                <a:solidFill>
                  <a:prstClr val="black"/>
                </a:solidFill>
              </a:rPr>
              <a:pPr/>
              <a:t>09.08.2017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523589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>
                <a:solidFill>
                  <a:prstClr val="white"/>
                </a:solidFill>
              </a:rPr>
              <a:pPr/>
              <a:t>09.08.2017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8820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>
                <a:solidFill>
                  <a:prstClr val="white"/>
                </a:solidFill>
              </a:rPr>
              <a:pPr/>
              <a:t>09.08.2017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000456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>
                <a:solidFill>
                  <a:prstClr val="black"/>
                </a:solidFill>
              </a:rPr>
              <a:pPr/>
              <a:t>09.08.2017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8638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>
                <a:solidFill>
                  <a:prstClr val="white"/>
                </a:solidFill>
              </a:rPr>
              <a:pPr/>
              <a:t>09.08.2017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776317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>
                <a:solidFill>
                  <a:prstClr val="black"/>
                </a:solidFill>
              </a:rPr>
              <a:pPr/>
              <a:t>09.08.2017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2509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>
                <a:solidFill>
                  <a:prstClr val="black"/>
                </a:solidFill>
              </a:rPr>
              <a:pPr/>
              <a:t>09.08.2017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9088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>
                <a:solidFill>
                  <a:prstClr val="white"/>
                </a:solidFill>
              </a:rPr>
              <a:pPr/>
              <a:t>09.08.2017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6878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>
                <a:solidFill>
                  <a:prstClr val="black"/>
                </a:solidFill>
              </a:rPr>
              <a:pPr/>
              <a:t>09.08.2017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7747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>
                <a:solidFill>
                  <a:prstClr val="black"/>
                </a:solidFill>
              </a:rPr>
              <a:pPr/>
              <a:t>09.08.2017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022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F0A22E">
                    <a:shade val="75000"/>
                  </a:srgbClr>
                </a:solidFill>
                <a:latin typeface="Franklin Gothic Book"/>
              </a:rPr>
              <a:pPr/>
              <a:t>09.08.2017</a:t>
            </a:fld>
            <a:endParaRPr lang="ru-RU">
              <a:solidFill>
                <a:srgbClr val="F0A22E">
                  <a:shade val="75000"/>
                </a:srgbClr>
              </a:solidFill>
              <a:latin typeface="Franklin Gothic Book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  <a:latin typeface="Franklin Gothic Book"/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F0A22E">
                    <a:shade val="75000"/>
                  </a:srgbClr>
                </a:solidFill>
                <a:latin typeface="Franklin Gothic Book"/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16830938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>
                <a:solidFill>
                  <a:prstClr val="black"/>
                </a:solidFill>
              </a:rPr>
              <a:pPr/>
              <a:t>09.08.2017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936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7.jpg"/><Relationship Id="rId4" Type="http://schemas.openxmlformats.org/officeDocument/2006/relationships/audio" Target="../media/media2.wav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slide" Target="slide3.xml"/><Relationship Id="rId4" Type="http://schemas.openxmlformats.org/officeDocument/2006/relationships/image" Target="../media/image11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image" Target="../media/image15.png"/><Relationship Id="rId3" Type="http://schemas.openxmlformats.org/officeDocument/2006/relationships/image" Target="../media/image14.jpeg"/><Relationship Id="rId7" Type="http://schemas.openxmlformats.org/officeDocument/2006/relationships/slide" Target="slide12.xml"/><Relationship Id="rId12" Type="http://schemas.openxmlformats.org/officeDocument/2006/relationships/slide" Target="slide2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11" Type="http://schemas.openxmlformats.org/officeDocument/2006/relationships/slide" Target="slide31.xml"/><Relationship Id="rId5" Type="http://schemas.openxmlformats.org/officeDocument/2006/relationships/slide" Target="slide5.xml"/><Relationship Id="rId15" Type="http://schemas.openxmlformats.org/officeDocument/2006/relationships/image" Target="../media/image11.wmf"/><Relationship Id="rId10" Type="http://schemas.openxmlformats.org/officeDocument/2006/relationships/slide" Target="slide27.xml"/><Relationship Id="rId4" Type="http://schemas.openxmlformats.org/officeDocument/2006/relationships/slide" Target="slide10.xml"/><Relationship Id="rId9" Type="http://schemas.openxmlformats.org/officeDocument/2006/relationships/slide" Target="slide8.xml"/><Relationship Id="rId1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17.jpeg"/><Relationship Id="rId4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slide" Target="slid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11.wmf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microsoft.com/office/2007/relationships/hdphoto" Target="../media/hdphoto1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slide" Target="slide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1.wmf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1.wmf"/><Relationship Id="rId7" Type="http://schemas.openxmlformats.org/officeDocument/2006/relationships/slide" Target="slide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gif"/><Relationship Id="rId5" Type="http://schemas.openxmlformats.org/officeDocument/2006/relationships/image" Target="../media/image38.jpe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5.jpeg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46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0.png"/><Relationship Id="rId4" Type="http://schemas.openxmlformats.org/officeDocument/2006/relationships/image" Target="../media/image11.wmf"/><Relationship Id="rId9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11.wmf"/><Relationship Id="rId7" Type="http://schemas.openxmlformats.org/officeDocument/2006/relationships/image" Target="../media/image4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slide" Target="slide3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image" Target="../media/image11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3" Type="http://schemas.openxmlformats.org/officeDocument/2006/relationships/image" Target="../media/image10.png"/><Relationship Id="rId7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slide" Target="slide3.xml"/><Relationship Id="rId4" Type="http://schemas.openxmlformats.org/officeDocument/2006/relationships/image" Target="../media/image11.wmf"/><Relationship Id="rId9" Type="http://schemas.openxmlformats.org/officeDocument/2006/relationships/chart" Target="../charts/chart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1.xml"/><Relationship Id="rId3" Type="http://schemas.openxmlformats.org/officeDocument/2006/relationships/image" Target="../media/image11.wmf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9.xml"/><Relationship Id="rId5" Type="http://schemas.openxmlformats.org/officeDocument/2006/relationships/slide" Target="slide3.xml"/><Relationship Id="rId4" Type="http://schemas.openxmlformats.org/officeDocument/2006/relationships/image" Target="../media/image10.png"/><Relationship Id="rId9" Type="http://schemas.openxmlformats.org/officeDocument/2006/relationships/chart" Target="../charts/chart1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1.wmf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slide" Target="slide3.xml"/><Relationship Id="rId9" Type="http://schemas.microsoft.com/office/2007/relationships/diagramDrawing" Target="../diagrams/drawing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10.png"/><Relationship Id="rId7" Type="http://schemas.openxmlformats.org/officeDocument/2006/relationships/slide" Target="slide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11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4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image" Target="../media/image59.jpeg"/><Relationship Id="rId5" Type="http://schemas.openxmlformats.org/officeDocument/2006/relationships/image" Target="../media/image11.wmf"/><Relationship Id="rId10" Type="http://schemas.openxmlformats.org/officeDocument/2006/relationships/image" Target="../media/image58.jpeg"/><Relationship Id="rId4" Type="http://schemas.openxmlformats.org/officeDocument/2006/relationships/image" Target="../media/image55.jpeg"/><Relationship Id="rId9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slide" Target="slide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5" Type="http://schemas.openxmlformats.org/officeDocument/2006/relationships/image" Target="../media/image62.jpeg"/><Relationship Id="rId4" Type="http://schemas.openxmlformats.org/officeDocument/2006/relationships/image" Target="../media/image11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4.png"/><Relationship Id="rId7" Type="http://schemas.openxmlformats.org/officeDocument/2006/relationships/image" Target="../media/image6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65.png"/><Relationship Id="rId4" Type="http://schemas.openxmlformats.org/officeDocument/2006/relationships/image" Target="../media/image11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png"/><Relationship Id="rId4" Type="http://schemas.openxmlformats.org/officeDocument/2006/relationships/image" Target="../media/image11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jpeg"/><Relationship Id="rId5" Type="http://schemas.openxmlformats.org/officeDocument/2006/relationships/slide" Target="slide3.xml"/><Relationship Id="rId4" Type="http://schemas.openxmlformats.org/officeDocument/2006/relationships/image" Target="../media/image11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7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jpeg"/><Relationship Id="rId5" Type="http://schemas.openxmlformats.org/officeDocument/2006/relationships/slide" Target="slide3.xml"/><Relationship Id="rId4" Type="http://schemas.openxmlformats.org/officeDocument/2006/relationships/image" Target="../media/image11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77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Вита\Desktop\Соц. сети\Малахаева\1346430901_225ab27b55a8352dd51e124cec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7" y="-243408"/>
            <a:ext cx="9269341" cy="820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591" y="-218091"/>
            <a:ext cx="4350033" cy="2503614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8676456" y="6453336"/>
            <a:ext cx="288032" cy="144016"/>
          </a:xfrm>
          <a:prstGeom prst="actionButtonForwardNext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3" name="11_Paul Mauriat - Machi-Picchu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0" end="0.25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343601" y="6292552"/>
            <a:ext cx="609600" cy="609600"/>
          </a:xfrm>
          <a:prstGeom prst="rect">
            <a:avLst/>
          </a:prstGeom>
        </p:spPr>
      </p:pic>
      <p:sp>
        <p:nvSpPr>
          <p:cNvPr id="10" name="Овал 9" descr="http://onlineinfobiz.com/wp-content/uploads/2013/03/1337947530_1327390360_mobila-internet.jpg"/>
          <p:cNvSpPr/>
          <p:nvPr/>
        </p:nvSpPr>
        <p:spPr>
          <a:xfrm>
            <a:off x="2173476" y="908720"/>
            <a:ext cx="3403792" cy="3384376"/>
          </a:xfrm>
          <a:prstGeom prst="ellipse">
            <a:avLst/>
          </a:prstGeom>
          <a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7000" r="-17000"/>
            </a:stretch>
          </a:blipFill>
          <a:ln w="1905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869160"/>
            <a:ext cx="3270190" cy="2347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a463dc4b4623d733ea4bd584358_prev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667889">
            <a:off x="5768985" y="4262914"/>
            <a:ext cx="3257813" cy="1965731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5" name="лучшее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083327" y="6042853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79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887" numSld="999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92453" numSld="33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>
            <a:spLocks noChangeArrowheads="1"/>
          </p:cNvSpPr>
          <p:nvPr/>
        </p:nvSpPr>
        <p:spPr bwMode="auto">
          <a:xfrm>
            <a:off x="969969" y="332656"/>
            <a:ext cx="4863773" cy="5550162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2700">
            <a:solidFill>
              <a:schemeClr val="tx1"/>
            </a:solidFill>
            <a:miter lim="800000"/>
            <a:headEnd/>
            <a:tailEnd/>
          </a:ln>
          <a:effectLst>
            <a:softEdge rad="127000"/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1.Объяснить, что такое социальная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сеть, когда она появилась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2.Выявить наиболее популярные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социальные сети в России и в мире,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и их функции.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3.Позитивные и негативные влияние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социальных сетей на человека.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000" b="1" dirty="0" smtClean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4.Сделать вывод о степени влияния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социальных сетей на подростков. </a:t>
            </a:r>
            <a:endParaRPr lang="ru-RU" sz="2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6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grpSp>
        <p:nvGrpSpPr>
          <p:cNvPr id="22540" name="Group 27"/>
          <p:cNvGrpSpPr>
            <a:grpSpLocks/>
          </p:cNvGrpSpPr>
          <p:nvPr/>
        </p:nvGrpSpPr>
        <p:grpSpPr bwMode="auto">
          <a:xfrm>
            <a:off x="325443" y="1588"/>
            <a:ext cx="644525" cy="6089650"/>
            <a:chOff x="205" y="1"/>
            <a:chExt cx="406" cy="3836"/>
          </a:xfrm>
        </p:grpSpPr>
        <p:sp>
          <p:nvSpPr>
            <p:cNvPr id="22549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0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1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2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3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4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5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2556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2557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355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6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7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8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9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0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1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2541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2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252416" y="6190104"/>
            <a:ext cx="8830749" cy="570618"/>
            <a:chOff x="252416" y="6190104"/>
            <a:chExt cx="8830749" cy="570618"/>
          </a:xfrm>
        </p:grpSpPr>
        <p:sp>
          <p:nvSpPr>
            <p:cNvPr id="22533" name="AutoShape 4"/>
            <p:cNvSpPr>
              <a:spLocks noChangeArrowheads="1"/>
            </p:cNvSpPr>
            <p:nvPr/>
          </p:nvSpPr>
          <p:spPr bwMode="auto">
            <a:xfrm>
              <a:off x="3732723" y="6190104"/>
              <a:ext cx="5350442" cy="570618"/>
            </a:xfrm>
            <a:prstGeom prst="parallelogram">
              <a:avLst>
                <a:gd name="adj" fmla="val 180491"/>
              </a:avLst>
            </a:prstGeom>
            <a:gradFill rotWithShape="0">
              <a:gsLst>
                <a:gs pos="0">
                  <a:srgbClr val="4D756A"/>
                </a:gs>
                <a:gs pos="50000">
                  <a:srgbClr val="9AEAD5"/>
                </a:gs>
                <a:gs pos="100000">
                  <a:srgbClr val="4D756A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2534" name="Oval 5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 rot="-960000">
              <a:off x="2773368" y="6212970"/>
              <a:ext cx="1004887" cy="480456"/>
            </a:xfrm>
            <a:prstGeom prst="ellipse">
              <a:avLst/>
            </a:prstGeom>
            <a:gradFill rotWithShape="0">
              <a:gsLst>
                <a:gs pos="0">
                  <a:srgbClr val="667F66"/>
                </a:gs>
                <a:gs pos="50000">
                  <a:srgbClr val="CCFFCC"/>
                </a:gs>
                <a:gs pos="100000">
                  <a:srgbClr val="667F66"/>
                </a:gs>
              </a:gsLst>
              <a:lin ang="2700000" scaled="1"/>
            </a:gra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2535" name="Rectangle 6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 rot="-1260000">
              <a:off x="2721887" y="6272180"/>
              <a:ext cx="1049106" cy="369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dirty="0">
                  <a:solidFill>
                    <a:prstClr val="white"/>
                  </a:solidFill>
                  <a:latin typeface="Arial" pitchFamily="34" charset="0"/>
                </a:rPr>
                <a:t> </a:t>
              </a:r>
              <a:r>
                <a:rPr lang="ru-RU" altLang="ru-RU" dirty="0">
                  <a:solidFill>
                    <a:srgbClr val="7030A0"/>
                  </a:solidFill>
                  <a:latin typeface="Arial" pitchFamily="34" charset="0"/>
                </a:rPr>
                <a:t>Вперёд</a:t>
              </a: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22537" name="Rectangle 8">
              <a:hlinkClick r:id="" action="ppaction://hlinkshowjump?jump=previousslide"/>
            </p:cNvPr>
            <p:cNvSpPr>
              <a:spLocks noChangeArrowheads="1"/>
            </p:cNvSpPr>
            <p:nvPr/>
          </p:nvSpPr>
          <p:spPr bwMode="auto">
            <a:xfrm rot="-1260000">
              <a:off x="1484313" y="6286510"/>
              <a:ext cx="1001712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dirty="0">
                  <a:solidFill>
                    <a:srgbClr val="7030A0"/>
                  </a:solidFill>
                  <a:latin typeface="Arial" pitchFamily="34" charset="0"/>
                </a:rPr>
                <a:t> Назад</a:t>
              </a: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22538" name="Oval 9">
              <a:hlinkClick r:id="" action="ppaction://hlinkshowjump?jump=endshow"/>
            </p:cNvPr>
            <p:cNvSpPr>
              <a:spLocks noChangeArrowheads="1"/>
            </p:cNvSpPr>
            <p:nvPr/>
          </p:nvSpPr>
          <p:spPr bwMode="auto">
            <a:xfrm rot="-960000">
              <a:off x="252416" y="6240995"/>
              <a:ext cx="1004887" cy="424406"/>
            </a:xfrm>
            <a:prstGeom prst="ellipse">
              <a:avLst/>
            </a:prstGeom>
            <a:gradFill rotWithShape="0">
              <a:gsLst>
                <a:gs pos="0">
                  <a:srgbClr val="667F66"/>
                </a:gs>
                <a:gs pos="50000">
                  <a:srgbClr val="CCFFCC"/>
                </a:gs>
                <a:gs pos="100000">
                  <a:srgbClr val="667F66"/>
                </a:gs>
              </a:gsLst>
              <a:lin ang="2700000" scaled="1"/>
            </a:gra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pic>
          <p:nvPicPr>
            <p:cNvPr id="22539" name="Picture 10">
              <a:hlinkClick r:id="" action="ppaction://hlinkshowjump?jump=endshow"/>
            </p:cNvPr>
            <p:cNvPicPr>
              <a:picLocks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613" y="6270994"/>
              <a:ext cx="323850" cy="39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3" name="Rectangle 30"/>
            <p:cNvSpPr>
              <a:spLocks noChangeArrowheads="1"/>
            </p:cNvSpPr>
            <p:nvPr/>
          </p:nvSpPr>
          <p:spPr bwMode="auto">
            <a:xfrm>
              <a:off x="5531937" y="6266855"/>
              <a:ext cx="1609142" cy="369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b="1" dirty="0" smtClean="0">
                  <a:solidFill>
                    <a:srgbClr val="7030A0"/>
                  </a:solidFill>
                  <a:latin typeface="Arial" pitchFamily="34" charset="0"/>
                </a:rPr>
                <a:t>Введение</a:t>
              </a:r>
              <a:endParaRPr lang="ru-RU" altLang="ru-RU" b="1" dirty="0">
                <a:solidFill>
                  <a:srgbClr val="7030A0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383903" y="739442"/>
            <a:ext cx="261203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5738" indent="-185738"/>
            <a:endParaRPr lang="ru-RU" sz="20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Управляющая кнопка: в начало 3">
            <a:hlinkClick r:id="rId5" action="ppaction://hlinksldjump" highlightClick="1"/>
          </p:cNvPr>
          <p:cNvSpPr/>
          <p:nvPr/>
        </p:nvSpPr>
        <p:spPr>
          <a:xfrm>
            <a:off x="8532440" y="5733256"/>
            <a:ext cx="360040" cy="144016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00732" y="575353"/>
            <a:ext cx="3087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solidFill>
                  <a:srgbClr val="7030A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Цель работы:</a:t>
            </a:r>
            <a:endParaRPr lang="ru-RU" sz="32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8" name="Picture 6" descr="http://prowestmediaconcepts.files.wordpress.com/2011/02/man-w-question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50212" y="215941"/>
            <a:ext cx="3045395" cy="2592288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317500"/>
          </a:effectLst>
        </p:spPr>
      </p:pic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872" y="2782318"/>
            <a:ext cx="3133725" cy="31829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044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90000"/>
              </a:schemeClr>
            </a:gs>
            <a:gs pos="41000">
              <a:srgbClr val="87BFF1"/>
            </a:gs>
            <a:gs pos="72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9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7641050" y="6258810"/>
            <a:ext cx="1004887" cy="396584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827884" y="330233"/>
            <a:ext cx="5001627" cy="525900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1270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wrap="none" lIns="92075" tIns="46038" rIns="92075" bIns="46038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900" b="1" dirty="0">
                <a:solidFill>
                  <a:prstClr val="white"/>
                </a:solidFill>
                <a:latin typeface="Times New Roman" pitchFamily="18" charset="0"/>
              </a:rPr>
              <a:t>                                                    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sz="900" b="1" dirty="0">
                <a:solidFill>
                  <a:srgbClr val="7030A0"/>
                </a:solidFill>
                <a:latin typeface="Times New Roman" pitchFamily="18" charset="0"/>
              </a:rPr>
              <a:t>                                                </a:t>
            </a:r>
            <a:r>
              <a:rPr lang="ru-RU" altLang="ru-RU" sz="1600" b="1" dirty="0" smtClean="0">
                <a:solidFill>
                  <a:srgbClr val="7030A0"/>
                </a:solidFill>
                <a:latin typeface="Times New Roman" pitchFamily="18" charset="0"/>
              </a:rPr>
              <a:t>СОДЕРЖАНИЕ</a:t>
            </a:r>
            <a:endParaRPr lang="ru-RU" altLang="ru-RU" sz="1600" b="1" dirty="0">
              <a:solidFill>
                <a:srgbClr val="7030A0"/>
              </a:solidFill>
              <a:latin typeface="Times New Roman" pitchFamily="18" charset="0"/>
            </a:endParaRPr>
          </a:p>
          <a:p>
            <a:pPr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/>
                <a:hlinkClick r:id="rId4" action="ppaction://hlinksldjump"/>
              </a:rPr>
              <a:t>Введение</a:t>
            </a:r>
            <a:endParaRPr lang="ru-RU" altLang="ru-RU" b="1" dirty="0">
              <a:solidFill>
                <a:srgbClr val="7030A0"/>
              </a:solidFill>
              <a:latin typeface="Arial"/>
            </a:endParaRPr>
          </a:p>
          <a:p>
            <a:pPr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sz="1600" b="1" dirty="0">
                <a:solidFill>
                  <a:srgbClr val="7030A0"/>
                </a:solidFill>
                <a:latin typeface="Arial"/>
              </a:rPr>
              <a:t>Глава 1</a:t>
            </a:r>
            <a:r>
              <a:rPr lang="ru-RU" altLang="ru-RU" b="1" dirty="0">
                <a:solidFill>
                  <a:srgbClr val="7030A0"/>
                </a:solidFill>
                <a:latin typeface="Arial"/>
              </a:rPr>
              <a:t>. 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  <a:hlinkClick r:id="rId5" action="ppaction://hlinksldjump"/>
              </a:rPr>
              <a:t>История социальных сетей в </a:t>
            </a:r>
          </a:p>
          <a:p>
            <a:pPr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/>
                <a:hlinkClick r:id="rId5" action="ppaction://hlinksldjump"/>
              </a:rPr>
              <a:t>Интернете</a:t>
            </a:r>
            <a:endParaRPr lang="ru-RU" altLang="ru-RU" b="1" dirty="0">
              <a:solidFill>
                <a:srgbClr val="7030A0"/>
              </a:solidFill>
              <a:latin typeface="Arial"/>
            </a:endParaRPr>
          </a:p>
          <a:p>
            <a:pPr marL="185738" indent="-185738"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b="1" dirty="0">
                <a:solidFill>
                  <a:srgbClr val="7030A0"/>
                </a:solidFill>
                <a:latin typeface="Arial"/>
                <a:cs typeface="Times New Roman" pitchFamily="18" charset="0"/>
              </a:rPr>
              <a:t>       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  <a:cs typeface="Times New Roman" pitchFamily="18" charset="0"/>
              </a:rPr>
              <a:t>1.1.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  <a:cs typeface="Times New Roman" pitchFamily="18" charset="0"/>
                <a:hlinkClick r:id="rId6" action="ppaction://hlinksldjump"/>
              </a:rPr>
              <a:t>Этапы развития социальных </a:t>
            </a:r>
          </a:p>
          <a:p>
            <a:pPr marL="185738" indent="-185738"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b="1" dirty="0">
                <a:solidFill>
                  <a:srgbClr val="7030A0"/>
                </a:solidFill>
                <a:latin typeface="Arial"/>
                <a:hlinkClick r:id="rId6" action="ppaction://hlinksldjump"/>
              </a:rPr>
              <a:t>с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  <a:hlinkClick r:id="rId6" action="ppaction://hlinksldjump"/>
              </a:rPr>
              <a:t>етей Интернета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</a:rPr>
              <a:t> 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  <a:cs typeface="Times New Roman" pitchFamily="18" charset="0"/>
              </a:rPr>
              <a:t>       </a:t>
            </a:r>
          </a:p>
          <a:p>
            <a:pPr marL="0" indent="263525" defTabSz="357188" eaLnBrk="1" fontAlgn="base" hangingPunct="1">
              <a:spcBef>
                <a:spcPct val="50000"/>
              </a:spcBef>
              <a:spcAft>
                <a:spcPct val="0"/>
              </a:spcAft>
              <a:tabLst>
                <a:tab pos="449263" algn="l"/>
              </a:tabLst>
            </a:pPr>
            <a:r>
              <a:rPr lang="ru-RU" altLang="ru-RU" b="1" dirty="0" smtClean="0">
                <a:solidFill>
                  <a:srgbClr val="7030A0"/>
                </a:solidFill>
                <a:latin typeface="Arial"/>
                <a:cs typeface="Times New Roman" pitchFamily="18" charset="0"/>
              </a:rPr>
              <a:t>   1.2.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</a:rPr>
              <a:t> 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  <a:hlinkClick r:id="rId7" action="ppaction://hlinksldjump"/>
              </a:rPr>
              <a:t>Российские социальные сети.</a:t>
            </a:r>
            <a:endParaRPr lang="ru-RU" altLang="ru-RU" b="1" dirty="0">
              <a:solidFill>
                <a:srgbClr val="7030A0"/>
              </a:solidFill>
              <a:latin typeface="Arial"/>
              <a:cs typeface="Times New Roman" pitchFamily="18" charset="0"/>
            </a:endParaRPr>
          </a:p>
          <a:p>
            <a:pPr marL="0" indent="0" defTabSz="357188" eaLnBrk="1" fontAlgn="base" hangingPunct="1">
              <a:spcBef>
                <a:spcPct val="50000"/>
              </a:spcBef>
              <a:spcAft>
                <a:spcPct val="0"/>
              </a:spcAft>
              <a:tabLst>
                <a:tab pos="449263" algn="l"/>
              </a:tabLst>
            </a:pPr>
            <a:r>
              <a:rPr lang="ru-RU" altLang="ru-RU" sz="1600" b="1" dirty="0">
                <a:solidFill>
                  <a:srgbClr val="7030A0"/>
                </a:solidFill>
                <a:latin typeface="Arial"/>
                <a:cs typeface="Times New Roman" pitchFamily="18" charset="0"/>
              </a:rPr>
              <a:t>Г</a:t>
            </a:r>
            <a:r>
              <a:rPr lang="ru-RU" altLang="ru-RU" sz="1600" b="1" dirty="0" smtClean="0">
                <a:solidFill>
                  <a:srgbClr val="7030A0"/>
                </a:solidFill>
                <a:latin typeface="Arial"/>
                <a:cs typeface="Times New Roman" pitchFamily="18" charset="0"/>
              </a:rPr>
              <a:t>лава</a:t>
            </a:r>
            <a:r>
              <a:rPr lang="ru-RU" altLang="ru-RU" sz="1600" b="1" dirty="0" smtClean="0">
                <a:solidFill>
                  <a:srgbClr val="7030A0"/>
                </a:solidFill>
                <a:latin typeface="Arial"/>
              </a:rPr>
              <a:t>2. </a:t>
            </a:r>
            <a:r>
              <a:rPr lang="ru-RU" b="1" dirty="0" smtClean="0">
                <a:solidFill>
                  <a:srgbClr val="7030A0"/>
                </a:solidFill>
                <a:latin typeface="Arial"/>
                <a:hlinkClick r:id="rId8" action="ppaction://hlinksldjump"/>
              </a:rPr>
              <a:t>Мотивы общения в Интернете</a:t>
            </a:r>
            <a:endParaRPr lang="ru-RU" altLang="ru-RU" b="1" dirty="0" smtClean="0">
              <a:solidFill>
                <a:srgbClr val="7030A0"/>
              </a:solidFill>
              <a:latin typeface="Arial"/>
            </a:endParaRPr>
          </a:p>
          <a:p>
            <a:pPr indent="-157163"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/>
              </a:rPr>
              <a:t>    2.1. 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  <a:hlinkClick r:id="rId5" action="ppaction://hlinksldjump"/>
              </a:rPr>
              <a:t>Статистика</a:t>
            </a:r>
            <a:endParaRPr lang="ru-RU" altLang="ru-RU" b="1" dirty="0" smtClean="0">
              <a:solidFill>
                <a:srgbClr val="7030A0"/>
              </a:solidFill>
              <a:latin typeface="Arial"/>
            </a:endParaRPr>
          </a:p>
          <a:p>
            <a:pPr indent="-157163"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/>
              </a:rPr>
              <a:t>    2.2 </a:t>
            </a:r>
            <a:r>
              <a:rPr lang="ru-RU" b="1" dirty="0">
                <a:solidFill>
                  <a:srgbClr val="7030A0"/>
                </a:solidFill>
                <a:latin typeface="Arial"/>
                <a:hlinkClick r:id="rId9" action="ppaction://hlinksldjump"/>
              </a:rPr>
              <a:t>Проблемы  общения в </a:t>
            </a:r>
            <a:r>
              <a:rPr lang="ru-RU" b="1" dirty="0" smtClean="0">
                <a:solidFill>
                  <a:srgbClr val="7030A0"/>
                </a:solidFill>
                <a:latin typeface="Arial"/>
                <a:hlinkClick r:id="rId9" action="ppaction://hlinksldjump"/>
              </a:rPr>
              <a:t>Интернете</a:t>
            </a:r>
            <a:endParaRPr lang="ru-RU" b="1" dirty="0">
              <a:solidFill>
                <a:srgbClr val="7030A0"/>
              </a:solidFill>
              <a:latin typeface="Arial"/>
            </a:endParaRPr>
          </a:p>
          <a:p>
            <a:pPr indent="-79375"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/>
              </a:rPr>
              <a:t>   2.3. 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  <a:hlinkClick r:id="rId10" action="ppaction://hlinksldjump"/>
              </a:rPr>
              <a:t>Опасность виртуального мира</a:t>
            </a:r>
            <a:endParaRPr lang="ru-RU" altLang="ru-RU" b="1" dirty="0" smtClean="0">
              <a:solidFill>
                <a:srgbClr val="7030A0"/>
              </a:solidFill>
              <a:latin typeface="Arial"/>
            </a:endParaRPr>
          </a:p>
          <a:p>
            <a:pPr indent="-157163"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/>
              </a:rPr>
              <a:t>    2.3. 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  <a:hlinkClick r:id="rId11" action="ppaction://hlinksldjump"/>
              </a:rPr>
              <a:t>Социально-психологические </a:t>
            </a:r>
          </a:p>
          <a:p>
            <a:pPr indent="-157163"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/>
                <a:hlinkClick r:id="rId11" action="ppaction://hlinksldjump"/>
              </a:rPr>
              <a:t>особенности личностей</a:t>
            </a:r>
            <a:endParaRPr lang="ru-RU" altLang="ru-RU" b="1" dirty="0" smtClean="0">
              <a:solidFill>
                <a:srgbClr val="7030A0"/>
              </a:solidFill>
              <a:latin typeface="Arial"/>
            </a:endParaRPr>
          </a:p>
          <a:p>
            <a:pPr marL="0" indent="0"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/>
              </a:rPr>
              <a:t>       2.4. </a:t>
            </a:r>
            <a:r>
              <a:rPr lang="ru-RU" altLang="ru-RU" b="1" dirty="0">
                <a:solidFill>
                  <a:srgbClr val="7030A0"/>
                </a:solidFill>
                <a:latin typeface="Arial"/>
                <a:hlinkClick r:id="rId12" action="ppaction://hlinksldjump"/>
              </a:rPr>
              <a:t>Гарантии виртуальной </a:t>
            </a:r>
            <a:r>
              <a:rPr lang="ru-RU" altLang="ru-RU" b="1" dirty="0" smtClean="0">
                <a:solidFill>
                  <a:srgbClr val="7030A0"/>
                </a:solidFill>
                <a:latin typeface="Arial"/>
                <a:hlinkClick r:id="rId12" action="ppaction://hlinksldjump"/>
              </a:rPr>
              <a:t>жизни</a:t>
            </a:r>
            <a:endParaRPr lang="ru-RU" altLang="ru-RU" b="1" dirty="0">
              <a:solidFill>
                <a:srgbClr val="7030A0"/>
              </a:solidFill>
              <a:latin typeface="Arial"/>
            </a:endParaRPr>
          </a:p>
          <a:p>
            <a:pPr indent="-157163"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endParaRPr lang="ru-RU" altLang="ru-RU" sz="1600" b="1" dirty="0" smtClean="0">
              <a:solidFill>
                <a:srgbClr val="7030A0"/>
              </a:solidFill>
              <a:latin typeface="Arial"/>
            </a:endParaRPr>
          </a:p>
          <a:p>
            <a:pPr eaLnBrk="1" fontAlgn="base" hangingPunct="1">
              <a:lnSpc>
                <a:spcPct val="7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/>
                <a:hlinkClick r:id="rId7" action="ppaction://hlinksldjump"/>
              </a:rPr>
              <a:t>Итоги</a:t>
            </a:r>
            <a:endParaRPr lang="ru-RU" altLang="ru-RU" b="1" dirty="0">
              <a:solidFill>
                <a:srgbClr val="7030A0"/>
              </a:solidFill>
              <a:latin typeface="Arial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484" name="AutoShape 4"/>
          <p:cNvSpPr>
            <a:spLocks noChangeArrowheads="1"/>
          </p:cNvSpPr>
          <p:nvPr/>
        </p:nvSpPr>
        <p:spPr bwMode="auto">
          <a:xfrm>
            <a:off x="-252536" y="6111091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485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7655251" y="6241280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486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7605661" y="6275663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 smtClean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487" name="Oval 7"/>
          <p:cNvSpPr>
            <a:spLocks noChangeArrowheads="1"/>
          </p:cNvSpPr>
          <p:nvPr/>
        </p:nvSpPr>
        <p:spPr bwMode="auto">
          <a:xfrm rot="-960000">
            <a:off x="6456278" y="6261102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488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6449604" y="6309083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 smtClean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 smtClean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325440" y="1588"/>
            <a:ext cx="502444" cy="6089650"/>
            <a:chOff x="205" y="1"/>
            <a:chExt cx="406" cy="3836"/>
          </a:xfrm>
        </p:grpSpPr>
        <p:sp>
          <p:nvSpPr>
            <p:cNvPr id="20495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496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497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498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499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500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501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0502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0503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0259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0260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0261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0262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0263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0264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0265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0492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0493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10270" name="Rectangle 30"/>
          <p:cNvSpPr>
            <a:spLocks noChangeArrowheads="1"/>
          </p:cNvSpPr>
          <p:nvPr/>
        </p:nvSpPr>
        <p:spPr bwMode="auto">
          <a:xfrm>
            <a:off x="1761289" y="6340656"/>
            <a:ext cx="16557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>
                <a:solidFill>
                  <a:srgbClr val="7030A0"/>
                </a:solidFill>
                <a:latin typeface="Arial" pitchFamily="34" charset="0"/>
              </a:rPr>
              <a:t>Содержание</a:t>
            </a:r>
            <a:endParaRPr lang="ru-RU" altLang="ru-RU" b="1" dirty="0">
              <a:solidFill>
                <a:srgbClr val="7030A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511" y="3026815"/>
            <a:ext cx="3308495" cy="3025775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Вита\Desktop\Соц. сети\Малахаева\i6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981" y="319699"/>
            <a:ext cx="3175815" cy="267580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5395070" y="6278382"/>
            <a:ext cx="931224" cy="444399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0490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3598" y="6277770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292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/>
      <p:bldP spid="102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>
            <a:spLocks noChangeArrowheads="1"/>
          </p:cNvSpPr>
          <p:nvPr/>
        </p:nvSpPr>
        <p:spPr bwMode="auto">
          <a:xfrm>
            <a:off x="1183175" y="317105"/>
            <a:ext cx="4806676" cy="5254401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2700">
            <a:solidFill>
              <a:schemeClr val="tx1"/>
            </a:solidFill>
            <a:miter lim="800000"/>
            <a:headEnd/>
            <a:tailEnd/>
          </a:ln>
          <a:effectLst>
            <a:softEdge rad="31750"/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just" eaLnBrk="1" fontAlgn="base" hangingPunct="1">
              <a:spcAft>
                <a:spcPct val="0"/>
              </a:spcAft>
            </a:pPr>
            <a:endParaRPr lang="ru-RU" altLang="ru-RU" dirty="0">
              <a:solidFill>
                <a:srgbClr val="B9CA1A">
                  <a:lumMod val="75000"/>
                </a:srgbClr>
              </a:solidFill>
              <a:latin typeface="Arial" pitchFamily="34" charset="0"/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6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grpSp>
        <p:nvGrpSpPr>
          <p:cNvPr id="22540" name="Group 27"/>
          <p:cNvGrpSpPr>
            <a:grpSpLocks/>
          </p:cNvGrpSpPr>
          <p:nvPr/>
        </p:nvGrpSpPr>
        <p:grpSpPr bwMode="auto">
          <a:xfrm>
            <a:off x="325443" y="1588"/>
            <a:ext cx="644525" cy="6089650"/>
            <a:chOff x="205" y="1"/>
            <a:chExt cx="406" cy="3836"/>
          </a:xfrm>
        </p:grpSpPr>
        <p:sp>
          <p:nvSpPr>
            <p:cNvPr id="22549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0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1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2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3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4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5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2556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2557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355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6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7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8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9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0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1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2541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2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252416" y="6190104"/>
            <a:ext cx="8830749" cy="570618"/>
            <a:chOff x="252416" y="6190104"/>
            <a:chExt cx="8830749" cy="570618"/>
          </a:xfrm>
        </p:grpSpPr>
        <p:sp>
          <p:nvSpPr>
            <p:cNvPr id="22533" name="AutoShape 4"/>
            <p:cNvSpPr>
              <a:spLocks noChangeArrowheads="1"/>
            </p:cNvSpPr>
            <p:nvPr/>
          </p:nvSpPr>
          <p:spPr bwMode="auto">
            <a:xfrm>
              <a:off x="3732723" y="6190104"/>
              <a:ext cx="5350442" cy="570618"/>
            </a:xfrm>
            <a:prstGeom prst="parallelogram">
              <a:avLst>
                <a:gd name="adj" fmla="val 180491"/>
              </a:avLst>
            </a:prstGeom>
            <a:gradFill rotWithShape="0">
              <a:gsLst>
                <a:gs pos="0">
                  <a:srgbClr val="4D756A"/>
                </a:gs>
                <a:gs pos="50000">
                  <a:srgbClr val="9AEAD5"/>
                </a:gs>
                <a:gs pos="100000">
                  <a:srgbClr val="4D756A"/>
                </a:gs>
              </a:gsLst>
              <a:lin ang="540000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2534" name="Oval 5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 rot="-960000">
              <a:off x="2773368" y="6212970"/>
              <a:ext cx="1004887" cy="480456"/>
            </a:xfrm>
            <a:prstGeom prst="ellipse">
              <a:avLst/>
            </a:prstGeom>
            <a:gradFill rotWithShape="0">
              <a:gsLst>
                <a:gs pos="0">
                  <a:srgbClr val="667F66"/>
                </a:gs>
                <a:gs pos="50000">
                  <a:srgbClr val="CCFFCC"/>
                </a:gs>
                <a:gs pos="100000">
                  <a:srgbClr val="667F66"/>
                </a:gs>
              </a:gsLst>
              <a:lin ang="2700000" scaled="1"/>
            </a:gra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2535" name="Rectangle 6">
              <a:hlinkClick r:id="" action="ppaction://hlinkshowjump?jump=nextslide"/>
            </p:cNvPr>
            <p:cNvSpPr>
              <a:spLocks noChangeArrowheads="1"/>
            </p:cNvSpPr>
            <p:nvPr/>
          </p:nvSpPr>
          <p:spPr bwMode="auto">
            <a:xfrm rot="-1260000">
              <a:off x="2721887" y="6272180"/>
              <a:ext cx="1049106" cy="369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dirty="0">
                  <a:solidFill>
                    <a:prstClr val="white"/>
                  </a:solidFill>
                  <a:latin typeface="Arial" pitchFamily="34" charset="0"/>
                </a:rPr>
                <a:t> </a:t>
              </a:r>
              <a:r>
                <a:rPr lang="ru-RU" altLang="ru-RU" dirty="0">
                  <a:solidFill>
                    <a:srgbClr val="7030A0"/>
                  </a:solidFill>
                  <a:latin typeface="Arial" pitchFamily="34" charset="0"/>
                </a:rPr>
                <a:t>Вперёд</a:t>
              </a: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22537" name="Rectangle 8">
              <a:hlinkClick r:id="" action="ppaction://hlinkshowjump?jump=previousslide"/>
            </p:cNvPr>
            <p:cNvSpPr>
              <a:spLocks noChangeArrowheads="1"/>
            </p:cNvSpPr>
            <p:nvPr/>
          </p:nvSpPr>
          <p:spPr bwMode="auto">
            <a:xfrm rot="-1260000">
              <a:off x="1484313" y="6286510"/>
              <a:ext cx="1001712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dirty="0">
                  <a:solidFill>
                    <a:srgbClr val="7030A0"/>
                  </a:solidFill>
                  <a:latin typeface="Arial" pitchFamily="34" charset="0"/>
                </a:rPr>
                <a:t> Назад</a:t>
              </a: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22538" name="Oval 9">
              <a:hlinkClick r:id="" action="ppaction://hlinkshowjump?jump=endshow"/>
            </p:cNvPr>
            <p:cNvSpPr>
              <a:spLocks noChangeArrowheads="1"/>
            </p:cNvSpPr>
            <p:nvPr/>
          </p:nvSpPr>
          <p:spPr bwMode="auto">
            <a:xfrm rot="-960000">
              <a:off x="252416" y="6240995"/>
              <a:ext cx="1004887" cy="424406"/>
            </a:xfrm>
            <a:prstGeom prst="ellipse">
              <a:avLst/>
            </a:prstGeom>
            <a:gradFill rotWithShape="0">
              <a:gsLst>
                <a:gs pos="0">
                  <a:srgbClr val="667F66"/>
                </a:gs>
                <a:gs pos="50000">
                  <a:srgbClr val="CCFFCC"/>
                </a:gs>
                <a:gs pos="100000">
                  <a:srgbClr val="667F66"/>
                </a:gs>
              </a:gsLst>
              <a:lin ang="2700000" scaled="1"/>
            </a:gra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pic>
          <p:nvPicPr>
            <p:cNvPr id="22539" name="Picture 10">
              <a:hlinkClick r:id="" action="ppaction://hlinkshowjump?jump=endshow"/>
            </p:cNvPr>
            <p:cNvPicPr>
              <a:picLocks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613" y="6270994"/>
              <a:ext cx="323850" cy="39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3" name="Rectangle 30"/>
            <p:cNvSpPr>
              <a:spLocks noChangeArrowheads="1"/>
            </p:cNvSpPr>
            <p:nvPr/>
          </p:nvSpPr>
          <p:spPr bwMode="auto">
            <a:xfrm>
              <a:off x="5531937" y="6266855"/>
              <a:ext cx="1609142" cy="3699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b="1" dirty="0" smtClean="0">
                  <a:solidFill>
                    <a:srgbClr val="7030A0"/>
                  </a:solidFill>
                  <a:latin typeface="Arial" pitchFamily="34" charset="0"/>
                </a:rPr>
                <a:t>Введение</a:t>
              </a:r>
              <a:endParaRPr lang="ru-RU" altLang="ru-RU" b="1" dirty="0">
                <a:solidFill>
                  <a:srgbClr val="7030A0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383903" y="739442"/>
            <a:ext cx="430582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5738" indent="-185738"/>
            <a:r>
              <a:rPr lang="ru-RU" sz="20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настоящее время трудно представить нашу жизнь без мобильного телефона, компьютера и конечно сети </a:t>
            </a:r>
            <a:r>
              <a:rPr lang="en-US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</a:t>
            </a:r>
            <a:r>
              <a:rPr lang="ru-RU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вместе с этим и социальных сетей. И как же молодому, растущему, развивающемуся человеку не запутаться и не попасть в зависимость от такого разнообразия? Какое место в нашей жизни занимают социальные сети? Как они влияют на нас, помогают или же только отнимают время?</a:t>
            </a:r>
          </a:p>
        </p:txBody>
      </p:sp>
      <p:pic>
        <p:nvPicPr>
          <p:cNvPr id="6146" name="Picture 2" descr="C:\Users\Вита\Desktop\Соц. сети\Малахаева\12306048_m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997" y="317105"/>
            <a:ext cx="2763260" cy="2392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в начало 3">
            <a:hlinkClick r:id="rId6" action="ppaction://hlinksldjump" highlightClick="1"/>
          </p:cNvPr>
          <p:cNvSpPr/>
          <p:nvPr/>
        </p:nvSpPr>
        <p:spPr>
          <a:xfrm>
            <a:off x="8532440" y="5733256"/>
            <a:ext cx="360040" cy="144016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971" y="2887663"/>
            <a:ext cx="3093313" cy="2826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6034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>
            <a:spLocks noChangeArrowheads="1"/>
          </p:cNvSpPr>
          <p:nvPr/>
        </p:nvSpPr>
        <p:spPr bwMode="auto">
          <a:xfrm>
            <a:off x="906462" y="220722"/>
            <a:ext cx="5033689" cy="5728558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2700">
            <a:solidFill>
              <a:schemeClr val="tx1"/>
            </a:solidFill>
            <a:miter lim="800000"/>
            <a:headEnd/>
            <a:tailEnd/>
          </a:ln>
          <a:effectLst>
            <a:softEdge rad="31750"/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just" eaLnBrk="1" fontAlgn="base" hangingPunct="1">
              <a:spcAft>
                <a:spcPct val="0"/>
              </a:spcAft>
            </a:pPr>
            <a:endParaRPr lang="ru-RU" altLang="ru-RU" dirty="0">
              <a:solidFill>
                <a:srgbClr val="B9CA1A">
                  <a:lumMod val="75000"/>
                </a:srgbClr>
              </a:solidFill>
              <a:latin typeface="Arial" pitchFamily="34" charset="0"/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3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4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5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6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7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 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8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2539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7"/>
          <p:cNvGrpSpPr>
            <a:grpSpLocks/>
          </p:cNvGrpSpPr>
          <p:nvPr/>
        </p:nvGrpSpPr>
        <p:grpSpPr bwMode="auto">
          <a:xfrm>
            <a:off x="325443" y="1588"/>
            <a:ext cx="644525" cy="6089650"/>
            <a:chOff x="205" y="1"/>
            <a:chExt cx="406" cy="3836"/>
          </a:xfrm>
        </p:grpSpPr>
        <p:sp>
          <p:nvSpPr>
            <p:cNvPr id="22549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0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1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2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3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4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5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2556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2557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355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6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7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8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9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0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1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2541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2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3" name="Rectangle 30"/>
          <p:cNvSpPr>
            <a:spLocks noChangeArrowheads="1"/>
          </p:cNvSpPr>
          <p:nvPr/>
        </p:nvSpPr>
        <p:spPr bwMode="auto">
          <a:xfrm>
            <a:off x="4751399" y="6268210"/>
            <a:ext cx="3456383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 pitchFamily="34" charset="0"/>
              </a:rPr>
              <a:t>История социальных сетей</a:t>
            </a:r>
            <a:endParaRPr lang="ru-RU" altLang="ru-RU" b="1" dirty="0">
              <a:solidFill>
                <a:srgbClr val="7030A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22745" y="282473"/>
            <a:ext cx="480434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altLang="ru-RU" sz="2800" b="1" dirty="0" smtClean="0">
                <a:solidFill>
                  <a:srgbClr val="C65116"/>
                </a:solidFill>
              </a:rPr>
              <a:t>Социальные </a:t>
            </a:r>
            <a:r>
              <a:rPr lang="ru-RU" altLang="ru-RU" sz="2800" b="1" dirty="0">
                <a:solidFill>
                  <a:srgbClr val="C65116"/>
                </a:solidFill>
              </a:rPr>
              <a:t>сети </a:t>
            </a:r>
            <a:r>
              <a:rPr lang="ru-RU" altLang="ru-RU" b="1" dirty="0">
                <a:solidFill>
                  <a:srgbClr val="7030A0"/>
                </a:solidFill>
              </a:rPr>
              <a:t>- </a:t>
            </a:r>
            <a:r>
              <a:rPr lang="ru-RU" altLang="ru-RU" b="1" dirty="0" smtClean="0">
                <a:solidFill>
                  <a:srgbClr val="7030A0"/>
                </a:solidFill>
              </a:rPr>
              <a:t>состоят </a:t>
            </a:r>
            <a:r>
              <a:rPr lang="ru-RU" altLang="ru-RU" b="1" dirty="0">
                <a:solidFill>
                  <a:srgbClr val="7030A0"/>
                </a:solidFill>
              </a:rPr>
              <a:t>из группы людей и связей между ними, это не только сайты в интернете, а любые сообщества </a:t>
            </a:r>
            <a:r>
              <a:rPr lang="ru-RU" altLang="ru-RU" b="1" dirty="0" smtClean="0">
                <a:solidFill>
                  <a:srgbClr val="7030A0"/>
                </a:solidFill>
              </a:rPr>
              <a:t>людей</a:t>
            </a:r>
            <a:r>
              <a:rPr lang="en-US" altLang="ru-RU" b="1" dirty="0">
                <a:solidFill>
                  <a:srgbClr val="7030A0"/>
                </a:solidFill>
              </a:rPr>
              <a:t>,</a:t>
            </a:r>
            <a:r>
              <a:rPr lang="ru-RU" altLang="ru-RU" b="1" dirty="0" smtClean="0">
                <a:solidFill>
                  <a:srgbClr val="7030A0"/>
                </a:solidFill>
              </a:rPr>
              <a:t> </a:t>
            </a:r>
            <a:r>
              <a:rPr lang="ru-RU" altLang="ru-RU" b="1" dirty="0">
                <a:solidFill>
                  <a:srgbClr val="7030A0"/>
                </a:solidFill>
              </a:rPr>
              <a:t>связанные общими интересами. Термин был введён в </a:t>
            </a:r>
            <a:r>
              <a:rPr lang="ru-RU" altLang="ru-RU" b="1" u="sng" dirty="0">
                <a:solidFill>
                  <a:srgbClr val="7030A0"/>
                </a:solidFill>
              </a:rPr>
              <a:t>1954</a:t>
            </a:r>
            <a:r>
              <a:rPr lang="ru-RU" altLang="ru-RU" b="1" dirty="0">
                <a:solidFill>
                  <a:srgbClr val="7030A0"/>
                </a:solidFill>
              </a:rPr>
              <a:t> году социологом из «Манчестерской школы» </a:t>
            </a:r>
            <a:r>
              <a:rPr lang="ru-RU" altLang="ru-RU" b="1" u="sng" dirty="0">
                <a:solidFill>
                  <a:srgbClr val="7030A0"/>
                </a:solidFill>
              </a:rPr>
              <a:t>Джеймсом Барнсом </a:t>
            </a:r>
            <a:r>
              <a:rPr lang="ru-RU" altLang="ru-RU" b="1" dirty="0">
                <a:solidFill>
                  <a:srgbClr val="7030A0"/>
                </a:solidFill>
              </a:rPr>
              <a:t>в работе «Классы и собрания в норвежском островном приходе</a:t>
            </a:r>
            <a:r>
              <a:rPr lang="ru-RU" altLang="ru-RU" b="1" dirty="0" smtClean="0">
                <a:solidFill>
                  <a:srgbClr val="7030A0"/>
                </a:solidFill>
              </a:rPr>
              <a:t>».</a:t>
            </a:r>
            <a:endParaRPr lang="ru-RU" altLang="ru-RU" b="1" dirty="0">
              <a:solidFill>
                <a:srgbClr val="7030A0"/>
              </a:solidFill>
            </a:endParaRPr>
          </a:p>
          <a:p>
            <a:pPr defTabSz="457200">
              <a:buFont typeface="Wingdings" pitchFamily="2" charset="2"/>
              <a:buChar char="ü"/>
            </a:pPr>
            <a:r>
              <a:rPr lang="ru-RU" b="1" dirty="0">
                <a:solidFill>
                  <a:srgbClr val="7030A0"/>
                </a:solidFill>
              </a:rPr>
              <a:t>Главной причиной, по которой социальные сети появились, это желание людей общаться между собой.  </a:t>
            </a:r>
          </a:p>
          <a:p>
            <a:pPr defTabSz="457200"/>
            <a:r>
              <a:rPr lang="ru-RU" b="1" dirty="0">
                <a:solidFill>
                  <a:srgbClr val="7030A0"/>
                </a:solidFill>
              </a:rPr>
              <a:t>Первым аналогом социальной сети в интернете был </a:t>
            </a:r>
            <a:r>
              <a:rPr lang="ru-RU" b="1" dirty="0" err="1" smtClean="0">
                <a:solidFill>
                  <a:srgbClr val="7030A0"/>
                </a:solidFill>
              </a:rPr>
              <a:t>Classmates</a:t>
            </a:r>
            <a:r>
              <a:rPr lang="ru-RU" b="1" dirty="0" smtClean="0">
                <a:solidFill>
                  <a:srgbClr val="7030A0"/>
                </a:solidFill>
              </a:rPr>
              <a:t>, запущенный </a:t>
            </a:r>
            <a:r>
              <a:rPr lang="ru-RU" b="1" dirty="0">
                <a:solidFill>
                  <a:srgbClr val="7030A0"/>
                </a:solidFill>
              </a:rPr>
              <a:t>в 1995 году Рэнди Конрадсом. Classmates дал толчок к появлению социальных сетей. </a:t>
            </a:r>
          </a:p>
          <a:p>
            <a:r>
              <a:rPr lang="ru-RU" altLang="ru-RU" b="1" dirty="0">
                <a:solidFill>
                  <a:srgbClr val="7030A0"/>
                </a:solidFill>
              </a:rPr>
              <a:t>Но официальным началом жизни социальных сетей принято считать </a:t>
            </a:r>
            <a:r>
              <a:rPr lang="ru-RU" altLang="ru-RU" b="1" u="sng" dirty="0">
                <a:solidFill>
                  <a:srgbClr val="7030A0"/>
                </a:solidFill>
              </a:rPr>
              <a:t>2003-2004 годы.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" name="Рисунок 34" descr="classmates_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606796">
            <a:off x="5993266" y="567085"/>
            <a:ext cx="2974601" cy="1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 descr="classmate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0151" y="2926531"/>
            <a:ext cx="3224834" cy="28651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Управляющая кнопка: в начало 2">
            <a:hlinkClick r:id="rId7" action="ppaction://hlinksldjump" highlightClick="1"/>
          </p:cNvPr>
          <p:cNvSpPr/>
          <p:nvPr/>
        </p:nvSpPr>
        <p:spPr>
          <a:xfrm>
            <a:off x="8532440" y="579167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1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4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Этапы развития 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социальных сетей </a:t>
            </a:r>
            <a:r>
              <a:rPr lang="ru-RU" altLang="ru-RU" sz="1600" b="1" dirty="0" smtClean="0">
                <a:solidFill>
                  <a:srgbClr val="7030A0"/>
                </a:solidFill>
                <a:latin typeface="Arial" pitchFamily="34" charset="0"/>
              </a:rPr>
              <a:t>1997г</a:t>
            </a:r>
            <a:endParaRPr lang="ru-RU" altLang="ru-RU" sz="1600" b="1" dirty="0">
              <a:solidFill>
                <a:srgbClr val="7030A0"/>
              </a:solidFill>
            </a:endParaRPr>
          </a:p>
        </p:txBody>
      </p:sp>
      <p:sp>
        <p:nvSpPr>
          <p:cNvPr id="2055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6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B9CA1A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7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8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8306" y="6286511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 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9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060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61" name="Group 27"/>
          <p:cNvGrpSpPr>
            <a:grpSpLocks/>
          </p:cNvGrpSpPr>
          <p:nvPr/>
        </p:nvGrpSpPr>
        <p:grpSpPr bwMode="auto">
          <a:xfrm>
            <a:off x="183360" y="1588"/>
            <a:ext cx="644525" cy="6089650"/>
            <a:chOff x="205" y="1"/>
            <a:chExt cx="406" cy="3836"/>
          </a:xfrm>
        </p:grpSpPr>
        <p:sp>
          <p:nvSpPr>
            <p:cNvPr id="2076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7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8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9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0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1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2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083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084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403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4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5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6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7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8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9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062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063" name="Rectangle 29"/>
          <p:cNvSpPr>
            <a:spLocks noChangeArrowheads="1"/>
          </p:cNvSpPr>
          <p:nvPr/>
        </p:nvSpPr>
        <p:spPr bwMode="auto">
          <a:xfrm>
            <a:off x="4788024" y="6308735"/>
            <a:ext cx="3384376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906463" y="148196"/>
            <a:ext cx="6915728" cy="2262294"/>
            <a:chOff x="3143" y="469"/>
            <a:chExt cx="2287" cy="2045"/>
          </a:xfrm>
        </p:grpSpPr>
        <p:sp>
          <p:nvSpPr>
            <p:cNvPr id="2071" name="Rectangle 31"/>
            <p:cNvSpPr>
              <a:spLocks noChangeArrowheads="1"/>
            </p:cNvSpPr>
            <p:nvPr/>
          </p:nvSpPr>
          <p:spPr bwMode="auto">
            <a:xfrm>
              <a:off x="3143" y="469"/>
              <a:ext cx="2287" cy="2045"/>
            </a:xfrm>
            <a:prstGeom prst="rect">
              <a:avLst/>
            </a:prstGeom>
            <a:pattFill prst="wdDnDiag">
              <a:fgClr>
                <a:srgbClr val="FFCC00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2" name="Rectangle 32"/>
            <p:cNvSpPr>
              <a:spLocks noChangeArrowheads="1"/>
            </p:cNvSpPr>
            <p:nvPr/>
          </p:nvSpPr>
          <p:spPr bwMode="auto">
            <a:xfrm>
              <a:off x="3199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3" name="Rectangle 33"/>
            <p:cNvSpPr>
              <a:spLocks noChangeArrowheads="1"/>
            </p:cNvSpPr>
            <p:nvPr/>
          </p:nvSpPr>
          <p:spPr bwMode="auto">
            <a:xfrm>
              <a:off x="3205" y="729"/>
              <a:ext cx="2164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3187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159246" y="256035"/>
            <a:ext cx="63173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buFont typeface="Wingdings" pitchFamily="2" charset="2"/>
              <a:buChar char="ü"/>
            </a:pPr>
            <a:r>
              <a:rPr lang="ru-RU" b="1" dirty="0">
                <a:solidFill>
                  <a:srgbClr val="7030A0"/>
                </a:solidFill>
                <a:latin typeface="Century Gothic"/>
              </a:rPr>
              <a:t>Следующими социальными сетями были 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AsianAvenue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, 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MiGente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, 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BlackPlanet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 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.Они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появились в период между 1997 и 1999 годами. Предлагалось создание своей собственной странички, список друзей и поиск друзей по социальной сети.</a:t>
            </a:r>
          </a:p>
        </p:txBody>
      </p:sp>
      <p:pic>
        <p:nvPicPr>
          <p:cNvPr id="35" name="Рисунок 34" descr="21640v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1279" y="1625601"/>
            <a:ext cx="3412721" cy="3177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 descr="migent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7161" y="2709863"/>
            <a:ext cx="3422473" cy="2914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Рисунок 36" descr="asianavenue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9631" y="3475618"/>
            <a:ext cx="3045946" cy="2618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8" name="Управляющая кнопка: в начало 37">
            <a:hlinkClick r:id="rId8" action="ppaction://hlinksldjump" highlightClick="1"/>
          </p:cNvPr>
          <p:cNvSpPr/>
          <p:nvPr/>
        </p:nvSpPr>
        <p:spPr>
          <a:xfrm>
            <a:off x="8532440" y="579167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28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4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b="1" dirty="0">
                <a:solidFill>
                  <a:srgbClr val="7030A0"/>
                </a:solidFill>
                <a:latin typeface="Century Gothic"/>
              </a:rPr>
              <a:t>«</a:t>
            </a:r>
            <a:r>
              <a:rPr lang="en-US" b="1" dirty="0">
                <a:solidFill>
                  <a:srgbClr val="7030A0"/>
                </a:solidFill>
                <a:latin typeface="Century Gothic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Живой журнал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»</a:t>
            </a:r>
            <a:r>
              <a:rPr lang="en-US" b="1" dirty="0">
                <a:solidFill>
                  <a:srgbClr val="7030A0"/>
                </a:solidFill>
                <a:latin typeface="Century Gothic"/>
              </a:rPr>
              <a:t> </a:t>
            </a:r>
            <a:endParaRPr lang="ru-RU" b="1" dirty="0" smtClean="0">
              <a:solidFill>
                <a:srgbClr val="7030A0"/>
              </a:solidFill>
              <a:latin typeface="Century Gothic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b="1" dirty="0">
                <a:solidFill>
                  <a:srgbClr val="7030A0"/>
                </a:solidFill>
                <a:latin typeface="Century Gothic"/>
              </a:rPr>
              <a:t>  Livejournal</a:t>
            </a:r>
            <a:r>
              <a:rPr lang="en-US" b="1" dirty="0">
                <a:solidFill>
                  <a:srgbClr val="7030A0"/>
                </a:solidFill>
                <a:latin typeface="Century Gothic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 1999г</a:t>
            </a:r>
            <a:endParaRPr lang="ru-RU" altLang="ru-RU" sz="1600" b="1" dirty="0">
              <a:solidFill>
                <a:srgbClr val="7030A0"/>
              </a:solidFill>
            </a:endParaRPr>
          </a:p>
        </p:txBody>
      </p:sp>
      <p:sp>
        <p:nvSpPr>
          <p:cNvPr id="2055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6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B9CA1A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7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8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8306" y="6286511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 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9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060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61" name="Group 27"/>
          <p:cNvGrpSpPr>
            <a:grpSpLocks/>
          </p:cNvGrpSpPr>
          <p:nvPr/>
        </p:nvGrpSpPr>
        <p:grpSpPr bwMode="auto">
          <a:xfrm>
            <a:off x="183360" y="1588"/>
            <a:ext cx="644525" cy="6089650"/>
            <a:chOff x="205" y="1"/>
            <a:chExt cx="406" cy="3836"/>
          </a:xfrm>
        </p:grpSpPr>
        <p:sp>
          <p:nvSpPr>
            <p:cNvPr id="2076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7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8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9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0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1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2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083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084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403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4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5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6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7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8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9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062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063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870049" y="280053"/>
            <a:ext cx="6915728" cy="2066274"/>
            <a:chOff x="3143" y="469"/>
            <a:chExt cx="2287" cy="2045"/>
          </a:xfrm>
        </p:grpSpPr>
        <p:sp>
          <p:nvSpPr>
            <p:cNvPr id="2071" name="Rectangle 31"/>
            <p:cNvSpPr>
              <a:spLocks noChangeArrowheads="1"/>
            </p:cNvSpPr>
            <p:nvPr/>
          </p:nvSpPr>
          <p:spPr bwMode="auto">
            <a:xfrm>
              <a:off x="3143" y="469"/>
              <a:ext cx="2287" cy="2045"/>
            </a:xfrm>
            <a:prstGeom prst="rect">
              <a:avLst/>
            </a:prstGeom>
            <a:pattFill prst="wdDnDiag">
              <a:fgClr>
                <a:srgbClr val="FFCC00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2" name="Rectangle 32"/>
            <p:cNvSpPr>
              <a:spLocks noChangeArrowheads="1"/>
            </p:cNvSpPr>
            <p:nvPr/>
          </p:nvSpPr>
          <p:spPr bwMode="auto">
            <a:xfrm>
              <a:off x="3199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3" name="Rectangle 33"/>
            <p:cNvSpPr>
              <a:spLocks noChangeArrowheads="1"/>
            </p:cNvSpPr>
            <p:nvPr/>
          </p:nvSpPr>
          <p:spPr bwMode="auto">
            <a:xfrm>
              <a:off x="3205" y="729"/>
              <a:ext cx="2164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3187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106876" y="531337"/>
            <a:ext cx="650956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buFont typeface="Wingdings" pitchFamily="2" charset="2"/>
              <a:buChar char="ü"/>
            </a:pPr>
            <a:r>
              <a:rPr lang="ru-RU" b="1" dirty="0">
                <a:solidFill>
                  <a:srgbClr val="7030A0"/>
                </a:solidFill>
                <a:latin typeface="Century Gothic"/>
              </a:rPr>
              <a:t>18 марта 1999 году американским программистом </a:t>
            </a:r>
            <a:r>
              <a:rPr lang="ru-RU" b="1" dirty="0" err="1">
                <a:solidFill>
                  <a:srgbClr val="C00000"/>
                </a:solidFill>
                <a:latin typeface="Century Gothic"/>
              </a:rPr>
              <a:t>Брэдом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entury Gothic"/>
              </a:rPr>
              <a:t>Фицпатриком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был создан «</a:t>
            </a:r>
            <a:r>
              <a:rPr lang="en-US" b="1" dirty="0">
                <a:solidFill>
                  <a:srgbClr val="7030A0"/>
                </a:solidFill>
                <a:latin typeface="Century Gothic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Ж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ивой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Ж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урнал»</a:t>
            </a:r>
            <a:r>
              <a:rPr lang="en-US" b="1" dirty="0" smtClean="0">
                <a:solidFill>
                  <a:srgbClr val="7030A0"/>
                </a:solidFill>
                <a:latin typeface="Century Gothic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 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 </a:t>
            </a:r>
            <a:r>
              <a:rPr lang="ru-RU" b="1" dirty="0" err="1" smtClean="0">
                <a:solidFill>
                  <a:srgbClr val="AA2B1E"/>
                </a:solidFill>
                <a:latin typeface="Century Gothic"/>
              </a:rPr>
              <a:t>L</a:t>
            </a:r>
            <a:r>
              <a:rPr lang="ru-RU" b="1" dirty="0" err="1" smtClean="0">
                <a:solidFill>
                  <a:srgbClr val="C00000"/>
                </a:solidFill>
                <a:latin typeface="Century Gothic"/>
              </a:rPr>
              <a:t>ivejournal</a:t>
            </a:r>
            <a:r>
              <a:rPr lang="en-US" b="1" dirty="0" smtClean="0">
                <a:solidFill>
                  <a:srgbClr val="C00000"/>
                </a:solidFill>
                <a:latin typeface="Century Gothic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. Данный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сервис впоследствии стал массовым хостингом блогов и имеет очень большую популярность в странах СНГ. </a:t>
            </a:r>
          </a:p>
        </p:txBody>
      </p:sp>
      <p:pic>
        <p:nvPicPr>
          <p:cNvPr id="35" name="Рисунок 34" descr="20090512215704!Livejournal_mainp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9508" y="2387279"/>
            <a:ext cx="4907198" cy="3703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 descr="1_n37_p08_fizpatrik.jpg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96706" y="2293555"/>
            <a:ext cx="2923766" cy="3715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7344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4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Сайт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знакомств Friendste</a:t>
            </a:r>
            <a:r>
              <a:rPr lang="en-US" b="1" dirty="0" smtClean="0">
                <a:solidFill>
                  <a:srgbClr val="7030A0"/>
                </a:solidFill>
                <a:latin typeface="Century Gothic"/>
              </a:rPr>
              <a:t>r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.2002г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 </a:t>
            </a:r>
            <a:endParaRPr lang="ru-RU" altLang="ru-RU" sz="1600" b="1" dirty="0">
              <a:solidFill>
                <a:srgbClr val="7030A0"/>
              </a:solidFill>
            </a:endParaRPr>
          </a:p>
        </p:txBody>
      </p:sp>
      <p:sp>
        <p:nvSpPr>
          <p:cNvPr id="2055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6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B9CA1A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7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8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8306" y="6286511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 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9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060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61" name="Group 27"/>
          <p:cNvGrpSpPr>
            <a:grpSpLocks/>
          </p:cNvGrpSpPr>
          <p:nvPr/>
        </p:nvGrpSpPr>
        <p:grpSpPr bwMode="auto">
          <a:xfrm>
            <a:off x="183360" y="1588"/>
            <a:ext cx="644525" cy="6089650"/>
            <a:chOff x="205" y="1"/>
            <a:chExt cx="406" cy="3836"/>
          </a:xfrm>
        </p:grpSpPr>
        <p:sp>
          <p:nvSpPr>
            <p:cNvPr id="2076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7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8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9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0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1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2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083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084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403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4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5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6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7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8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9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062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063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896360" y="147839"/>
            <a:ext cx="6915728" cy="2244323"/>
            <a:chOff x="3143" y="469"/>
            <a:chExt cx="2287" cy="2045"/>
          </a:xfrm>
        </p:grpSpPr>
        <p:sp>
          <p:nvSpPr>
            <p:cNvPr id="2071" name="Rectangle 31"/>
            <p:cNvSpPr>
              <a:spLocks noChangeArrowheads="1"/>
            </p:cNvSpPr>
            <p:nvPr/>
          </p:nvSpPr>
          <p:spPr bwMode="auto">
            <a:xfrm>
              <a:off x="3143" y="469"/>
              <a:ext cx="2287" cy="2045"/>
            </a:xfrm>
            <a:prstGeom prst="rect">
              <a:avLst/>
            </a:prstGeom>
            <a:pattFill prst="wdDnDiag">
              <a:fgClr>
                <a:srgbClr val="FFCC00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2" name="Rectangle 32"/>
            <p:cNvSpPr>
              <a:spLocks noChangeArrowheads="1"/>
            </p:cNvSpPr>
            <p:nvPr/>
          </p:nvSpPr>
          <p:spPr bwMode="auto">
            <a:xfrm>
              <a:off x="3199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3" name="Rectangle 33"/>
            <p:cNvSpPr>
              <a:spLocks noChangeArrowheads="1"/>
            </p:cNvSpPr>
            <p:nvPr/>
          </p:nvSpPr>
          <p:spPr bwMode="auto">
            <a:xfrm>
              <a:off x="3205" y="729"/>
              <a:ext cx="2164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3187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</p:grpSp>
      <p:pic>
        <p:nvPicPr>
          <p:cNvPr id="35" name="Рисунок 34" descr="friendst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886" y="2558150"/>
            <a:ext cx="4024852" cy="3533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58817" y="265535"/>
            <a:ext cx="610398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buFont typeface="Wingdings" pitchFamily="2" charset="2"/>
              <a:buChar char="ü"/>
            </a:pPr>
            <a:r>
              <a:rPr lang="ru-RU" b="1" dirty="0">
                <a:solidFill>
                  <a:srgbClr val="7030A0"/>
                </a:solidFill>
                <a:latin typeface="Century Gothic"/>
              </a:rPr>
              <a:t>В 2002 году 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Джонатаном Абрамсомом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был разработан сайт знакомств 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Friendste</a:t>
            </a:r>
            <a:r>
              <a:rPr lang="en-US" b="1" dirty="0">
                <a:solidFill>
                  <a:srgbClr val="C00000"/>
                </a:solidFill>
                <a:latin typeface="Century Gothic"/>
              </a:rPr>
              <a:t>r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 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. Основная идея сайта была в том, что бы помочь людям находить новых друзей и знакомых в списках своих друзей. На данный момент на ресурсе зарегистрировано более 115 млн. человек по всему миру.</a:t>
            </a:r>
          </a:p>
        </p:txBody>
      </p:sp>
      <p:pic>
        <p:nvPicPr>
          <p:cNvPr id="36" name="Рисунок 35" descr="5956245005_30af5ce99d_z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969536">
            <a:off x="4435550" y="3977041"/>
            <a:ext cx="3597978" cy="17315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Рисунок 33" descr="9606a28e389f17bec19b1ab6995d242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8809" y="2260936"/>
            <a:ext cx="2207419" cy="3780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710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4" name="AutoShape 4"/>
          <p:cNvSpPr>
            <a:spLocks noChangeArrowheads="1"/>
          </p:cNvSpPr>
          <p:nvPr/>
        </p:nvSpPr>
        <p:spPr bwMode="auto">
          <a:xfrm>
            <a:off x="3636963" y="6109515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MySpace 2003г</a:t>
            </a:r>
            <a:endParaRPr lang="ru-RU" altLang="ru-RU" sz="1600" b="1" dirty="0">
              <a:solidFill>
                <a:srgbClr val="7030A0"/>
              </a:solidFill>
            </a:endParaRPr>
          </a:p>
        </p:txBody>
      </p:sp>
      <p:sp>
        <p:nvSpPr>
          <p:cNvPr id="2055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6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B9CA1A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7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8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8306" y="6286511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 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9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060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61" name="Group 27"/>
          <p:cNvGrpSpPr>
            <a:grpSpLocks/>
          </p:cNvGrpSpPr>
          <p:nvPr/>
        </p:nvGrpSpPr>
        <p:grpSpPr bwMode="auto">
          <a:xfrm>
            <a:off x="183360" y="1588"/>
            <a:ext cx="644525" cy="6089650"/>
            <a:chOff x="205" y="1"/>
            <a:chExt cx="406" cy="3836"/>
          </a:xfrm>
        </p:grpSpPr>
        <p:sp>
          <p:nvSpPr>
            <p:cNvPr id="2076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7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8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9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0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1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2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083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084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403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4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5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6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7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8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9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062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063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944794" y="182835"/>
            <a:ext cx="7085067" cy="2979345"/>
            <a:chOff x="3143" y="469"/>
            <a:chExt cx="2287" cy="2045"/>
          </a:xfrm>
        </p:grpSpPr>
        <p:sp>
          <p:nvSpPr>
            <p:cNvPr id="2071" name="Rectangle 31"/>
            <p:cNvSpPr>
              <a:spLocks noChangeArrowheads="1"/>
            </p:cNvSpPr>
            <p:nvPr/>
          </p:nvSpPr>
          <p:spPr bwMode="auto">
            <a:xfrm>
              <a:off x="3143" y="469"/>
              <a:ext cx="2287" cy="2045"/>
            </a:xfrm>
            <a:prstGeom prst="rect">
              <a:avLst/>
            </a:prstGeom>
            <a:pattFill prst="wdDnDiag">
              <a:fgClr>
                <a:srgbClr val="FFCC00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2" name="Rectangle 32"/>
            <p:cNvSpPr>
              <a:spLocks noChangeArrowheads="1"/>
            </p:cNvSpPr>
            <p:nvPr/>
          </p:nvSpPr>
          <p:spPr bwMode="auto">
            <a:xfrm>
              <a:off x="3199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3" name="Rectangle 33"/>
            <p:cNvSpPr>
              <a:spLocks noChangeArrowheads="1"/>
            </p:cNvSpPr>
            <p:nvPr/>
          </p:nvSpPr>
          <p:spPr bwMode="auto">
            <a:xfrm>
              <a:off x="3205" y="729"/>
              <a:ext cx="2164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3187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906463" y="350708"/>
            <a:ext cx="708506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defTabSz="457200">
              <a:buFont typeface="Wingdings" pitchFamily="2" charset="2"/>
              <a:buChar char="ü"/>
            </a:pPr>
            <a:r>
              <a:rPr lang="ru-RU" b="1" dirty="0">
                <a:solidFill>
                  <a:srgbClr val="7030A0"/>
                </a:solidFill>
                <a:latin typeface="Century Gothic"/>
              </a:rPr>
              <a:t>В 2003 году была создана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социальная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сеть </a:t>
            </a:r>
            <a:r>
              <a:rPr lang="ru-RU" b="1" dirty="0">
                <a:solidFill>
                  <a:srgbClr val="AA2B1E"/>
                </a:solidFill>
                <a:latin typeface="Century Gothic"/>
              </a:rPr>
              <a:t>MySpace</a:t>
            </a:r>
            <a:r>
              <a:rPr lang="en-US" b="1" dirty="0">
                <a:solidFill>
                  <a:srgbClr val="7030A0"/>
                </a:solidFill>
                <a:latin typeface="Century Gothic"/>
              </a:rPr>
              <a:t> 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В ней была предоставлена  возможность создания персональных профилей, сообществ  по интересам, размещение фотографий, видео и аудио известных исполнителей.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Это позволило </a:t>
            </a:r>
            <a:r>
              <a:rPr lang="ru-RU" b="1" dirty="0">
                <a:solidFill>
                  <a:srgbClr val="AA2B1E"/>
                </a:solidFill>
                <a:latin typeface="Century Gothic"/>
              </a:rPr>
              <a:t>MySpace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в 2006 году стать самой популярной социальной сетью во всем мире.  По рейтингу популярности сайтов в 2009 году MySpace был на 5 месте, а на начало 2013 года уже опустился до 229 места.</a:t>
            </a:r>
          </a:p>
        </p:txBody>
      </p:sp>
      <p:pic>
        <p:nvPicPr>
          <p:cNvPr id="35" name="Рисунок 34" descr="myspace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350" y="3271270"/>
            <a:ext cx="3795548" cy="2648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 descr="myspac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521211">
            <a:off x="5232578" y="2967285"/>
            <a:ext cx="3511340" cy="2750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" name="Управляющая кнопка: в начало 36">
            <a:hlinkClick r:id="rId7" action="ppaction://hlinksldjump" highlightClick="1"/>
          </p:cNvPr>
          <p:cNvSpPr/>
          <p:nvPr/>
        </p:nvSpPr>
        <p:spPr>
          <a:xfrm>
            <a:off x="8532440" y="579167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68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4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b="1" dirty="0">
                <a:solidFill>
                  <a:srgbClr val="7030A0"/>
                </a:solidFill>
                <a:latin typeface="Century Gothic"/>
              </a:rPr>
              <a:t>Facebook.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2004г</a:t>
            </a:r>
            <a:endParaRPr lang="ru-RU" altLang="ru-RU" sz="1600" b="1" dirty="0">
              <a:solidFill>
                <a:srgbClr val="7030A0"/>
              </a:solidFill>
            </a:endParaRPr>
          </a:p>
        </p:txBody>
      </p:sp>
      <p:sp>
        <p:nvSpPr>
          <p:cNvPr id="2055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6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B9CA1A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7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8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8306" y="6286511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 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9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060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61" name="Group 27"/>
          <p:cNvGrpSpPr>
            <a:grpSpLocks/>
          </p:cNvGrpSpPr>
          <p:nvPr/>
        </p:nvGrpSpPr>
        <p:grpSpPr bwMode="auto">
          <a:xfrm>
            <a:off x="183360" y="1588"/>
            <a:ext cx="644525" cy="6089650"/>
            <a:chOff x="205" y="1"/>
            <a:chExt cx="406" cy="3836"/>
          </a:xfrm>
        </p:grpSpPr>
        <p:sp>
          <p:nvSpPr>
            <p:cNvPr id="2076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7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8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9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0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1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2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083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084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403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4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5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6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7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8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9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062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063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896360" y="216735"/>
            <a:ext cx="6915728" cy="3213853"/>
            <a:chOff x="3143" y="469"/>
            <a:chExt cx="2287" cy="2045"/>
          </a:xfrm>
        </p:grpSpPr>
        <p:sp>
          <p:nvSpPr>
            <p:cNvPr id="2071" name="Rectangle 31"/>
            <p:cNvSpPr>
              <a:spLocks noChangeArrowheads="1"/>
            </p:cNvSpPr>
            <p:nvPr/>
          </p:nvSpPr>
          <p:spPr bwMode="auto">
            <a:xfrm>
              <a:off x="3143" y="469"/>
              <a:ext cx="2287" cy="2045"/>
            </a:xfrm>
            <a:prstGeom prst="rect">
              <a:avLst/>
            </a:prstGeom>
            <a:pattFill prst="wdDnDiag">
              <a:fgClr>
                <a:srgbClr val="FFCC00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2" name="Rectangle 32"/>
            <p:cNvSpPr>
              <a:spLocks noChangeArrowheads="1"/>
            </p:cNvSpPr>
            <p:nvPr/>
          </p:nvSpPr>
          <p:spPr bwMode="auto">
            <a:xfrm>
              <a:off x="3199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3" name="Rectangle 33"/>
            <p:cNvSpPr>
              <a:spLocks noChangeArrowheads="1"/>
            </p:cNvSpPr>
            <p:nvPr/>
          </p:nvSpPr>
          <p:spPr bwMode="auto">
            <a:xfrm>
              <a:off x="3205" y="729"/>
              <a:ext cx="2164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3187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120131" y="332819"/>
            <a:ext cx="652261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7030A0"/>
                </a:solidFill>
                <a:latin typeface="Century Gothic"/>
              </a:rPr>
              <a:t>В 2004 году 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Марком Цукербергом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была основана социальная сеть  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Facebook.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Целю социальной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сети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была возможность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предоставить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студентам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Гарвардского университета общаться между собой, размещать фото, видео  в режиме 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on-line.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 В 2008 году социальная сеть 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Facebook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стала самой популярной социальной сетью во всем мире.  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Facebook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 сегодня является 2 по популярности сайтом в мире, уступая 1 позицию поисковой системе 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Google</a:t>
            </a:r>
            <a:endParaRPr lang="ru-RU" b="1" dirty="0">
              <a:solidFill>
                <a:srgbClr val="C00000"/>
              </a:solidFill>
              <a:latin typeface="Arial Cyr" charset="-52"/>
            </a:endParaRPr>
          </a:p>
        </p:txBody>
      </p:sp>
      <p:pic>
        <p:nvPicPr>
          <p:cNvPr id="35" name="Рисунок 34" descr="Zucke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7535" y="2420724"/>
            <a:ext cx="2244878" cy="3631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 descr="image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1043" y="550863"/>
            <a:ext cx="1252867" cy="1670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Рисунок 36" descr="facebook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46861" y="3608388"/>
            <a:ext cx="3113877" cy="2342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Рисунок 37" descr="lik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8906" y="4005064"/>
            <a:ext cx="2143125" cy="1945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668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4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b="1" dirty="0">
                <a:solidFill>
                  <a:srgbClr val="7030A0"/>
                </a:solidFill>
                <a:latin typeface="Century Gothic"/>
              </a:rPr>
              <a:t>проект 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Twitter 2006г</a:t>
            </a:r>
            <a:endParaRPr lang="ru-RU" altLang="ru-RU" sz="1600" b="1" dirty="0">
              <a:solidFill>
                <a:srgbClr val="7030A0"/>
              </a:solidFill>
            </a:endParaRPr>
          </a:p>
        </p:txBody>
      </p:sp>
      <p:sp>
        <p:nvSpPr>
          <p:cNvPr id="2055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6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B9CA1A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7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8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8306" y="6286511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 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9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060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61" name="Group 27"/>
          <p:cNvGrpSpPr>
            <a:grpSpLocks/>
          </p:cNvGrpSpPr>
          <p:nvPr/>
        </p:nvGrpSpPr>
        <p:grpSpPr bwMode="auto">
          <a:xfrm>
            <a:off x="183360" y="1588"/>
            <a:ext cx="644525" cy="6089650"/>
            <a:chOff x="205" y="1"/>
            <a:chExt cx="406" cy="3836"/>
          </a:xfrm>
        </p:grpSpPr>
        <p:sp>
          <p:nvSpPr>
            <p:cNvPr id="2076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7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8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9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0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1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2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083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084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403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4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5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6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7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8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9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062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063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944794" y="209830"/>
            <a:ext cx="7299613" cy="2244323"/>
            <a:chOff x="3143" y="469"/>
            <a:chExt cx="2287" cy="2045"/>
          </a:xfrm>
        </p:grpSpPr>
        <p:sp>
          <p:nvSpPr>
            <p:cNvPr id="2071" name="Rectangle 31"/>
            <p:cNvSpPr>
              <a:spLocks noChangeArrowheads="1"/>
            </p:cNvSpPr>
            <p:nvPr/>
          </p:nvSpPr>
          <p:spPr bwMode="auto">
            <a:xfrm>
              <a:off x="3143" y="469"/>
              <a:ext cx="2287" cy="2045"/>
            </a:xfrm>
            <a:prstGeom prst="rect">
              <a:avLst/>
            </a:prstGeom>
            <a:pattFill prst="wdDnDiag">
              <a:fgClr>
                <a:srgbClr val="FFCC00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2" name="Rectangle 32"/>
            <p:cNvSpPr>
              <a:spLocks noChangeArrowheads="1"/>
            </p:cNvSpPr>
            <p:nvPr/>
          </p:nvSpPr>
          <p:spPr bwMode="auto">
            <a:xfrm>
              <a:off x="3199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3" name="Rectangle 33"/>
            <p:cNvSpPr>
              <a:spLocks noChangeArrowheads="1"/>
            </p:cNvSpPr>
            <p:nvPr/>
          </p:nvSpPr>
          <p:spPr bwMode="auto">
            <a:xfrm>
              <a:off x="3205" y="729"/>
              <a:ext cx="2164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3187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</p:grpSp>
      <p:pic>
        <p:nvPicPr>
          <p:cNvPr id="34" name="Рисунок 33" descr="219429v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5839" y="2908302"/>
            <a:ext cx="4474067" cy="2841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183707" y="405349"/>
            <a:ext cx="65153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 В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2006 году 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Джек Дорси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запустил проект 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Twitter.</a:t>
            </a:r>
            <a:r>
              <a:rPr lang="en-US" b="1" dirty="0" smtClean="0">
                <a:solidFill>
                  <a:srgbClr val="7030A0"/>
                </a:solidFill>
                <a:latin typeface="Century Gothic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 Уникальность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его состоит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в возможности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пользователям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отправлять короткие текстовые сообщения (до 140 символов) . На данный момент Twitter входит в 10-ку самых посещаемых сайтов мира, занимая почетное 8 место.</a:t>
            </a:r>
          </a:p>
        </p:txBody>
      </p:sp>
      <p:pic>
        <p:nvPicPr>
          <p:cNvPr id="38" name="Рисунок 37" descr="4075920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005" y="2633082"/>
            <a:ext cx="2692169" cy="33920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" name="Управляющая кнопка: в начало 38">
            <a:hlinkClick r:id="rId7" action="ppaction://hlinksldjump" highlightClick="1"/>
          </p:cNvPr>
          <p:cNvSpPr/>
          <p:nvPr/>
        </p:nvSpPr>
        <p:spPr>
          <a:xfrm>
            <a:off x="8532440" y="579167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36" name="Рисунок 35" descr="1327159651_twitter-logo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9865513">
            <a:off x="3326026" y="3454417"/>
            <a:ext cx="2119626" cy="19801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25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4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rgbClr val="7030A0"/>
                </a:solidFill>
              </a:rPr>
              <a:t>Российские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 </a:t>
            </a:r>
            <a:r>
              <a:rPr lang="ru-RU" altLang="ru-RU" sz="1600" b="1" dirty="0" smtClean="0">
                <a:solidFill>
                  <a:srgbClr val="7030A0"/>
                </a:solidFill>
              </a:rPr>
              <a:t>социальные сети.</a:t>
            </a:r>
            <a:r>
              <a:rPr lang="ru-RU" sz="1600" b="1" dirty="0">
                <a:solidFill>
                  <a:srgbClr val="7030A0"/>
                </a:solidFill>
                <a:latin typeface="Century Gothic"/>
              </a:rPr>
              <a:t> </a:t>
            </a:r>
            <a:endParaRPr lang="ru-RU" sz="1600" b="1" dirty="0" smtClean="0">
              <a:solidFill>
                <a:srgbClr val="7030A0"/>
              </a:solidFill>
              <a:latin typeface="Century Gothic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rgbClr val="7030A0"/>
                </a:solidFill>
                <a:latin typeface="Century Gothic"/>
              </a:rPr>
              <a:t>Одноклассники</a:t>
            </a:r>
            <a:endParaRPr lang="ru-RU" altLang="ru-RU" sz="1600" b="1" dirty="0">
              <a:solidFill>
                <a:srgbClr val="7030A0"/>
              </a:solidFill>
            </a:endParaRPr>
          </a:p>
        </p:txBody>
      </p:sp>
      <p:sp>
        <p:nvSpPr>
          <p:cNvPr id="2055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6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B9CA1A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7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8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8306" y="6286511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 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9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060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61" name="Group 27"/>
          <p:cNvGrpSpPr>
            <a:grpSpLocks/>
          </p:cNvGrpSpPr>
          <p:nvPr/>
        </p:nvGrpSpPr>
        <p:grpSpPr bwMode="auto">
          <a:xfrm>
            <a:off x="183360" y="1588"/>
            <a:ext cx="644525" cy="6089650"/>
            <a:chOff x="205" y="1"/>
            <a:chExt cx="406" cy="3836"/>
          </a:xfrm>
        </p:grpSpPr>
        <p:sp>
          <p:nvSpPr>
            <p:cNvPr id="2076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7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8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9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0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1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2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083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084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403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4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5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6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7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8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9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062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063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886895" y="208935"/>
            <a:ext cx="6915728" cy="2357289"/>
            <a:chOff x="3143" y="469"/>
            <a:chExt cx="2287" cy="2045"/>
          </a:xfrm>
        </p:grpSpPr>
        <p:sp>
          <p:nvSpPr>
            <p:cNvPr id="2071" name="Rectangle 31"/>
            <p:cNvSpPr>
              <a:spLocks noChangeArrowheads="1"/>
            </p:cNvSpPr>
            <p:nvPr/>
          </p:nvSpPr>
          <p:spPr bwMode="auto">
            <a:xfrm>
              <a:off x="3143" y="469"/>
              <a:ext cx="2287" cy="2045"/>
            </a:xfrm>
            <a:prstGeom prst="rect">
              <a:avLst/>
            </a:prstGeom>
            <a:pattFill prst="wdDnDiag">
              <a:fgClr>
                <a:srgbClr val="FFCC00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2" name="Rectangle 32"/>
            <p:cNvSpPr>
              <a:spLocks noChangeArrowheads="1"/>
            </p:cNvSpPr>
            <p:nvPr/>
          </p:nvSpPr>
          <p:spPr bwMode="auto">
            <a:xfrm>
              <a:off x="3199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3" name="Rectangle 33"/>
            <p:cNvSpPr>
              <a:spLocks noChangeArrowheads="1"/>
            </p:cNvSpPr>
            <p:nvPr/>
          </p:nvSpPr>
          <p:spPr bwMode="auto">
            <a:xfrm>
              <a:off x="3205" y="729"/>
              <a:ext cx="2164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3187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193479" y="407027"/>
            <a:ext cx="622998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buFont typeface="Wingdings" pitchFamily="2" charset="2"/>
              <a:buChar char="ü"/>
            </a:pPr>
            <a:r>
              <a:rPr lang="en-US" dirty="0">
                <a:solidFill>
                  <a:prstClr val="white"/>
                </a:solidFill>
                <a:latin typeface="Century Gothic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Проект 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Одноклассники 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был запущен 4 марта 2006 года 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Альбертом Попковым.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Главная цель социальной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сети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- поиск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одноклассников, друзей, знакомых. В 2012 году на сайте было зарегистрировано уже более 150 млн. пользователей и это число продолжает увеличиваться с каждым днем.</a:t>
            </a:r>
          </a:p>
        </p:txBody>
      </p:sp>
      <p:pic>
        <p:nvPicPr>
          <p:cNvPr id="35" name="Рисунок 34" descr="38785661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7795" y="2548723"/>
            <a:ext cx="4343549" cy="3463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Рисунок 36" descr="5457e3ecf0d063ca57b1b1e257dae27383eb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190604">
            <a:off x="5210303" y="4014844"/>
            <a:ext cx="1907210" cy="2003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 descr="1290422827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2031" y="1725613"/>
            <a:ext cx="2729234" cy="3409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5737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4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Вконтакте 2006г</a:t>
            </a:r>
            <a:endParaRPr lang="ru-RU" altLang="ru-RU" sz="1600" b="1" dirty="0">
              <a:solidFill>
                <a:srgbClr val="7030A0"/>
              </a:solidFill>
            </a:endParaRPr>
          </a:p>
        </p:txBody>
      </p:sp>
      <p:sp>
        <p:nvSpPr>
          <p:cNvPr id="2055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6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B9CA1A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7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8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8306" y="6286511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 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9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060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61" name="Group 27"/>
          <p:cNvGrpSpPr>
            <a:grpSpLocks/>
          </p:cNvGrpSpPr>
          <p:nvPr/>
        </p:nvGrpSpPr>
        <p:grpSpPr bwMode="auto">
          <a:xfrm>
            <a:off x="183360" y="1588"/>
            <a:ext cx="644525" cy="6089650"/>
            <a:chOff x="205" y="1"/>
            <a:chExt cx="406" cy="3836"/>
          </a:xfrm>
        </p:grpSpPr>
        <p:sp>
          <p:nvSpPr>
            <p:cNvPr id="2076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7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8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9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0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1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2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083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084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403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4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5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6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7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8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9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062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063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944795" y="135383"/>
            <a:ext cx="6915728" cy="2357289"/>
            <a:chOff x="3143" y="469"/>
            <a:chExt cx="2287" cy="2045"/>
          </a:xfrm>
        </p:grpSpPr>
        <p:sp>
          <p:nvSpPr>
            <p:cNvPr id="2071" name="Rectangle 31"/>
            <p:cNvSpPr>
              <a:spLocks noChangeArrowheads="1"/>
            </p:cNvSpPr>
            <p:nvPr/>
          </p:nvSpPr>
          <p:spPr bwMode="auto">
            <a:xfrm>
              <a:off x="3143" y="469"/>
              <a:ext cx="2287" cy="2045"/>
            </a:xfrm>
            <a:prstGeom prst="rect">
              <a:avLst/>
            </a:prstGeom>
            <a:pattFill prst="wdDnDiag">
              <a:fgClr>
                <a:srgbClr val="FFCC00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2" name="Rectangle 32"/>
            <p:cNvSpPr>
              <a:spLocks noChangeArrowheads="1"/>
            </p:cNvSpPr>
            <p:nvPr/>
          </p:nvSpPr>
          <p:spPr bwMode="auto">
            <a:xfrm>
              <a:off x="3199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2073" name="Rectangle 33"/>
            <p:cNvSpPr>
              <a:spLocks noChangeArrowheads="1"/>
            </p:cNvSpPr>
            <p:nvPr/>
          </p:nvSpPr>
          <p:spPr bwMode="auto">
            <a:xfrm>
              <a:off x="3205" y="729"/>
              <a:ext cx="2164" cy="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3187" y="527"/>
              <a:ext cx="2175" cy="1889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098145" y="275310"/>
            <a:ext cx="65151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prstClr val="white"/>
                </a:solidFill>
                <a:latin typeface="Century Gothic"/>
              </a:rPr>
              <a:t>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Самая известная и популярная социальная сеть в СНГ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 Вконтакте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 была запущена 10 октября 2006 года и позиционировала себя как социальная сеть для выпускников ВУЗов. Основатель </a:t>
            </a:r>
            <a:r>
              <a:rPr lang="ru-RU" b="1" dirty="0">
                <a:solidFill>
                  <a:srgbClr val="C00000"/>
                </a:solidFill>
                <a:latin typeface="Century Gothic"/>
              </a:rPr>
              <a:t>Павел Дуров.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Ежедневная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посещаемость сайта более 42 млн. 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пользователей. На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сегодняшний день  </a:t>
            </a:r>
            <a:r>
              <a:rPr lang="ru-RU" b="1" dirty="0" smtClean="0">
                <a:solidFill>
                  <a:srgbClr val="7030A0"/>
                </a:solidFill>
                <a:latin typeface="Century Gothic"/>
              </a:rPr>
              <a:t>является </a:t>
            </a:r>
            <a:r>
              <a:rPr lang="ru-RU" b="1" dirty="0">
                <a:solidFill>
                  <a:srgbClr val="7030A0"/>
                </a:solidFill>
                <a:latin typeface="Century Gothic"/>
              </a:rPr>
              <a:t>самым популярным  ресурсом на рынке СНГ. </a:t>
            </a:r>
            <a:endParaRPr lang="ru-RU" dirty="0">
              <a:solidFill>
                <a:srgbClr val="7030A0"/>
              </a:solidFill>
              <a:latin typeface="Arial Cyr" charset="-52"/>
            </a:endParaRPr>
          </a:p>
        </p:txBody>
      </p:sp>
      <p:pic>
        <p:nvPicPr>
          <p:cNvPr id="35" name="Рисунок 34" descr="vkdf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703" y="2486061"/>
            <a:ext cx="4717832" cy="3463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 descr="Pavel-Durov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6351" y="2055265"/>
            <a:ext cx="2808344" cy="4035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Рисунок 36" descr="vkontaktу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3800" y="4329113"/>
            <a:ext cx="1800449" cy="1685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6704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1010" y="233403"/>
            <a:ext cx="7772400" cy="1470025"/>
          </a:xfrm>
        </p:spPr>
        <p:txBody>
          <a:bodyPr>
            <a:no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Социальные сети: за и против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741" y="1844824"/>
            <a:ext cx="3453669" cy="2415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32" y="1052736"/>
            <a:ext cx="3412582" cy="2517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663370" y="6649966"/>
            <a:ext cx="360040" cy="12462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316416" y="6651478"/>
            <a:ext cx="288032" cy="12462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82848" y="4076261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prstClr val="white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Исследования показали, что степень влияния социальных сетей велика и прогрессирует в подростковом периоде.</a:t>
            </a:r>
            <a:endParaRPr lang="ru-RU" sz="28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4" descr="C:\Users\Вита\Desktop\Соц. сети\Малахаева\idioma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8988">
            <a:off x="-9559" y="3915165"/>
            <a:ext cx="3257153" cy="299984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06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4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7030A0"/>
                </a:solidFill>
                <a:latin typeface="Arial" pitchFamily="34" charset="0"/>
              </a:rPr>
              <a:t>Мотивы </a:t>
            </a:r>
            <a:r>
              <a:rPr lang="ru-RU" altLang="ru-RU" sz="2000" b="1" dirty="0" smtClean="0">
                <a:solidFill>
                  <a:srgbClr val="7030A0"/>
                </a:solidFill>
                <a:latin typeface="Arial" pitchFamily="34" charset="0"/>
              </a:rPr>
              <a:t>общения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7030A0"/>
                </a:solidFill>
                <a:latin typeface="Arial" pitchFamily="34" charset="0"/>
              </a:rPr>
              <a:t> </a:t>
            </a:r>
            <a:r>
              <a:rPr lang="ru-RU" altLang="ru-RU" sz="2000" b="1" dirty="0">
                <a:solidFill>
                  <a:srgbClr val="7030A0"/>
                </a:solidFill>
                <a:latin typeface="Arial" pitchFamily="34" charset="0"/>
              </a:rPr>
              <a:t>в социальных сетях</a:t>
            </a:r>
            <a:endParaRPr lang="ru-RU" altLang="ru-RU" sz="2000" b="1" dirty="0">
              <a:solidFill>
                <a:srgbClr val="7030A0"/>
              </a:solidFill>
            </a:endParaRPr>
          </a:p>
        </p:txBody>
      </p:sp>
      <p:sp>
        <p:nvSpPr>
          <p:cNvPr id="2055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6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B9CA1A">
                    <a:lumMod val="75000"/>
                  </a:srgbClr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7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058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8306" y="6286511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 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059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060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61" name="Group 27"/>
          <p:cNvGrpSpPr>
            <a:grpSpLocks/>
          </p:cNvGrpSpPr>
          <p:nvPr/>
        </p:nvGrpSpPr>
        <p:grpSpPr bwMode="auto">
          <a:xfrm>
            <a:off x="183360" y="1588"/>
            <a:ext cx="644525" cy="6089650"/>
            <a:chOff x="205" y="1"/>
            <a:chExt cx="406" cy="3836"/>
          </a:xfrm>
        </p:grpSpPr>
        <p:sp>
          <p:nvSpPr>
            <p:cNvPr id="2076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7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8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79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0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1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82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083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084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403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4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5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6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7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8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6409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062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063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38" name="Group 80"/>
          <p:cNvGrpSpPr>
            <a:grpSpLocks/>
          </p:cNvGrpSpPr>
          <p:nvPr/>
        </p:nvGrpSpPr>
        <p:grpSpPr bwMode="auto">
          <a:xfrm>
            <a:off x="2217169" y="301143"/>
            <a:ext cx="5594919" cy="2060575"/>
            <a:chOff x="1474" y="300"/>
            <a:chExt cx="2812" cy="1298"/>
          </a:xfrm>
        </p:grpSpPr>
        <p:sp>
          <p:nvSpPr>
            <p:cNvPr id="39" name="Oval 22"/>
            <p:cNvSpPr>
              <a:spLocks noChangeArrowheads="1"/>
            </p:cNvSpPr>
            <p:nvPr/>
          </p:nvSpPr>
          <p:spPr bwMode="auto">
            <a:xfrm>
              <a:off x="1474" y="300"/>
              <a:ext cx="2812" cy="1043"/>
            </a:xfrm>
            <a:prstGeom prst="ellipse">
              <a:avLst/>
            </a:prstGeom>
            <a:gradFill rotWithShape="1">
              <a:gsLst>
                <a:gs pos="0">
                  <a:srgbClr val="9EF098"/>
                </a:gs>
                <a:gs pos="100000">
                  <a:srgbClr val="496F46"/>
                </a:gs>
              </a:gsLst>
              <a:path path="shape">
                <a:fillToRect l="50000" t="50000" r="50000" b="50000"/>
              </a:path>
            </a:gradFill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800" b="1" i="1" dirty="0">
                  <a:solidFill>
                    <a:prstClr val="white"/>
                  </a:solidFill>
                </a:rPr>
                <a:t>Мотивы общения в </a:t>
              </a:r>
              <a:endParaRPr lang="ru-RU" altLang="ru-RU" sz="2800" b="1" i="1" dirty="0" smtClean="0">
                <a:solidFill>
                  <a:prstClr val="white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2800" b="1" i="1" dirty="0" smtClean="0">
                  <a:solidFill>
                    <a:prstClr val="white"/>
                  </a:solidFill>
                </a:rPr>
                <a:t>Интернете</a:t>
              </a:r>
              <a:endParaRPr lang="ru-RU" altLang="ru-RU" sz="2800" b="1" i="1" dirty="0">
                <a:solidFill>
                  <a:prstClr val="white"/>
                </a:solidFill>
              </a:endParaRPr>
            </a:p>
          </p:txBody>
        </p:sp>
        <p:sp>
          <p:nvSpPr>
            <p:cNvPr id="40" name="Line 24"/>
            <p:cNvSpPr>
              <a:spLocks noChangeShapeType="1"/>
            </p:cNvSpPr>
            <p:nvPr/>
          </p:nvSpPr>
          <p:spPr bwMode="auto">
            <a:xfrm flipH="1">
              <a:off x="1532" y="1117"/>
              <a:ext cx="194" cy="48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white"/>
                </a:solidFill>
                <a:latin typeface="Arial Cyr" charset="-52"/>
              </a:endParaRPr>
            </a:p>
          </p:txBody>
        </p:sp>
        <p:sp>
          <p:nvSpPr>
            <p:cNvPr id="41" name="Line 26"/>
            <p:cNvSpPr>
              <a:spLocks noChangeShapeType="1"/>
            </p:cNvSpPr>
            <p:nvPr/>
          </p:nvSpPr>
          <p:spPr bwMode="auto">
            <a:xfrm>
              <a:off x="3969" y="1162"/>
              <a:ext cx="186" cy="43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white"/>
                </a:solidFill>
                <a:latin typeface="Arial Cyr" charset="-52"/>
              </a:endParaRPr>
            </a:p>
          </p:txBody>
        </p:sp>
      </p:grpSp>
      <p:grpSp>
        <p:nvGrpSpPr>
          <p:cNvPr id="44" name="Group 78"/>
          <p:cNvGrpSpPr>
            <a:grpSpLocks/>
          </p:cNvGrpSpPr>
          <p:nvPr/>
        </p:nvGrpSpPr>
        <p:grpSpPr bwMode="auto">
          <a:xfrm>
            <a:off x="900113" y="2215668"/>
            <a:ext cx="4167187" cy="3683482"/>
            <a:chOff x="113" y="1525"/>
            <a:chExt cx="2585" cy="2176"/>
          </a:xfrm>
        </p:grpSpPr>
        <p:sp>
          <p:nvSpPr>
            <p:cNvPr id="45" name="Oval 32"/>
            <p:cNvSpPr>
              <a:spLocks noChangeArrowheads="1"/>
            </p:cNvSpPr>
            <p:nvPr/>
          </p:nvSpPr>
          <p:spPr bwMode="auto">
            <a:xfrm>
              <a:off x="657" y="1525"/>
              <a:ext cx="1376" cy="528"/>
            </a:xfrm>
            <a:prstGeom prst="ellipse">
              <a:avLst/>
            </a:prstGeom>
            <a:gradFill rotWithShape="1">
              <a:gsLst>
                <a:gs pos="0">
                  <a:srgbClr val="FAF7B6"/>
                </a:gs>
                <a:gs pos="100000">
                  <a:schemeClr val="bg2">
                    <a:lumMod val="75000"/>
                  </a:schemeClr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Психологические</a:t>
              </a:r>
            </a:p>
          </p:txBody>
        </p:sp>
        <p:grpSp>
          <p:nvGrpSpPr>
            <p:cNvPr id="46" name="Group 60"/>
            <p:cNvGrpSpPr>
              <a:grpSpLocks/>
            </p:cNvGrpSpPr>
            <p:nvPr/>
          </p:nvGrpSpPr>
          <p:grpSpPr bwMode="auto">
            <a:xfrm>
              <a:off x="521" y="1979"/>
              <a:ext cx="409" cy="1225"/>
              <a:chOff x="521" y="1979"/>
              <a:chExt cx="409" cy="1225"/>
            </a:xfrm>
          </p:grpSpPr>
          <p:sp>
            <p:nvSpPr>
              <p:cNvPr id="55" name="Line 34"/>
              <p:cNvSpPr>
                <a:spLocks noChangeShapeType="1"/>
              </p:cNvSpPr>
              <p:nvPr/>
            </p:nvSpPr>
            <p:spPr bwMode="auto">
              <a:xfrm flipH="1">
                <a:off x="567" y="2296"/>
                <a:ext cx="90" cy="81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56" name="Line 36"/>
              <p:cNvSpPr>
                <a:spLocks noChangeShapeType="1"/>
              </p:cNvSpPr>
              <p:nvPr/>
            </p:nvSpPr>
            <p:spPr bwMode="auto">
              <a:xfrm flipV="1">
                <a:off x="657" y="1979"/>
                <a:ext cx="273" cy="31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ru-RU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57" name="Oval 51"/>
              <p:cNvSpPr>
                <a:spLocks noChangeArrowheads="1"/>
              </p:cNvSpPr>
              <p:nvPr/>
            </p:nvSpPr>
            <p:spPr bwMode="auto">
              <a:xfrm>
                <a:off x="521" y="3113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7" name="Rectangle 58"/>
            <p:cNvSpPr>
              <a:spLocks noChangeArrowheads="1"/>
            </p:cNvSpPr>
            <p:nvPr/>
          </p:nvSpPr>
          <p:spPr bwMode="auto">
            <a:xfrm>
              <a:off x="1655" y="3203"/>
              <a:ext cx="1043" cy="498"/>
            </a:xfrm>
            <a:prstGeom prst="rect">
              <a:avLst/>
            </a:prstGeom>
            <a:gradFill rotWithShape="1">
              <a:gsLst>
                <a:gs pos="0">
                  <a:srgbClr val="FAF7B6"/>
                </a:gs>
                <a:gs pos="100000">
                  <a:schemeClr val="bg2">
                    <a:lumMod val="75000"/>
                  </a:schemeClr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Потребность в</a:t>
              </a:r>
            </a:p>
            <a:p>
              <a:pPr algn="ctr" eaLnBrk="1" fontAlgn="base" hangingPunct="1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 общении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srgbClr val="7030A0"/>
                </a:solidFill>
              </a:endParaRPr>
            </a:p>
          </p:txBody>
        </p:sp>
        <p:sp>
          <p:nvSpPr>
            <p:cNvPr id="48" name="Rectangle 59"/>
            <p:cNvSpPr>
              <a:spLocks noChangeArrowheads="1"/>
            </p:cNvSpPr>
            <p:nvPr/>
          </p:nvSpPr>
          <p:spPr bwMode="auto">
            <a:xfrm>
              <a:off x="113" y="3203"/>
              <a:ext cx="1043" cy="498"/>
            </a:xfrm>
            <a:prstGeom prst="rect">
              <a:avLst/>
            </a:prstGeom>
            <a:gradFill rotWithShape="1">
              <a:gsLst>
                <a:gs pos="0">
                  <a:srgbClr val="FAF7B6"/>
                </a:gs>
                <a:gs pos="100000">
                  <a:schemeClr val="bg2">
                    <a:lumMod val="75000"/>
                  </a:schemeClr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Место 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развлечения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b="1" dirty="0">
                <a:solidFill>
                  <a:srgbClr val="7030A0"/>
                </a:solidFill>
              </a:endParaRPr>
            </a:p>
          </p:txBody>
        </p:sp>
        <p:sp>
          <p:nvSpPr>
            <p:cNvPr id="49" name="Line 65"/>
            <p:cNvSpPr>
              <a:spLocks noChangeShapeType="1"/>
            </p:cNvSpPr>
            <p:nvPr/>
          </p:nvSpPr>
          <p:spPr bwMode="auto">
            <a:xfrm>
              <a:off x="2109" y="2296"/>
              <a:ext cx="136" cy="81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white"/>
                </a:solidFill>
                <a:latin typeface="Arial Cyr" charset="-52"/>
              </a:endParaRPr>
            </a:p>
          </p:txBody>
        </p:sp>
        <p:sp>
          <p:nvSpPr>
            <p:cNvPr id="50" name="Line 66"/>
            <p:cNvSpPr>
              <a:spLocks noChangeShapeType="1"/>
            </p:cNvSpPr>
            <p:nvPr/>
          </p:nvSpPr>
          <p:spPr bwMode="auto">
            <a:xfrm flipH="1" flipV="1">
              <a:off x="1791" y="1979"/>
              <a:ext cx="318" cy="31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white"/>
                </a:solidFill>
                <a:latin typeface="Arial Cyr" charset="-52"/>
              </a:endParaRPr>
            </a:p>
          </p:txBody>
        </p:sp>
        <p:sp>
          <p:nvSpPr>
            <p:cNvPr id="51" name="Oval 67"/>
            <p:cNvSpPr>
              <a:spLocks noChangeArrowheads="1"/>
            </p:cNvSpPr>
            <p:nvPr/>
          </p:nvSpPr>
          <p:spPr bwMode="auto">
            <a:xfrm flipH="1">
              <a:off x="2200" y="3113"/>
              <a:ext cx="91" cy="91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52" name="Line 68"/>
            <p:cNvSpPr>
              <a:spLocks noChangeShapeType="1"/>
            </p:cNvSpPr>
            <p:nvPr/>
          </p:nvSpPr>
          <p:spPr bwMode="auto">
            <a:xfrm>
              <a:off x="1383" y="2069"/>
              <a:ext cx="0" cy="1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white"/>
                </a:solidFill>
                <a:latin typeface="Arial Cyr" charset="-52"/>
              </a:endParaRPr>
            </a:p>
          </p:txBody>
        </p:sp>
        <p:sp>
          <p:nvSpPr>
            <p:cNvPr id="53" name="Oval 69"/>
            <p:cNvSpPr>
              <a:spLocks noChangeArrowheads="1"/>
            </p:cNvSpPr>
            <p:nvPr/>
          </p:nvSpPr>
          <p:spPr bwMode="auto">
            <a:xfrm flipH="1">
              <a:off x="1338" y="2251"/>
              <a:ext cx="91" cy="91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54" name="Rectangle 70"/>
            <p:cNvSpPr>
              <a:spLocks noChangeArrowheads="1"/>
            </p:cNvSpPr>
            <p:nvPr/>
          </p:nvSpPr>
          <p:spPr bwMode="auto">
            <a:xfrm>
              <a:off x="657" y="2341"/>
              <a:ext cx="1452" cy="772"/>
            </a:xfrm>
            <a:prstGeom prst="rect">
              <a:avLst/>
            </a:prstGeom>
            <a:gradFill rotWithShape="1">
              <a:gsLst>
                <a:gs pos="0">
                  <a:srgbClr val="FAF7B6"/>
                </a:gs>
                <a:gs pos="100000">
                  <a:schemeClr val="bg2">
                    <a:lumMod val="75000"/>
                  </a:schemeClr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lnSpc>
                  <a:spcPct val="4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Интернет - как 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единственное 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средство общения</a:t>
              </a:r>
            </a:p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endParaRPr lang="ru-RU" altLang="ru-RU" b="1" dirty="0">
                <a:solidFill>
                  <a:srgbClr val="7030A0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8" name="Group 79"/>
          <p:cNvGrpSpPr>
            <a:grpSpLocks/>
          </p:cNvGrpSpPr>
          <p:nvPr/>
        </p:nvGrpSpPr>
        <p:grpSpPr bwMode="auto">
          <a:xfrm>
            <a:off x="5791200" y="2362200"/>
            <a:ext cx="2667000" cy="3536950"/>
            <a:chOff x="3606" y="1570"/>
            <a:chExt cx="1542" cy="2132"/>
          </a:xfrm>
        </p:grpSpPr>
        <p:sp>
          <p:nvSpPr>
            <p:cNvPr id="59" name="Oval 29"/>
            <p:cNvSpPr>
              <a:spLocks noChangeArrowheads="1"/>
            </p:cNvSpPr>
            <p:nvPr/>
          </p:nvSpPr>
          <p:spPr bwMode="auto">
            <a:xfrm>
              <a:off x="3742" y="1570"/>
              <a:ext cx="1282" cy="528"/>
            </a:xfrm>
            <a:prstGeom prst="ellipse">
              <a:avLst/>
            </a:prstGeom>
            <a:gradFill rotWithShape="1">
              <a:gsLst>
                <a:gs pos="0">
                  <a:schemeClr val="accent6">
                    <a:lumMod val="40000"/>
                    <a:lumOff val="60000"/>
                  </a:schemeClr>
                </a:gs>
                <a:gs pos="100000">
                  <a:srgbClr val="3E5870"/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Социально -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психологические</a:t>
              </a:r>
            </a:p>
          </p:txBody>
        </p:sp>
        <p:sp>
          <p:nvSpPr>
            <p:cNvPr id="60" name="Line 71"/>
            <p:cNvSpPr>
              <a:spLocks noChangeShapeType="1"/>
            </p:cNvSpPr>
            <p:nvPr/>
          </p:nvSpPr>
          <p:spPr bwMode="auto">
            <a:xfrm>
              <a:off x="4377" y="2115"/>
              <a:ext cx="0" cy="22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white"/>
                </a:solidFill>
                <a:latin typeface="Arial Cyr" charset="-52"/>
              </a:endParaRPr>
            </a:p>
          </p:txBody>
        </p:sp>
        <p:sp>
          <p:nvSpPr>
            <p:cNvPr id="61" name="Rectangle 73"/>
            <p:cNvSpPr>
              <a:spLocks noChangeArrowheads="1"/>
            </p:cNvSpPr>
            <p:nvPr/>
          </p:nvSpPr>
          <p:spPr bwMode="auto">
            <a:xfrm>
              <a:off x="3606" y="2341"/>
              <a:ext cx="1542" cy="545"/>
            </a:xfrm>
            <a:prstGeom prst="rect">
              <a:avLst/>
            </a:prstGeom>
            <a:gradFill rotWithShape="1">
              <a:gsLst>
                <a:gs pos="0">
                  <a:schemeClr val="accent6">
                    <a:lumMod val="40000"/>
                    <a:lumOff val="60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Неудовлетворённость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 самим собой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b="1" dirty="0">
                <a:solidFill>
                  <a:srgbClr val="7030A0"/>
                </a:solidFill>
              </a:endParaRPr>
            </a:p>
            <a:p>
              <a:pPr algn="ctr" eaLnBrk="1" fontAlgn="base" hangingPunct="1">
                <a:lnSpc>
                  <a:spcPct val="4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62" name="Rectangle 75"/>
            <p:cNvSpPr>
              <a:spLocks noChangeArrowheads="1"/>
            </p:cNvSpPr>
            <p:nvPr/>
          </p:nvSpPr>
          <p:spPr bwMode="auto">
            <a:xfrm>
              <a:off x="3606" y="3203"/>
              <a:ext cx="1542" cy="499"/>
            </a:xfrm>
            <a:prstGeom prst="rect">
              <a:avLst/>
            </a:prstGeom>
            <a:gradFill rotWithShape="1">
              <a:gsLst>
                <a:gs pos="0">
                  <a:schemeClr val="accent6">
                    <a:lumMod val="40000"/>
                    <a:lumOff val="60000"/>
                  </a:schemeClr>
                </a:gs>
                <a:gs pos="100000">
                  <a:srgbClr val="3E5870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Создание себе 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b="1" dirty="0">
                  <a:solidFill>
                    <a:srgbClr val="7030A0"/>
                  </a:solidFill>
                </a:rPr>
                <a:t>виртуального образа</a:t>
              </a:r>
            </a:p>
            <a:p>
              <a:pPr algn="ctr" eaLnBrk="1" fontAlgn="base" hangingPunct="1">
                <a:lnSpc>
                  <a:spcPct val="4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ru-RU" altLang="ru-RU" b="1" dirty="0">
                <a:solidFill>
                  <a:srgbClr val="7030A0"/>
                </a:solidFill>
              </a:endParaRPr>
            </a:p>
            <a:p>
              <a:pPr algn="ctr" eaLnBrk="1" fontAlgn="base" hangingPunct="1">
                <a:lnSpc>
                  <a:spcPct val="5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srgbClr val="AA2B1E">
                    <a:lumMod val="50000"/>
                  </a:srgbClr>
                </a:solidFill>
              </a:endParaRP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dirty="0">
                <a:solidFill>
                  <a:prstClr val="white"/>
                </a:solidFill>
              </a:endParaRPr>
            </a:p>
          </p:txBody>
        </p:sp>
        <p:sp>
          <p:nvSpPr>
            <p:cNvPr id="63" name="Line 76"/>
            <p:cNvSpPr>
              <a:spLocks noChangeShapeType="1"/>
            </p:cNvSpPr>
            <p:nvPr/>
          </p:nvSpPr>
          <p:spPr bwMode="auto">
            <a:xfrm>
              <a:off x="4377" y="2886"/>
              <a:ext cx="0" cy="2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white"/>
                </a:solidFill>
                <a:latin typeface="Arial Cyr" charset="-52"/>
              </a:endParaRPr>
            </a:p>
          </p:txBody>
        </p:sp>
        <p:sp>
          <p:nvSpPr>
            <p:cNvPr id="64" name="Oval 77"/>
            <p:cNvSpPr>
              <a:spLocks noChangeArrowheads="1"/>
            </p:cNvSpPr>
            <p:nvPr/>
          </p:nvSpPr>
          <p:spPr bwMode="auto">
            <a:xfrm flipH="1">
              <a:off x="4332" y="3113"/>
              <a:ext cx="91" cy="91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010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8" name="AutoShape 3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9" name="Oval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64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0" name="Rectangl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34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1" name="Oval 6"/>
          <p:cNvSpPr>
            <a:spLocks noChangeArrowheads="1"/>
          </p:cNvSpPr>
          <p:nvPr/>
        </p:nvSpPr>
        <p:spPr bwMode="auto">
          <a:xfrm rot="2064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2" name="Rectangle 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2034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3" name="Oval 8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2064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pic>
        <p:nvPicPr>
          <p:cNvPr id="1034" name="Picture 9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0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3" name="Group 39"/>
          <p:cNvGrpSpPr>
            <a:grpSpLocks/>
          </p:cNvGrpSpPr>
          <p:nvPr/>
        </p:nvGrpSpPr>
        <p:grpSpPr bwMode="auto">
          <a:xfrm>
            <a:off x="754860" y="404665"/>
            <a:ext cx="4033164" cy="5433506"/>
            <a:chOff x="408" y="573"/>
            <a:chExt cx="2357" cy="2312"/>
          </a:xfrm>
        </p:grpSpPr>
        <p:sp>
          <p:nvSpPr>
            <p:cNvPr id="1039" name="Rectangle 36"/>
            <p:cNvSpPr>
              <a:spLocks noChangeArrowheads="1"/>
            </p:cNvSpPr>
            <p:nvPr/>
          </p:nvSpPr>
          <p:spPr bwMode="auto">
            <a:xfrm>
              <a:off x="408" y="573"/>
              <a:ext cx="2357" cy="2312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040" name="Rectangle 37"/>
            <p:cNvSpPr>
              <a:spLocks noChangeArrowheads="1"/>
            </p:cNvSpPr>
            <p:nvPr/>
          </p:nvSpPr>
          <p:spPr bwMode="auto">
            <a:xfrm>
              <a:off x="499" y="654"/>
              <a:ext cx="2175" cy="2130"/>
            </a:xfrm>
            <a:prstGeom prst="rect">
              <a:avLst/>
            </a:prstGeom>
            <a:blipFill dpi="0" rotWithShape="0">
              <a:blip r:embed="rId5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041" name="Rectangle 38"/>
            <p:cNvSpPr>
              <a:spLocks noChangeArrowheads="1"/>
            </p:cNvSpPr>
            <p:nvPr/>
          </p:nvSpPr>
          <p:spPr bwMode="auto">
            <a:xfrm>
              <a:off x="500" y="632"/>
              <a:ext cx="2222" cy="2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sz="2000" b="1" i="1" dirty="0" smtClean="0">
                  <a:solidFill>
                    <a:srgbClr val="7030A0"/>
                  </a:solidFill>
                  <a:latin typeface="Arial" pitchFamily="34" charset="0"/>
                </a:rPr>
                <a:t> </a:t>
              </a:r>
              <a:r>
                <a:rPr lang="ru-RU" altLang="ru-RU" sz="2200" b="1" i="1" dirty="0" smtClean="0">
                  <a:solidFill>
                    <a:srgbClr val="7030A0"/>
                  </a:solidFill>
                  <a:latin typeface="Arial" pitchFamily="34" charset="0"/>
                </a:rPr>
                <a:t>В </a:t>
              </a:r>
              <a:r>
                <a:rPr lang="ru-RU" altLang="ru-RU" sz="2200" b="1" i="1" dirty="0">
                  <a:solidFill>
                    <a:srgbClr val="7030A0"/>
                  </a:solidFill>
                  <a:latin typeface="Arial" pitchFamily="34" charset="0"/>
                </a:rPr>
                <a:t>настоящее время </a:t>
              </a:r>
              <a:r>
                <a:rPr lang="ru-RU" altLang="ru-RU" sz="2200" b="1" i="1" dirty="0" smtClean="0">
                  <a:solidFill>
                    <a:srgbClr val="7030A0"/>
                  </a:solidFill>
                  <a:latin typeface="Arial" pitchFamily="34" charset="0"/>
                </a:rPr>
                <a:t>40-42 </a:t>
              </a:r>
              <a:r>
                <a:rPr lang="ru-RU" altLang="ru-RU" sz="2200" b="1" i="1" dirty="0">
                  <a:solidFill>
                    <a:srgbClr val="7030A0"/>
                  </a:solidFill>
                  <a:latin typeface="Arial" pitchFamily="34" charset="0"/>
                </a:rPr>
                <a:t>% аудитории российского Интернета составляют лица молодого возраста (от 16 до 24 лет), при этом отмечается, что количество молодежи в Интернете растет быстрее, чем количество представителей других возрастных групп (РОЦИТ, 1999; Monitoring.ru, 2000)</a:t>
              </a:r>
              <a:r>
                <a:rPr lang="ru-RU" altLang="ru-RU" sz="2200" b="1" dirty="0">
                  <a:solidFill>
                    <a:srgbClr val="7030A0"/>
                  </a:solidFill>
                  <a:latin typeface="Arial" pitchFamily="34" charset="0"/>
                </a:rPr>
                <a:t> </a:t>
              </a:r>
              <a:endParaRPr lang="ru-RU" altLang="ru-RU" sz="2200" b="1" dirty="0">
                <a:solidFill>
                  <a:srgbClr val="7030A0"/>
                </a:solidFill>
              </a:endParaRPr>
            </a:p>
          </p:txBody>
        </p:sp>
      </p:grpSp>
      <p:sp>
        <p:nvSpPr>
          <p:cNvPr id="6184" name="Rectangle 40"/>
          <p:cNvSpPr>
            <a:spLocks noChangeArrowheads="1"/>
          </p:cNvSpPr>
          <p:nvPr/>
        </p:nvSpPr>
        <p:spPr bwMode="auto">
          <a:xfrm>
            <a:off x="5182134" y="6308735"/>
            <a:ext cx="2053691" cy="400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7030A0"/>
                </a:solidFill>
                <a:latin typeface="Arial" pitchFamily="34" charset="0"/>
              </a:rPr>
              <a:t>Статистика</a:t>
            </a:r>
            <a:endParaRPr lang="ru-RU" altLang="ru-RU" sz="2000" b="1" dirty="0">
              <a:solidFill>
                <a:srgbClr val="7030A0"/>
              </a:solidFill>
            </a:endParaRPr>
          </a:p>
        </p:txBody>
      </p:sp>
      <p:graphicFrame>
        <p:nvGraphicFramePr>
          <p:cNvPr id="6185" name="Object 4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3434014"/>
              </p:ext>
            </p:extLst>
          </p:nvPr>
        </p:nvGraphicFramePr>
        <p:xfrm>
          <a:off x="4258830" y="31396"/>
          <a:ext cx="5112269" cy="30524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Диаграмма" r:id="rId6" imgW="6096075" imgH="4067089" progId="MSGraph.Chart.8">
                  <p:embed followColorScheme="full"/>
                </p:oleObj>
              </mc:Choice>
              <mc:Fallback>
                <p:oleObj name="Диаграмма" r:id="rId6" imgW="6096075" imgH="4067089" progId="MSGraph.Chart.8">
                  <p:embed followColorScheme="full"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8830" y="31396"/>
                        <a:ext cx="5112269" cy="30524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72" name="Picture 4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65" y="3138482"/>
            <a:ext cx="3960283" cy="297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Управляющая кнопка: в начало 17">
            <a:hlinkClick r:id="rId9" action="ppaction://hlinksldjump" highlightClick="1"/>
          </p:cNvPr>
          <p:cNvSpPr/>
          <p:nvPr/>
        </p:nvSpPr>
        <p:spPr>
          <a:xfrm>
            <a:off x="8855968" y="588259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19" name="Group 27"/>
          <p:cNvGrpSpPr>
            <a:grpSpLocks/>
          </p:cNvGrpSpPr>
          <p:nvPr/>
        </p:nvGrpSpPr>
        <p:grpSpPr bwMode="auto">
          <a:xfrm>
            <a:off x="41280" y="38107"/>
            <a:ext cx="644525" cy="6255071"/>
            <a:chOff x="205" y="1"/>
            <a:chExt cx="406" cy="3836"/>
          </a:xfrm>
        </p:grpSpPr>
        <p:sp>
          <p:nvSpPr>
            <p:cNvPr id="20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6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7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8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hangingPunct="1">
                  <a:defRPr/>
                </a:pPr>
                <a:endParaRPr lang="ru-RU" altLang="ru-RU" kern="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0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1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2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3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4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5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1230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>
                                            <p:oleChartEl type="category" lvl="1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85">
                                            <p:oleChartEl type="category" lvl="1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>
                                            <p:oleChartEl type="category" lvl="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185">
                                            <p:oleChartEl type="category" lvl="2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>
                                            <p:oleChartEl type="category" lvl="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185">
                                            <p:oleChartEl type="category" lvl="3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6185" grpId="0" bld="category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8" name="AutoShape 3"/>
          <p:cNvSpPr>
            <a:spLocks noChangeArrowheads="1"/>
          </p:cNvSpPr>
          <p:nvPr/>
        </p:nvSpPr>
        <p:spPr bwMode="auto">
          <a:xfrm>
            <a:off x="3494534" y="6128111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9" name="Oval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64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0" name="Rectangl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34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1" name="Oval 6"/>
          <p:cNvSpPr>
            <a:spLocks noChangeArrowheads="1"/>
          </p:cNvSpPr>
          <p:nvPr/>
        </p:nvSpPr>
        <p:spPr bwMode="auto">
          <a:xfrm rot="2064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2" name="Rectangle 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2034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3" name="Oval 8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2064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pic>
        <p:nvPicPr>
          <p:cNvPr id="1034" name="Picture 9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0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3" name="Group 39"/>
          <p:cNvGrpSpPr>
            <a:grpSpLocks/>
          </p:cNvGrpSpPr>
          <p:nvPr/>
        </p:nvGrpSpPr>
        <p:grpSpPr bwMode="auto">
          <a:xfrm>
            <a:off x="448214" y="138570"/>
            <a:ext cx="4843866" cy="1821686"/>
            <a:chOff x="408" y="573"/>
            <a:chExt cx="2357" cy="2312"/>
          </a:xfrm>
        </p:grpSpPr>
        <p:sp>
          <p:nvSpPr>
            <p:cNvPr id="1039" name="Rectangle 36"/>
            <p:cNvSpPr>
              <a:spLocks noChangeArrowheads="1"/>
            </p:cNvSpPr>
            <p:nvPr/>
          </p:nvSpPr>
          <p:spPr bwMode="auto">
            <a:xfrm>
              <a:off x="408" y="573"/>
              <a:ext cx="2357" cy="2312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040" name="Rectangle 37"/>
            <p:cNvSpPr>
              <a:spLocks noChangeArrowheads="1"/>
            </p:cNvSpPr>
            <p:nvPr/>
          </p:nvSpPr>
          <p:spPr bwMode="auto">
            <a:xfrm>
              <a:off x="499" y="654"/>
              <a:ext cx="2175" cy="2130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041" name="Rectangle 38"/>
            <p:cNvSpPr>
              <a:spLocks noChangeArrowheads="1"/>
            </p:cNvSpPr>
            <p:nvPr/>
          </p:nvSpPr>
          <p:spPr bwMode="auto">
            <a:xfrm>
              <a:off x="500" y="632"/>
              <a:ext cx="2222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sz="2000" b="1" i="1" dirty="0" smtClean="0">
                  <a:solidFill>
                    <a:srgbClr val="7030A0"/>
                  </a:solidFill>
                  <a:latin typeface="Arial" pitchFamily="34" charset="0"/>
                </a:rPr>
                <a:t> </a:t>
              </a:r>
              <a:endParaRPr lang="ru-RU" altLang="ru-RU" sz="2200" b="1" dirty="0">
                <a:solidFill>
                  <a:srgbClr val="7030A0"/>
                </a:solidFill>
              </a:endParaRPr>
            </a:p>
          </p:txBody>
        </p:sp>
      </p:grpSp>
      <p:sp>
        <p:nvSpPr>
          <p:cNvPr id="6184" name="Rectangle 40"/>
          <p:cNvSpPr>
            <a:spLocks noChangeArrowheads="1"/>
          </p:cNvSpPr>
          <p:nvPr/>
        </p:nvSpPr>
        <p:spPr bwMode="auto">
          <a:xfrm>
            <a:off x="5084884" y="6185624"/>
            <a:ext cx="2629954" cy="70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7030A0"/>
                </a:solidFill>
                <a:latin typeface="Arial" pitchFamily="34" charset="0"/>
              </a:rPr>
              <a:t>Справочная информация</a:t>
            </a:r>
            <a:endParaRPr lang="ru-RU" altLang="ru-RU" sz="2000" b="1" dirty="0">
              <a:solidFill>
                <a:srgbClr val="7030A0"/>
              </a:solidFill>
            </a:endParaRPr>
          </a:p>
        </p:txBody>
      </p:sp>
      <p:sp>
        <p:nvSpPr>
          <p:cNvPr id="18" name="Управляющая кнопка: в начало 17">
            <a:hlinkClick r:id="rId5" action="ppaction://hlinksldjump" highlightClick="1"/>
          </p:cNvPr>
          <p:cNvSpPr/>
          <p:nvPr/>
        </p:nvSpPr>
        <p:spPr>
          <a:xfrm>
            <a:off x="8855968" y="588259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19" name="Group 27"/>
          <p:cNvGrpSpPr>
            <a:grpSpLocks/>
          </p:cNvGrpSpPr>
          <p:nvPr/>
        </p:nvGrpSpPr>
        <p:grpSpPr bwMode="auto">
          <a:xfrm>
            <a:off x="41280" y="38107"/>
            <a:ext cx="644525" cy="6255071"/>
            <a:chOff x="205" y="1"/>
            <a:chExt cx="406" cy="3836"/>
          </a:xfrm>
        </p:grpSpPr>
        <p:sp>
          <p:nvSpPr>
            <p:cNvPr id="20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6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7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8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hangingPunct="1">
                  <a:defRPr/>
                </a:pPr>
                <a:endParaRPr lang="ru-RU" altLang="ru-RU" kern="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0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1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2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3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4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5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" name="Прямоугольник 1"/>
          <p:cNvSpPr/>
          <p:nvPr/>
        </p:nvSpPr>
        <p:spPr>
          <a:xfrm>
            <a:off x="709379" y="252425"/>
            <a:ext cx="442727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7030A0"/>
                </a:solidFill>
              </a:rPr>
              <a:t>Ежедневная детская аудитория Рунета: 13-16 лет;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7030A0"/>
                </a:solidFill>
              </a:rPr>
              <a:t>самые "любимые" детьми ресурсы - социальные сети (78%); в них проводится до 60 минут в день.</a:t>
            </a:r>
          </a:p>
        </p:txBody>
      </p:sp>
      <p:grpSp>
        <p:nvGrpSpPr>
          <p:cNvPr id="41" name="Group 39"/>
          <p:cNvGrpSpPr>
            <a:grpSpLocks/>
          </p:cNvGrpSpPr>
          <p:nvPr/>
        </p:nvGrpSpPr>
        <p:grpSpPr bwMode="auto">
          <a:xfrm>
            <a:off x="3817863" y="2300697"/>
            <a:ext cx="4769955" cy="1442185"/>
            <a:chOff x="408" y="573"/>
            <a:chExt cx="2357" cy="2312"/>
          </a:xfrm>
        </p:grpSpPr>
        <p:sp>
          <p:nvSpPr>
            <p:cNvPr id="42" name="Rectangle 36"/>
            <p:cNvSpPr>
              <a:spLocks noChangeArrowheads="1"/>
            </p:cNvSpPr>
            <p:nvPr/>
          </p:nvSpPr>
          <p:spPr bwMode="auto">
            <a:xfrm>
              <a:off x="408" y="573"/>
              <a:ext cx="2357" cy="2312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43" name="Rectangle 37"/>
            <p:cNvSpPr>
              <a:spLocks noChangeArrowheads="1"/>
            </p:cNvSpPr>
            <p:nvPr/>
          </p:nvSpPr>
          <p:spPr bwMode="auto">
            <a:xfrm>
              <a:off x="499" y="654"/>
              <a:ext cx="2175" cy="2130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44" name="Rectangle 38"/>
            <p:cNvSpPr>
              <a:spLocks noChangeArrowheads="1"/>
            </p:cNvSpPr>
            <p:nvPr/>
          </p:nvSpPr>
          <p:spPr bwMode="auto">
            <a:xfrm>
              <a:off x="500" y="632"/>
              <a:ext cx="2222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sz="2000" b="1" i="1" dirty="0" smtClean="0">
                  <a:solidFill>
                    <a:srgbClr val="7030A0"/>
                  </a:solidFill>
                  <a:latin typeface="Arial" pitchFamily="34" charset="0"/>
                </a:rPr>
                <a:t> </a:t>
              </a:r>
              <a:endParaRPr lang="ru-RU" altLang="ru-RU" sz="2200" b="1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45" name="Group 39"/>
          <p:cNvGrpSpPr>
            <a:grpSpLocks/>
          </p:cNvGrpSpPr>
          <p:nvPr/>
        </p:nvGrpSpPr>
        <p:grpSpPr bwMode="auto">
          <a:xfrm>
            <a:off x="551031" y="4528169"/>
            <a:ext cx="4748356" cy="1604964"/>
            <a:chOff x="408" y="573"/>
            <a:chExt cx="2357" cy="2312"/>
          </a:xfrm>
        </p:grpSpPr>
        <p:sp>
          <p:nvSpPr>
            <p:cNvPr id="46" name="Rectangle 36"/>
            <p:cNvSpPr>
              <a:spLocks noChangeArrowheads="1"/>
            </p:cNvSpPr>
            <p:nvPr/>
          </p:nvSpPr>
          <p:spPr bwMode="auto">
            <a:xfrm>
              <a:off x="408" y="573"/>
              <a:ext cx="2357" cy="2312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47" name="Rectangle 37"/>
            <p:cNvSpPr>
              <a:spLocks noChangeArrowheads="1"/>
            </p:cNvSpPr>
            <p:nvPr/>
          </p:nvSpPr>
          <p:spPr bwMode="auto">
            <a:xfrm>
              <a:off x="499" y="654"/>
              <a:ext cx="2175" cy="2130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48" name="Rectangle 38"/>
            <p:cNvSpPr>
              <a:spLocks noChangeArrowheads="1"/>
            </p:cNvSpPr>
            <p:nvPr/>
          </p:nvSpPr>
          <p:spPr bwMode="auto">
            <a:xfrm>
              <a:off x="500" y="632"/>
              <a:ext cx="2222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sz="2000" b="1" i="1" dirty="0" smtClean="0">
                  <a:solidFill>
                    <a:srgbClr val="7030A0"/>
                  </a:solidFill>
                  <a:latin typeface="Arial" pitchFamily="34" charset="0"/>
                </a:rPr>
                <a:t> </a:t>
              </a:r>
              <a:endParaRPr lang="ru-RU" altLang="ru-RU" sz="2200" b="1" dirty="0">
                <a:solidFill>
                  <a:srgbClr val="7030A0"/>
                </a:solidFill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667680" y="4584398"/>
            <a:ext cx="4572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7030A0"/>
                </a:solidFill>
                <a:cs typeface="Times New Roman" pitchFamily="18" charset="0"/>
              </a:rPr>
              <a:t>Средний возраст начала самостоятельной работы в Сети - 10 лет и сегодня наблюдается тенденция к снижению возраста до 9 лет;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srgbClr val="7030A0"/>
              </a:solidFill>
              <a:latin typeface="Arial Cyr" charset="-52"/>
            </a:endParaRPr>
          </a:p>
        </p:txBody>
      </p:sp>
      <p:pic>
        <p:nvPicPr>
          <p:cNvPr id="50" name="Picture 2" descr="http://www.blagoda.com/wp-content/uploads/2013/01/Kids_Internet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72" y="2153508"/>
            <a:ext cx="2940240" cy="21470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61259" y="2415419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7030A0"/>
                </a:solidFill>
              </a:rPr>
              <a:t>30% несовершеннолетних проводят в Сети более 3 часов в день (при норме 2 часа в неделю!)</a:t>
            </a:r>
          </a:p>
        </p:txBody>
      </p:sp>
      <p:pic>
        <p:nvPicPr>
          <p:cNvPr id="52" name="Picture 4" descr="http://womanonly.ru/images/article/2280/.tmb/thumb_internet_i_deti_adaptiveResize_640_5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778" y="202392"/>
            <a:ext cx="3441190" cy="1881901"/>
          </a:xfrm>
          <a:prstGeom prst="roundRect">
            <a:avLst>
              <a:gd name="adj" fmla="val 26549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http://www.infox.ru/photos/42/79242/480x320_x3ggi8HbiCcpmBU7lESsATy2g1WaiEnB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778" y="3742883"/>
            <a:ext cx="3441189" cy="2253130"/>
          </a:xfrm>
          <a:prstGeom prst="roundRect">
            <a:avLst>
              <a:gd name="adj" fmla="val 18612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8515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2"/>
          <p:cNvSpPr>
            <a:spLocks noChangeArrowheads="1"/>
          </p:cNvSpPr>
          <p:nvPr/>
        </p:nvSpPr>
        <p:spPr bwMode="auto">
          <a:xfrm>
            <a:off x="685806" y="862347"/>
            <a:ext cx="4046449" cy="5223612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hangingPunct="1"/>
            <a:endParaRPr lang="ru-RU" sz="1600" dirty="0">
              <a:solidFill>
                <a:srgbClr val="7030A0"/>
              </a:solidFill>
              <a:latin typeface="Lucida Sans Unicode"/>
            </a:endParaRPr>
          </a:p>
        </p:txBody>
      </p:sp>
      <p:sp>
        <p:nvSpPr>
          <p:cNvPr id="35" name="Rectangle 32"/>
          <p:cNvSpPr>
            <a:spLocks noChangeArrowheads="1"/>
          </p:cNvSpPr>
          <p:nvPr/>
        </p:nvSpPr>
        <p:spPr bwMode="auto">
          <a:xfrm>
            <a:off x="4861181" y="862348"/>
            <a:ext cx="4175315" cy="5244476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hangingPunct="1"/>
            <a:endParaRPr lang="ru-RU" sz="1600" dirty="0">
              <a:solidFill>
                <a:srgbClr val="7030A0"/>
              </a:solidFill>
              <a:latin typeface="Lucida Sans Unicode"/>
            </a:endParaRPr>
          </a:p>
        </p:txBody>
      </p:sp>
      <p:sp>
        <p:nvSpPr>
          <p:cNvPr id="31" name="Rectangle 2"/>
          <p:cNvSpPr>
            <a:spLocks noChangeArrowheads="1"/>
          </p:cNvSpPr>
          <p:nvPr/>
        </p:nvSpPr>
        <p:spPr bwMode="auto">
          <a:xfrm>
            <a:off x="5" y="6106824"/>
            <a:ext cx="9140825" cy="762000"/>
          </a:xfrm>
          <a:prstGeom prst="rect">
            <a:avLst/>
          </a:prstGeom>
          <a:solidFill>
            <a:srgbClr val="CEB966">
              <a:alpha val="50195"/>
            </a:srgbClr>
          </a:solidFill>
          <a:ln w="12700">
            <a:solidFill>
              <a:srgbClr val="69676D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>
              <a:defRPr/>
            </a:pPr>
            <a:endParaRPr lang="ru-RU" altLang="ru-RU" kern="0">
              <a:solidFill>
                <a:prstClr val="white"/>
              </a:solidFill>
            </a:endParaRPr>
          </a:p>
        </p:txBody>
      </p:sp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44152146"/>
              </p:ext>
            </p:extLst>
          </p:nvPr>
        </p:nvGraphicFramePr>
        <p:xfrm>
          <a:off x="675932" y="972202"/>
          <a:ext cx="3888432" cy="2130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75932" y="141133"/>
            <a:ext cx="8360564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AF7B6"/>
                </a:solidFill>
                <a:latin typeface="Franklin Gothic Book"/>
              </a:rPr>
              <a:t>В каких социальных сетях </a:t>
            </a:r>
          </a:p>
          <a:p>
            <a:r>
              <a:rPr lang="ru-RU" sz="2400" b="1" dirty="0" smtClean="0">
                <a:solidFill>
                  <a:srgbClr val="FAF7B6"/>
                </a:solidFill>
                <a:latin typeface="Franklin Gothic Book"/>
              </a:rPr>
              <a:t>вы зарегистрированы?</a:t>
            </a:r>
            <a:endParaRPr lang="ru-RU" sz="2400" b="1" dirty="0">
              <a:solidFill>
                <a:srgbClr val="FAF7B6"/>
              </a:solidFill>
              <a:latin typeface="Franklin Gothic Book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6732236"/>
              </p:ext>
            </p:extLst>
          </p:nvPr>
        </p:nvGraphicFramePr>
        <p:xfrm>
          <a:off x="5010994" y="1150595"/>
          <a:ext cx="4025501" cy="24096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6251653"/>
              </p:ext>
            </p:extLst>
          </p:nvPr>
        </p:nvGraphicFramePr>
        <p:xfrm>
          <a:off x="656222" y="3560253"/>
          <a:ext cx="4076033" cy="2525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1029916"/>
              </p:ext>
            </p:extLst>
          </p:nvPr>
        </p:nvGraphicFramePr>
        <p:xfrm>
          <a:off x="4603686" y="4150006"/>
          <a:ext cx="4392488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765648" y="141133"/>
            <a:ext cx="4235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AF7B6"/>
                </a:solidFill>
                <a:latin typeface="Franklin Gothic Book"/>
              </a:rPr>
              <a:t>Для чего вы чаще всего используете сети?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01643" y="3092737"/>
            <a:ext cx="44595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7030A0"/>
                </a:solidFill>
                <a:latin typeface="Arial" charset="0"/>
                <a:cs typeface="Arial" charset="0"/>
              </a:rPr>
              <a:t>С</a:t>
            </a:r>
            <a:r>
              <a:rPr lang="ru-RU" b="1" dirty="0" smtClean="0">
                <a:solidFill>
                  <a:srgbClr val="7030A0"/>
                </a:solidFill>
                <a:latin typeface="Arial" charset="0"/>
                <a:cs typeface="Arial" charset="0"/>
              </a:rPr>
              <a:t>колько </a:t>
            </a:r>
            <a:r>
              <a:rPr lang="ru-RU" b="1" dirty="0">
                <a:solidFill>
                  <a:srgbClr val="7030A0"/>
                </a:solidFill>
                <a:latin typeface="Arial" charset="0"/>
                <a:cs typeface="Arial" charset="0"/>
              </a:rPr>
              <a:t>времени </a:t>
            </a:r>
            <a:r>
              <a:rPr lang="ru-RU" b="1" dirty="0" smtClean="0">
                <a:solidFill>
                  <a:srgbClr val="7030A0"/>
                </a:solidFill>
                <a:latin typeface="Arial" charset="0"/>
                <a:cs typeface="Arial" charset="0"/>
              </a:rPr>
              <a:t>вы проводите </a:t>
            </a:r>
            <a:r>
              <a:rPr lang="ru-RU" b="1" dirty="0">
                <a:solidFill>
                  <a:srgbClr val="7030A0"/>
                </a:solidFill>
                <a:latin typeface="Arial" charset="0"/>
                <a:cs typeface="Arial" charset="0"/>
              </a:rPr>
              <a:t>в социальных сетях?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79937" y="3474153"/>
            <a:ext cx="44142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7030A0"/>
                </a:solidFill>
                <a:latin typeface="Arial" charset="0"/>
                <a:cs typeface="Arial" charset="0"/>
              </a:rPr>
              <a:t>Социальные сети – это польза или вред? </a:t>
            </a:r>
          </a:p>
        </p:txBody>
      </p:sp>
      <p:sp>
        <p:nvSpPr>
          <p:cNvPr id="10" name="AutoShape 4"/>
          <p:cNvSpPr>
            <a:spLocks noChangeArrowheads="1"/>
          </p:cNvSpPr>
          <p:nvPr/>
        </p:nvSpPr>
        <p:spPr bwMode="auto">
          <a:xfrm>
            <a:off x="4418202" y="6309320"/>
            <a:ext cx="4727658" cy="54868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ysClr val="window" lastClr="FFFFFF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A379BB">
                    <a:lumMod val="75000"/>
                  </a:srgbClr>
                </a:solidFill>
                <a:latin typeface="Arial" pitchFamily="34" charset="0"/>
              </a:rPr>
              <a:t>Статистика</a:t>
            </a:r>
            <a:endParaRPr lang="ru-RU" altLang="ru-RU" sz="2000" b="1" dirty="0">
              <a:solidFill>
                <a:srgbClr val="A379BB">
                  <a:lumMod val="75000"/>
                </a:srgbClr>
              </a:solidFill>
            </a:endParaRPr>
          </a:p>
        </p:txBody>
      </p:sp>
      <p:sp>
        <p:nvSpPr>
          <p:cNvPr id="11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3410968" y="6239592"/>
            <a:ext cx="1174988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ysClr val="window" lastClr="FFFF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 smtClean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2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216285" y="6296229"/>
            <a:ext cx="1004887" cy="397596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ysClr val="window" lastClr="FFFF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3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1054836" y="6253378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ysClr val="window" lastClr="FFFF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hangingPunct="1">
              <a:defRPr/>
            </a:pPr>
            <a:endParaRPr lang="ru-RU" altLang="ru-RU" kern="0" dirty="0">
              <a:solidFill>
                <a:prstClr val="white"/>
              </a:solidFill>
            </a:endParaRPr>
          </a:p>
        </p:txBody>
      </p:sp>
      <p:grpSp>
        <p:nvGrpSpPr>
          <p:cNvPr id="14" name="Group 27"/>
          <p:cNvGrpSpPr>
            <a:grpSpLocks/>
          </p:cNvGrpSpPr>
          <p:nvPr/>
        </p:nvGrpSpPr>
        <p:grpSpPr bwMode="auto">
          <a:xfrm>
            <a:off x="41280" y="38107"/>
            <a:ext cx="644525" cy="6255071"/>
            <a:chOff x="205" y="1"/>
            <a:chExt cx="406" cy="3836"/>
          </a:xfrm>
        </p:grpSpPr>
        <p:sp>
          <p:nvSpPr>
            <p:cNvPr id="15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16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17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18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19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0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1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2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3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hangingPunct="1">
                  <a:defRPr/>
                </a:pPr>
                <a:endParaRPr lang="ru-RU" altLang="ru-RU" kern="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25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26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27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28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29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0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pic>
        <p:nvPicPr>
          <p:cNvPr id="32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298" y="629317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555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Graphic spid="2" grpId="0">
        <p:bldAsOne/>
      </p:bldGraphic>
      <p:bldP spid="3" grpId="0" animBg="1"/>
      <p:bldGraphic spid="4" grpId="0">
        <p:bldAsOne/>
      </p:bldGraphic>
      <p:bldGraphic spid="5" grpId="0">
        <p:bldAsOne/>
      </p:bldGraphic>
      <p:bldGraphic spid="6" grpId="0">
        <p:bldAsOne/>
      </p:bldGraphic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39"/>
          <p:cNvGrpSpPr>
            <a:grpSpLocks/>
          </p:cNvGrpSpPr>
          <p:nvPr/>
        </p:nvGrpSpPr>
        <p:grpSpPr bwMode="auto">
          <a:xfrm>
            <a:off x="643979" y="1204925"/>
            <a:ext cx="4200026" cy="4823860"/>
            <a:chOff x="408" y="573"/>
            <a:chExt cx="2357" cy="2312"/>
          </a:xfrm>
        </p:grpSpPr>
        <p:sp>
          <p:nvSpPr>
            <p:cNvPr id="50" name="Rectangle 36"/>
            <p:cNvSpPr>
              <a:spLocks noChangeArrowheads="1"/>
            </p:cNvSpPr>
            <p:nvPr/>
          </p:nvSpPr>
          <p:spPr bwMode="auto">
            <a:xfrm>
              <a:off x="408" y="573"/>
              <a:ext cx="2357" cy="2312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51" name="Rectangle 37"/>
            <p:cNvSpPr>
              <a:spLocks noChangeArrowheads="1"/>
            </p:cNvSpPr>
            <p:nvPr/>
          </p:nvSpPr>
          <p:spPr bwMode="auto">
            <a:xfrm>
              <a:off x="499" y="654"/>
              <a:ext cx="2175" cy="2130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52" name="Rectangle 38"/>
            <p:cNvSpPr>
              <a:spLocks noChangeArrowheads="1"/>
            </p:cNvSpPr>
            <p:nvPr/>
          </p:nvSpPr>
          <p:spPr bwMode="auto">
            <a:xfrm>
              <a:off x="500" y="632"/>
              <a:ext cx="2222" cy="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dirty="0" smtClean="0">
                  <a:solidFill>
                    <a:srgbClr val="7030A0"/>
                  </a:solidFill>
                  <a:latin typeface="Arial" pitchFamily="34" charset="0"/>
                </a:rPr>
                <a:t> </a:t>
              </a:r>
              <a:endParaRPr lang="ru-RU" altLang="ru-RU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53" name="Group 39"/>
          <p:cNvGrpSpPr>
            <a:grpSpLocks/>
          </p:cNvGrpSpPr>
          <p:nvPr/>
        </p:nvGrpSpPr>
        <p:grpSpPr bwMode="auto">
          <a:xfrm>
            <a:off x="4938251" y="1100505"/>
            <a:ext cx="4061733" cy="5076617"/>
            <a:chOff x="408" y="573"/>
            <a:chExt cx="2357" cy="2312"/>
          </a:xfrm>
        </p:grpSpPr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408" y="573"/>
              <a:ext cx="2357" cy="2312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55" name="Rectangle 37"/>
            <p:cNvSpPr>
              <a:spLocks noChangeArrowheads="1"/>
            </p:cNvSpPr>
            <p:nvPr/>
          </p:nvSpPr>
          <p:spPr bwMode="auto">
            <a:xfrm>
              <a:off x="499" y="654"/>
              <a:ext cx="2175" cy="2130"/>
            </a:xfrm>
            <a:prstGeom prst="rect">
              <a:avLst/>
            </a:prstGeom>
            <a:blipFill dpi="0" rotWithShape="0">
              <a:blip r:embed="rId3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56" name="Rectangle 38"/>
            <p:cNvSpPr>
              <a:spLocks noChangeArrowheads="1"/>
            </p:cNvSpPr>
            <p:nvPr/>
          </p:nvSpPr>
          <p:spPr bwMode="auto">
            <a:xfrm>
              <a:off x="500" y="632"/>
              <a:ext cx="2222" cy="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dirty="0" smtClean="0">
                  <a:solidFill>
                    <a:srgbClr val="7030A0"/>
                  </a:solidFill>
                  <a:latin typeface="Arial" pitchFamily="34" charset="0"/>
                </a:rPr>
                <a:t> </a:t>
              </a:r>
              <a:endParaRPr lang="ru-RU" altLang="ru-RU" dirty="0">
                <a:solidFill>
                  <a:srgbClr val="7030A0"/>
                </a:solidFill>
              </a:endParaRPr>
            </a:p>
          </p:txBody>
        </p:sp>
      </p:grpSp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8" name="AutoShape 3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9" name="Oval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64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0" name="Rectangl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34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1" name="Oval 6"/>
          <p:cNvSpPr>
            <a:spLocks noChangeArrowheads="1"/>
          </p:cNvSpPr>
          <p:nvPr/>
        </p:nvSpPr>
        <p:spPr bwMode="auto">
          <a:xfrm rot="2064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2" name="Rectangle 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2034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3" name="Oval 8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2064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pic>
        <p:nvPicPr>
          <p:cNvPr id="1034" name="Picture 9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0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6184" name="Rectangle 40"/>
          <p:cNvSpPr>
            <a:spLocks noChangeArrowheads="1"/>
          </p:cNvSpPr>
          <p:nvPr/>
        </p:nvSpPr>
        <p:spPr bwMode="auto">
          <a:xfrm>
            <a:off x="4389262" y="6136486"/>
            <a:ext cx="3711130" cy="70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7030A0"/>
                </a:solidFill>
                <a:latin typeface="Arial" pitchFamily="34" charset="0"/>
              </a:rPr>
              <a:t>Статистика: опрос в 8-9 классах</a:t>
            </a:r>
            <a:endParaRPr lang="ru-RU" altLang="ru-RU" sz="2000" b="1" dirty="0">
              <a:solidFill>
                <a:srgbClr val="7030A0"/>
              </a:solidFill>
            </a:endParaRPr>
          </a:p>
        </p:txBody>
      </p:sp>
      <p:sp>
        <p:nvSpPr>
          <p:cNvPr id="18" name="Управляющая кнопка: в начало 17">
            <a:hlinkClick r:id="rId5" action="ppaction://hlinksldjump" highlightClick="1"/>
          </p:cNvPr>
          <p:cNvSpPr/>
          <p:nvPr/>
        </p:nvSpPr>
        <p:spPr>
          <a:xfrm>
            <a:off x="8855968" y="588259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19" name="Group 27"/>
          <p:cNvGrpSpPr>
            <a:grpSpLocks/>
          </p:cNvGrpSpPr>
          <p:nvPr/>
        </p:nvGrpSpPr>
        <p:grpSpPr bwMode="auto">
          <a:xfrm>
            <a:off x="41280" y="38107"/>
            <a:ext cx="644525" cy="6255071"/>
            <a:chOff x="205" y="1"/>
            <a:chExt cx="406" cy="3836"/>
          </a:xfrm>
        </p:grpSpPr>
        <p:sp>
          <p:nvSpPr>
            <p:cNvPr id="20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6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7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8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hangingPunct="1">
                  <a:defRPr/>
                </a:pPr>
                <a:endParaRPr lang="ru-RU" altLang="ru-RU" kern="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0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1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2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3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4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5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" name="Прямоугольник 1"/>
          <p:cNvSpPr/>
          <p:nvPr/>
        </p:nvSpPr>
        <p:spPr>
          <a:xfrm>
            <a:off x="669430" y="994"/>
            <a:ext cx="4174575" cy="129266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FAF7B6"/>
                </a:solidFill>
                <a:latin typeface="Cambria"/>
              </a:rPr>
              <a:t>Приходилось ли Вам вносить денежные средства, чтобы получить дополнительные возможности в социальной сети?</a:t>
            </a:r>
            <a:endParaRPr lang="ru-RU" sz="2400" b="1" dirty="0">
              <a:solidFill>
                <a:srgbClr val="FAF7B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38251" y="32916"/>
            <a:ext cx="4161933" cy="113877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FAF7B6"/>
                </a:solidFill>
                <a:latin typeface="Calibri" panose="020F0502020204030204" pitchFamily="34" charset="0"/>
              </a:rPr>
              <a:t>Считаете</a:t>
            </a:r>
            <a:r>
              <a:rPr lang="ru-RU" sz="2200" b="1" dirty="0">
                <a:solidFill>
                  <a:srgbClr val="FAF7B6"/>
                </a:solidFill>
                <a:latin typeface="Cambria"/>
              </a:rPr>
              <a:t> ли вы, что стали более зависимы от социальной сети</a:t>
            </a:r>
            <a:r>
              <a:rPr lang="ru-RU" sz="2400" b="1" dirty="0">
                <a:solidFill>
                  <a:srgbClr val="FAF7B6"/>
                </a:solidFill>
                <a:latin typeface="Cambria"/>
              </a:rPr>
              <a:t>?</a:t>
            </a:r>
          </a:p>
        </p:txBody>
      </p:sp>
      <p:graphicFrame>
        <p:nvGraphicFramePr>
          <p:cNvPr id="45" name="Диаграмма 44"/>
          <p:cNvGraphicFramePr/>
          <p:nvPr>
            <p:extLst>
              <p:ext uri="{D42A27DB-BD31-4B8C-83A1-F6EECF244321}">
                <p14:modId xmlns:p14="http://schemas.microsoft.com/office/powerpoint/2010/main" val="1599513799"/>
              </p:ext>
            </p:extLst>
          </p:nvPr>
        </p:nvGraphicFramePr>
        <p:xfrm>
          <a:off x="5072938" y="1135952"/>
          <a:ext cx="3987632" cy="2424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6" name="Диаграмма 45"/>
          <p:cNvGraphicFramePr/>
          <p:nvPr>
            <p:extLst>
              <p:ext uri="{D42A27DB-BD31-4B8C-83A1-F6EECF244321}">
                <p14:modId xmlns:p14="http://schemas.microsoft.com/office/powerpoint/2010/main" val="471175793"/>
              </p:ext>
            </p:extLst>
          </p:nvPr>
        </p:nvGraphicFramePr>
        <p:xfrm>
          <a:off x="4938251" y="3356992"/>
          <a:ext cx="3817850" cy="27984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57" name="Диаграмма 56"/>
          <p:cNvGraphicFramePr/>
          <p:nvPr>
            <p:extLst>
              <p:ext uri="{D42A27DB-BD31-4B8C-83A1-F6EECF244321}">
                <p14:modId xmlns:p14="http://schemas.microsoft.com/office/powerpoint/2010/main" val="1862718609"/>
              </p:ext>
            </p:extLst>
          </p:nvPr>
        </p:nvGraphicFramePr>
        <p:xfrm>
          <a:off x="543724" y="1323196"/>
          <a:ext cx="3884260" cy="2522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58" name="Диаграмма 57"/>
          <p:cNvGraphicFramePr/>
          <p:nvPr>
            <p:extLst>
              <p:ext uri="{D42A27DB-BD31-4B8C-83A1-F6EECF244321}">
                <p14:modId xmlns:p14="http://schemas.microsoft.com/office/powerpoint/2010/main" val="1482838499"/>
              </p:ext>
            </p:extLst>
          </p:nvPr>
        </p:nvGraphicFramePr>
        <p:xfrm>
          <a:off x="514113" y="3375687"/>
          <a:ext cx="3812252" cy="28014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259146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Graphic spid="45" grpId="0">
        <p:bldAsOne/>
      </p:bldGraphic>
      <p:bldGraphic spid="46" grpId="0">
        <p:bldAsOne/>
      </p:bldGraphic>
      <p:bldGraphic spid="57" grpId="0">
        <p:bldAsOne/>
      </p:bldGraphic>
      <p:bldGraphic spid="58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8" name="AutoShape 3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9" name="Oval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64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0" name="Rectangl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34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1" name="Oval 6"/>
          <p:cNvSpPr>
            <a:spLocks noChangeArrowheads="1"/>
          </p:cNvSpPr>
          <p:nvPr/>
        </p:nvSpPr>
        <p:spPr bwMode="auto">
          <a:xfrm rot="2064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2" name="Rectangle 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2034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3" name="Oval 8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2064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pic>
        <p:nvPicPr>
          <p:cNvPr id="1034" name="Picture 9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0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>
              <a:solidFill>
                <a:prstClr val="white"/>
              </a:solidFill>
              <a:latin typeface="Times New Roman" pitchFamily="18" charset="0"/>
            </a:endParaRPr>
          </a:p>
        </p:txBody>
      </p:sp>
      <p:grpSp>
        <p:nvGrpSpPr>
          <p:cNvPr id="3" name="Group 39"/>
          <p:cNvGrpSpPr>
            <a:grpSpLocks/>
          </p:cNvGrpSpPr>
          <p:nvPr/>
        </p:nvGrpSpPr>
        <p:grpSpPr bwMode="auto">
          <a:xfrm>
            <a:off x="726290" y="926905"/>
            <a:ext cx="4061733" cy="5209560"/>
            <a:chOff x="408" y="573"/>
            <a:chExt cx="2357" cy="2312"/>
          </a:xfrm>
        </p:grpSpPr>
        <p:sp>
          <p:nvSpPr>
            <p:cNvPr id="1039" name="Rectangle 36"/>
            <p:cNvSpPr>
              <a:spLocks noChangeArrowheads="1"/>
            </p:cNvSpPr>
            <p:nvPr/>
          </p:nvSpPr>
          <p:spPr bwMode="auto">
            <a:xfrm>
              <a:off x="408" y="573"/>
              <a:ext cx="2357" cy="2312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040" name="Rectangle 37"/>
            <p:cNvSpPr>
              <a:spLocks noChangeArrowheads="1"/>
            </p:cNvSpPr>
            <p:nvPr/>
          </p:nvSpPr>
          <p:spPr bwMode="auto">
            <a:xfrm>
              <a:off x="499" y="654"/>
              <a:ext cx="2175" cy="2130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041" name="Rectangle 38"/>
            <p:cNvSpPr>
              <a:spLocks noChangeArrowheads="1"/>
            </p:cNvSpPr>
            <p:nvPr/>
          </p:nvSpPr>
          <p:spPr bwMode="auto">
            <a:xfrm>
              <a:off x="500" y="632"/>
              <a:ext cx="2222" cy="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dirty="0" smtClean="0">
                  <a:solidFill>
                    <a:srgbClr val="7030A0"/>
                  </a:solidFill>
                  <a:latin typeface="Arial" pitchFamily="34" charset="0"/>
                </a:rPr>
                <a:t> </a:t>
              </a:r>
              <a:endParaRPr lang="ru-RU" altLang="ru-RU" dirty="0">
                <a:solidFill>
                  <a:srgbClr val="7030A0"/>
                </a:solidFill>
              </a:endParaRPr>
            </a:p>
          </p:txBody>
        </p:sp>
      </p:grpSp>
      <p:sp>
        <p:nvSpPr>
          <p:cNvPr id="6184" name="Rectangle 40"/>
          <p:cNvSpPr>
            <a:spLocks noChangeArrowheads="1"/>
          </p:cNvSpPr>
          <p:nvPr/>
        </p:nvSpPr>
        <p:spPr bwMode="auto">
          <a:xfrm>
            <a:off x="5074710" y="6121892"/>
            <a:ext cx="2737378" cy="646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 pitchFamily="34" charset="0"/>
              </a:rPr>
              <a:t>Статистика: опрос 8-9классах</a:t>
            </a:r>
            <a:endParaRPr lang="ru-RU" altLang="ru-RU" b="1" dirty="0">
              <a:solidFill>
                <a:srgbClr val="7030A0"/>
              </a:solidFill>
            </a:endParaRPr>
          </a:p>
        </p:txBody>
      </p:sp>
      <p:sp>
        <p:nvSpPr>
          <p:cNvPr id="18" name="Управляющая кнопка: в начало 17">
            <a:hlinkClick r:id="rId5" action="ppaction://hlinksldjump" highlightClick="1"/>
          </p:cNvPr>
          <p:cNvSpPr/>
          <p:nvPr/>
        </p:nvSpPr>
        <p:spPr>
          <a:xfrm>
            <a:off x="8855968" y="588259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19" name="Group 27"/>
          <p:cNvGrpSpPr>
            <a:grpSpLocks/>
          </p:cNvGrpSpPr>
          <p:nvPr/>
        </p:nvGrpSpPr>
        <p:grpSpPr bwMode="auto">
          <a:xfrm>
            <a:off x="41280" y="38107"/>
            <a:ext cx="644525" cy="6255071"/>
            <a:chOff x="205" y="1"/>
            <a:chExt cx="406" cy="3836"/>
          </a:xfrm>
        </p:grpSpPr>
        <p:sp>
          <p:nvSpPr>
            <p:cNvPr id="20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6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7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8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hangingPunct="1">
                  <a:defRPr/>
                </a:pPr>
                <a:endParaRPr lang="ru-RU" altLang="ru-RU" kern="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0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1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2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3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4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5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grpSp>
        <p:nvGrpSpPr>
          <p:cNvPr id="36" name="Group 39"/>
          <p:cNvGrpSpPr>
            <a:grpSpLocks/>
          </p:cNvGrpSpPr>
          <p:nvPr/>
        </p:nvGrpSpPr>
        <p:grpSpPr bwMode="auto">
          <a:xfrm>
            <a:off x="5003800" y="974659"/>
            <a:ext cx="3845714" cy="5134035"/>
            <a:chOff x="408" y="573"/>
            <a:chExt cx="2357" cy="2312"/>
          </a:xfrm>
        </p:grpSpPr>
        <p:sp>
          <p:nvSpPr>
            <p:cNvPr id="37" name="Rectangle 36"/>
            <p:cNvSpPr>
              <a:spLocks noChangeArrowheads="1"/>
            </p:cNvSpPr>
            <p:nvPr/>
          </p:nvSpPr>
          <p:spPr bwMode="auto">
            <a:xfrm>
              <a:off x="408" y="573"/>
              <a:ext cx="2357" cy="2312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38" name="Rectangle 37"/>
            <p:cNvSpPr>
              <a:spLocks noChangeArrowheads="1"/>
            </p:cNvSpPr>
            <p:nvPr/>
          </p:nvSpPr>
          <p:spPr bwMode="auto">
            <a:xfrm>
              <a:off x="499" y="654"/>
              <a:ext cx="2175" cy="2130"/>
            </a:xfrm>
            <a:prstGeom prst="rect">
              <a:avLst/>
            </a:prstGeom>
            <a:blipFill dpi="0" rotWithShape="0">
              <a:blip r:embed="rId4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39" name="Rectangle 38"/>
            <p:cNvSpPr>
              <a:spLocks noChangeArrowheads="1"/>
            </p:cNvSpPr>
            <p:nvPr/>
          </p:nvSpPr>
          <p:spPr bwMode="auto">
            <a:xfrm>
              <a:off x="500" y="632"/>
              <a:ext cx="2222" cy="2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50000"/>
                </a:spcBef>
                <a:spcAft>
                  <a:spcPct val="0"/>
                </a:spcAft>
              </a:pPr>
              <a:endParaRPr lang="ru-RU" altLang="ru-RU" dirty="0">
                <a:solidFill>
                  <a:srgbClr val="7030A0"/>
                </a:solidFill>
              </a:endParaRPr>
            </a:p>
          </p:txBody>
        </p:sp>
      </p:grpSp>
      <p:graphicFrame>
        <p:nvGraphicFramePr>
          <p:cNvPr id="40" name="Диаграмма 39"/>
          <p:cNvGraphicFramePr/>
          <p:nvPr>
            <p:extLst>
              <p:ext uri="{D42A27DB-BD31-4B8C-83A1-F6EECF244321}">
                <p14:modId xmlns:p14="http://schemas.microsoft.com/office/powerpoint/2010/main" val="3475000726"/>
              </p:ext>
            </p:extLst>
          </p:nvPr>
        </p:nvGraphicFramePr>
        <p:xfrm>
          <a:off x="852571" y="1059848"/>
          <a:ext cx="3719434" cy="26508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1" name="Диаграмма 40"/>
          <p:cNvGraphicFramePr/>
          <p:nvPr>
            <p:extLst>
              <p:ext uri="{D42A27DB-BD31-4B8C-83A1-F6EECF244321}">
                <p14:modId xmlns:p14="http://schemas.microsoft.com/office/powerpoint/2010/main" val="3661524097"/>
              </p:ext>
            </p:extLst>
          </p:nvPr>
        </p:nvGraphicFramePr>
        <p:xfrm>
          <a:off x="886865" y="3489491"/>
          <a:ext cx="3901159" cy="27270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659802" y="38107"/>
            <a:ext cx="4128222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AF7B6"/>
                </a:solidFill>
                <a:latin typeface="Cambria"/>
              </a:rPr>
              <a:t>К</a:t>
            </a:r>
            <a:r>
              <a:rPr lang="ru-RU" b="1" dirty="0" smtClean="0">
                <a:solidFill>
                  <a:srgbClr val="FAF7B6"/>
                </a:solidFill>
                <a:latin typeface="Cambria"/>
              </a:rPr>
              <a:t>акие </a:t>
            </a:r>
            <a:r>
              <a:rPr lang="ru-RU" b="1" dirty="0">
                <a:solidFill>
                  <a:srgbClr val="FAF7B6"/>
                </a:solidFill>
                <a:latin typeface="Cambria"/>
              </a:rPr>
              <a:t>из перечисленных факторов пользования социальной сетью несут больший вред людям?</a:t>
            </a:r>
          </a:p>
        </p:txBody>
      </p:sp>
      <p:graphicFrame>
        <p:nvGraphicFramePr>
          <p:cNvPr id="43" name="Диаграмма 42"/>
          <p:cNvGraphicFramePr/>
          <p:nvPr>
            <p:extLst>
              <p:ext uri="{D42A27DB-BD31-4B8C-83A1-F6EECF244321}">
                <p14:modId xmlns:p14="http://schemas.microsoft.com/office/powerpoint/2010/main" val="3413645092"/>
              </p:ext>
            </p:extLst>
          </p:nvPr>
        </p:nvGraphicFramePr>
        <p:xfrm>
          <a:off x="5059036" y="3253062"/>
          <a:ext cx="3825862" cy="2955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4" name="Диаграмма 43"/>
          <p:cNvGraphicFramePr/>
          <p:nvPr>
            <p:extLst>
              <p:ext uri="{D42A27DB-BD31-4B8C-83A1-F6EECF244321}">
                <p14:modId xmlns:p14="http://schemas.microsoft.com/office/powerpoint/2010/main" val="3303152595"/>
              </p:ext>
            </p:extLst>
          </p:nvPr>
        </p:nvGraphicFramePr>
        <p:xfrm>
          <a:off x="5054991" y="974659"/>
          <a:ext cx="3743332" cy="28146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997468" y="35831"/>
            <a:ext cx="3887429" cy="1200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AF7B6"/>
                </a:solidFill>
                <a:latin typeface="Cambria"/>
              </a:rPr>
              <a:t>Какие </a:t>
            </a:r>
            <a:r>
              <a:rPr lang="ru-RU" b="1" dirty="0">
                <a:solidFill>
                  <a:srgbClr val="FAF7B6"/>
                </a:solidFill>
                <a:latin typeface="Cambria"/>
              </a:rPr>
              <a:t>из перечисленных факторов пользования социальной сетью несут большую пользу людям?</a:t>
            </a:r>
          </a:p>
        </p:txBody>
      </p:sp>
    </p:spTree>
    <p:extLst>
      <p:ext uri="{BB962C8B-B14F-4D97-AF65-F5344CB8AC3E}">
        <p14:creationId xmlns:p14="http://schemas.microsoft.com/office/powerpoint/2010/main" val="363008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0" grpId="0">
        <p:bldAsOne/>
      </p:bldGraphic>
      <p:bldGraphic spid="41" grpId="0">
        <p:bldAsOne/>
      </p:bldGraphic>
      <p:bldGraphic spid="43" grpId="0">
        <p:bldAsOne/>
      </p:bldGraphic>
      <p:bldGraphic spid="44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b="1">
              <a:ln w="12700">
                <a:solidFill>
                  <a:srgbClr val="CCDDEA">
                    <a:satMod val="155000"/>
                  </a:srgbClr>
                </a:solidFill>
                <a:prstDash val="solid"/>
              </a:ln>
              <a:solidFill>
                <a:srgbClr val="465E9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460" name="Oval 4"/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9461" name="Rectangl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9462" name="Oval 6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9463" name="Rectangle 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9464" name="Oval 8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pic>
        <p:nvPicPr>
          <p:cNvPr id="19465" name="Picture 9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5005911" y="1268414"/>
            <a:ext cx="4138090" cy="4885542"/>
            <a:chOff x="114" y="1274"/>
            <a:chExt cx="2674" cy="2510"/>
          </a:xfrm>
        </p:grpSpPr>
        <p:sp>
          <p:nvSpPr>
            <p:cNvPr id="8202" name="Rectangle 10"/>
            <p:cNvSpPr>
              <a:spLocks noChangeArrowheads="1"/>
            </p:cNvSpPr>
            <p:nvPr/>
          </p:nvSpPr>
          <p:spPr bwMode="auto">
            <a:xfrm>
              <a:off x="114" y="1274"/>
              <a:ext cx="2674" cy="2136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980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9804"/>
                    <a:invGamma/>
                  </a:schemeClr>
                </a:gs>
              </a:gsLst>
              <a:lin ang="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white"/>
                </a:solidFill>
                <a:latin typeface="Arial Cyr" charset="-52"/>
              </a:endParaRPr>
            </a:p>
          </p:txBody>
        </p:sp>
        <p:sp>
          <p:nvSpPr>
            <p:cNvPr id="19479" name="Rectangle 11"/>
            <p:cNvSpPr>
              <a:spLocks noChangeArrowheads="1"/>
            </p:cNvSpPr>
            <p:nvPr/>
          </p:nvSpPr>
          <p:spPr bwMode="auto">
            <a:xfrm>
              <a:off x="262" y="1422"/>
              <a:ext cx="2377" cy="1802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9480" name="Oval 12"/>
            <p:cNvSpPr>
              <a:spLocks noChangeArrowheads="1"/>
            </p:cNvSpPr>
            <p:nvPr/>
          </p:nvSpPr>
          <p:spPr bwMode="auto">
            <a:xfrm>
              <a:off x="2381" y="3275"/>
              <a:ext cx="110" cy="119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9481" name="Oval 13"/>
            <p:cNvSpPr>
              <a:spLocks noChangeArrowheads="1"/>
            </p:cNvSpPr>
            <p:nvPr/>
          </p:nvSpPr>
          <p:spPr bwMode="auto">
            <a:xfrm>
              <a:off x="1191" y="3316"/>
              <a:ext cx="72" cy="38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9482" name="Oval 14"/>
            <p:cNvSpPr>
              <a:spLocks noChangeArrowheads="1"/>
            </p:cNvSpPr>
            <p:nvPr/>
          </p:nvSpPr>
          <p:spPr bwMode="auto">
            <a:xfrm>
              <a:off x="1302" y="3316"/>
              <a:ext cx="73" cy="38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9483" name="Oval 15"/>
            <p:cNvSpPr>
              <a:spLocks noChangeArrowheads="1"/>
            </p:cNvSpPr>
            <p:nvPr/>
          </p:nvSpPr>
          <p:spPr bwMode="auto">
            <a:xfrm>
              <a:off x="1414" y="3316"/>
              <a:ext cx="73" cy="38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9484" name="Oval 16"/>
            <p:cNvSpPr>
              <a:spLocks noChangeArrowheads="1"/>
            </p:cNvSpPr>
            <p:nvPr/>
          </p:nvSpPr>
          <p:spPr bwMode="auto">
            <a:xfrm>
              <a:off x="1526" y="3316"/>
              <a:ext cx="72" cy="38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8209" name="Rectangle 17"/>
            <p:cNvSpPr>
              <a:spLocks noChangeArrowheads="1"/>
            </p:cNvSpPr>
            <p:nvPr/>
          </p:nvSpPr>
          <p:spPr bwMode="auto">
            <a:xfrm>
              <a:off x="1080" y="3394"/>
              <a:ext cx="593" cy="39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50000">
                  <a:schemeClr val="accent1">
                    <a:gamma/>
                    <a:shade val="49804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white"/>
                </a:solidFill>
                <a:latin typeface="Arial Cyr" charset="-52"/>
              </a:endParaRPr>
            </a:p>
          </p:txBody>
        </p:sp>
      </p:grpSp>
      <p:sp>
        <p:nvSpPr>
          <p:cNvPr id="8211" name="Rectangle 19"/>
          <p:cNvSpPr>
            <a:spLocks noChangeArrowheads="1"/>
          </p:cNvSpPr>
          <p:nvPr/>
        </p:nvSpPr>
        <p:spPr bwMode="auto">
          <a:xfrm>
            <a:off x="5371983" y="1658600"/>
            <a:ext cx="3457575" cy="3032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B9CA1A">
                    <a:lumMod val="75000"/>
                  </a:srgbClr>
                </a:solidFill>
                <a:latin typeface="Arial" pitchFamily="34" charset="0"/>
              </a:rPr>
              <a:t>Мотивы общения.</a:t>
            </a:r>
          </a:p>
          <a:p>
            <a:pPr algn="just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 pitchFamily="34" charset="0"/>
              </a:rPr>
              <a:t>Самый простой мотив общения в Интернете – потребность в контакте  Ещё один мотив общения: отдаление от своего реального “Я” и создание своего собственного нового виртуального образа. </a:t>
            </a:r>
            <a:endParaRPr lang="ru-RU" altLang="ru-RU" b="1" dirty="0" smtClean="0">
              <a:solidFill>
                <a:srgbClr val="7030A0"/>
              </a:solidFill>
            </a:endParaRP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srgbClr val="B9CA1A">
                  <a:lumMod val="75000"/>
                </a:srgbClr>
              </a:solidFill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01553" y="1265621"/>
            <a:ext cx="4244975" cy="4888334"/>
            <a:chOff x="2972" y="1299"/>
            <a:chExt cx="2674" cy="2565"/>
          </a:xfrm>
        </p:grpSpPr>
        <p:sp>
          <p:nvSpPr>
            <p:cNvPr id="8213" name="Rectangle 21"/>
            <p:cNvSpPr>
              <a:spLocks noChangeArrowheads="1"/>
            </p:cNvSpPr>
            <p:nvPr/>
          </p:nvSpPr>
          <p:spPr bwMode="auto">
            <a:xfrm>
              <a:off x="2972" y="1299"/>
              <a:ext cx="2674" cy="2193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9804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9804"/>
                    <a:invGamma/>
                  </a:schemeClr>
                </a:gs>
              </a:gsLst>
              <a:lin ang="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white"/>
                </a:solidFill>
                <a:latin typeface="Arial Cyr" charset="-52"/>
              </a:endParaRPr>
            </a:p>
          </p:txBody>
        </p:sp>
        <p:sp>
          <p:nvSpPr>
            <p:cNvPr id="19471" name="Rectangle 22"/>
            <p:cNvSpPr>
              <a:spLocks noChangeArrowheads="1"/>
            </p:cNvSpPr>
            <p:nvPr/>
          </p:nvSpPr>
          <p:spPr bwMode="auto">
            <a:xfrm>
              <a:off x="3091" y="1435"/>
              <a:ext cx="2377" cy="1830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9472" name="Oval 23"/>
            <p:cNvSpPr>
              <a:spLocks noChangeArrowheads="1"/>
            </p:cNvSpPr>
            <p:nvPr/>
          </p:nvSpPr>
          <p:spPr bwMode="auto">
            <a:xfrm>
              <a:off x="5239" y="3275"/>
              <a:ext cx="110" cy="119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9473" name="Oval 24"/>
            <p:cNvSpPr>
              <a:spLocks noChangeArrowheads="1"/>
            </p:cNvSpPr>
            <p:nvPr/>
          </p:nvSpPr>
          <p:spPr bwMode="auto">
            <a:xfrm>
              <a:off x="4049" y="3316"/>
              <a:ext cx="72" cy="38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9474" name="Oval 25"/>
            <p:cNvSpPr>
              <a:spLocks noChangeArrowheads="1"/>
            </p:cNvSpPr>
            <p:nvPr/>
          </p:nvSpPr>
          <p:spPr bwMode="auto">
            <a:xfrm>
              <a:off x="4160" y="3316"/>
              <a:ext cx="73" cy="38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9475" name="Oval 26"/>
            <p:cNvSpPr>
              <a:spLocks noChangeArrowheads="1"/>
            </p:cNvSpPr>
            <p:nvPr/>
          </p:nvSpPr>
          <p:spPr bwMode="auto">
            <a:xfrm>
              <a:off x="4272" y="3316"/>
              <a:ext cx="73" cy="38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19476" name="Oval 27"/>
            <p:cNvSpPr>
              <a:spLocks noChangeArrowheads="1"/>
            </p:cNvSpPr>
            <p:nvPr/>
          </p:nvSpPr>
          <p:spPr bwMode="auto">
            <a:xfrm>
              <a:off x="4384" y="3316"/>
              <a:ext cx="72" cy="38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8220" name="Rectangle 28"/>
            <p:cNvSpPr>
              <a:spLocks noChangeArrowheads="1"/>
            </p:cNvSpPr>
            <p:nvPr/>
          </p:nvSpPr>
          <p:spPr bwMode="auto">
            <a:xfrm>
              <a:off x="3938" y="3475"/>
              <a:ext cx="593" cy="3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50000">
                  <a:schemeClr val="accent1">
                    <a:gamma/>
                    <a:shade val="49804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prstClr val="white"/>
                </a:solidFill>
                <a:latin typeface="Arial Cyr" charset="-52"/>
              </a:endParaRPr>
            </a:p>
          </p:txBody>
        </p:sp>
      </p:grpSp>
      <p:sp>
        <p:nvSpPr>
          <p:cNvPr id="8222" name="Rectangle 30"/>
          <p:cNvSpPr>
            <a:spLocks noChangeArrowheads="1"/>
          </p:cNvSpPr>
          <p:nvPr/>
        </p:nvSpPr>
        <p:spPr bwMode="auto">
          <a:xfrm>
            <a:off x="969966" y="1479093"/>
            <a:ext cx="3527586" cy="3583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B9CA1A">
                    <a:lumMod val="75000"/>
                  </a:srgbClr>
                </a:solidFill>
                <a:latin typeface="Arial" pitchFamily="34" charset="0"/>
              </a:rPr>
              <a:t>Проблемы общения в социальных сетях.</a:t>
            </a:r>
          </a:p>
          <a:p>
            <a:pPr eaLnBrk="1" hangingPunct="1">
              <a:lnSpc>
                <a:spcPct val="80000"/>
              </a:lnSpc>
            </a:pP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Почему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подростки </a:t>
            </a: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общения все чаще выбирают социальные сети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eaLnBrk="1" hangingPunct="1">
              <a:lnSpc>
                <a:spcPct val="80000"/>
              </a:lnSpc>
            </a:pP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пользоваться социальными сетями, чтобы они приносили пользу,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помогали пользователям?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</a:t>
            </a: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влияют социальные сети на сознание 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человека?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b="1" dirty="0">
              <a:solidFill>
                <a:srgbClr val="B9CA1A">
                  <a:lumMod val="75000"/>
                </a:srgbClr>
              </a:solidFill>
              <a:latin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38113" y="6153955"/>
            <a:ext cx="3147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7030A0"/>
                </a:solidFill>
                <a:latin typeface="Arial Cyr" charset="-52"/>
              </a:rPr>
              <a:t>Проблемы  общения в</a:t>
            </a:r>
            <a:r>
              <a:rPr lang="ru-RU" b="1" dirty="0" smtClean="0">
                <a:solidFill>
                  <a:srgbClr val="B9CA1A">
                    <a:lumMod val="75000"/>
                  </a:srgbClr>
                </a:solidFill>
                <a:latin typeface="Arial Cyr" charset="-52"/>
              </a:rPr>
              <a:t> </a:t>
            </a:r>
            <a:r>
              <a:rPr lang="ru-RU" b="1" dirty="0" smtClean="0">
                <a:solidFill>
                  <a:srgbClr val="7030A0"/>
                </a:solidFill>
                <a:latin typeface="Arial Cyr" charset="-52"/>
              </a:rPr>
              <a:t>Интернете</a:t>
            </a:r>
            <a:endParaRPr lang="ru-RU" b="1" dirty="0">
              <a:solidFill>
                <a:srgbClr val="7030A0"/>
              </a:solidFill>
              <a:latin typeface="Arial Cyr" charset="-52"/>
            </a:endParaRPr>
          </a:p>
        </p:txBody>
      </p:sp>
      <p:grpSp>
        <p:nvGrpSpPr>
          <p:cNvPr id="31" name="Group 27"/>
          <p:cNvGrpSpPr>
            <a:grpSpLocks/>
          </p:cNvGrpSpPr>
          <p:nvPr/>
        </p:nvGrpSpPr>
        <p:grpSpPr bwMode="auto">
          <a:xfrm>
            <a:off x="110334" y="0"/>
            <a:ext cx="644525" cy="6089650"/>
            <a:chOff x="205" y="1"/>
            <a:chExt cx="406" cy="3836"/>
          </a:xfrm>
        </p:grpSpPr>
        <p:sp>
          <p:nvSpPr>
            <p:cNvPr id="32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3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4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5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6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7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8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39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40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2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3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4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5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6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7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48" name="Управляющая кнопка: в начало 47">
            <a:hlinkClick r:id="rId4" action="ppaction://hlinksldjump" highlightClick="1"/>
          </p:cNvPr>
          <p:cNvSpPr/>
          <p:nvPr/>
        </p:nvSpPr>
        <p:spPr>
          <a:xfrm>
            <a:off x="8532440" y="579167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468353934"/>
              </p:ext>
            </p:extLst>
          </p:nvPr>
        </p:nvGraphicFramePr>
        <p:xfrm>
          <a:off x="818459" y="116632"/>
          <a:ext cx="8168263" cy="1231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47284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1" grpId="0"/>
      <p:bldP spid="8222" grpId="0"/>
      <p:bldGraphic spid="7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2"/>
          <p:cNvSpPr>
            <a:spLocks noChangeArrowheads="1"/>
          </p:cNvSpPr>
          <p:nvPr/>
        </p:nvSpPr>
        <p:spPr bwMode="auto">
          <a:xfrm>
            <a:off x="969969" y="162650"/>
            <a:ext cx="5978297" cy="5956547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hangingPunct="1"/>
            <a:endParaRPr lang="ru-RU" sz="1600" dirty="0">
              <a:solidFill>
                <a:srgbClr val="7030A0"/>
              </a:solidFill>
              <a:latin typeface="Lucida Sans Unicode"/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3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4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5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6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7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8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2539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7"/>
          <p:cNvGrpSpPr>
            <a:grpSpLocks/>
          </p:cNvGrpSpPr>
          <p:nvPr/>
        </p:nvGrpSpPr>
        <p:grpSpPr bwMode="auto">
          <a:xfrm>
            <a:off x="325443" y="1588"/>
            <a:ext cx="644525" cy="6089650"/>
            <a:chOff x="205" y="1"/>
            <a:chExt cx="406" cy="3836"/>
          </a:xfrm>
        </p:grpSpPr>
        <p:sp>
          <p:nvSpPr>
            <p:cNvPr id="22549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0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1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2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3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4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5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2556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2557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355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6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7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8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9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0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1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2541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2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3" name="Rectangle 30"/>
          <p:cNvSpPr>
            <a:spLocks noChangeArrowheads="1"/>
          </p:cNvSpPr>
          <p:nvPr/>
        </p:nvSpPr>
        <p:spPr bwMode="auto">
          <a:xfrm>
            <a:off x="4860034" y="6168599"/>
            <a:ext cx="3315440" cy="646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 pitchFamily="34" charset="0"/>
              </a:rPr>
              <a:t>Опасность виртуального общения</a:t>
            </a:r>
            <a:endParaRPr lang="ru-RU" altLang="ru-RU" b="1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79188" y="192604"/>
            <a:ext cx="6052119" cy="5975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зависимость от виртуального </a:t>
            </a:r>
            <a:r>
              <a:rPr lang="ru-RU" b="1" dirty="0" smtClean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мира приводит </a:t>
            </a: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к </a:t>
            </a:r>
            <a:r>
              <a:rPr lang="ru-RU" b="1" dirty="0" smtClean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полной </a:t>
            </a: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деградации личности, как составляющей общества.</a:t>
            </a:r>
            <a:endParaRPr lang="ru-RU" b="1" dirty="0">
              <a:solidFill>
                <a:srgbClr val="FDA023">
                  <a:lumMod val="50000"/>
                </a:srgbClr>
              </a:solidFill>
              <a:latin typeface="Calibri"/>
              <a:ea typeface="Calibri"/>
              <a:cs typeface="Times New Roman"/>
            </a:endParaRPr>
          </a:p>
          <a:p>
            <a:pPr marL="285750" indent="-285750" algn="just"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развивается фобия (страх) общения с реальными людьми. </a:t>
            </a:r>
          </a:p>
          <a:p>
            <a:pPr marL="285750" indent="-285750" algn="just"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подмена истинных чувств и ощущений на виртуальные переживания. </a:t>
            </a:r>
            <a:endParaRPr lang="ru-RU" b="1" dirty="0">
              <a:solidFill>
                <a:srgbClr val="FDA023">
                  <a:lumMod val="50000"/>
                </a:srgbClr>
              </a:solidFill>
              <a:latin typeface="Calibri"/>
              <a:ea typeface="Calibri"/>
              <a:cs typeface="Times New Roman"/>
            </a:endParaRPr>
          </a:p>
          <a:p>
            <a:pPr marL="285750" indent="-285750" algn="just"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подростки становятся </a:t>
            </a:r>
            <a:r>
              <a:rPr lang="ru-RU" b="1" dirty="0" smtClean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двуличными и жертвами обмана</a:t>
            </a:r>
            <a:endParaRPr lang="ru-RU" b="1" dirty="0">
              <a:solidFill>
                <a:srgbClr val="FDA023">
                  <a:lumMod val="50000"/>
                </a:srgbClr>
              </a:solidFill>
              <a:latin typeface="Calibri"/>
              <a:ea typeface="Calibri"/>
              <a:cs typeface="Times New Roman"/>
            </a:endParaRPr>
          </a:p>
          <a:p>
            <a:pPr marL="285750" indent="-285750" algn="just"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снижение </a:t>
            </a: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и </a:t>
            </a:r>
            <a:r>
              <a:rPr lang="ru-RU" b="1" dirty="0" smtClean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упрощение </a:t>
            </a: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уровня </a:t>
            </a:r>
            <a:r>
              <a:rPr lang="ru-RU" b="1" dirty="0" smtClean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грамотности</a:t>
            </a:r>
          </a:p>
          <a:p>
            <a:pPr marL="285750" indent="-285750" algn="just"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с</a:t>
            </a:r>
            <a:r>
              <a:rPr lang="ru-RU" b="1" dirty="0" smtClean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овременные </a:t>
            </a: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технологии позволяют выйти в социальные сети с телефона. Поэтому многие ученики могут заходить туда даже на уроках. А это мешает образовательному процессу.</a:t>
            </a:r>
            <a:endParaRPr lang="ru-RU" b="1" dirty="0">
              <a:solidFill>
                <a:srgbClr val="FDA023">
                  <a:lumMod val="50000"/>
                </a:srgbClr>
              </a:solidFill>
              <a:latin typeface="Calibri"/>
              <a:ea typeface="Calibri"/>
              <a:cs typeface="Times New Roman"/>
            </a:endParaRPr>
          </a:p>
          <a:p>
            <a:pPr marL="285750" indent="-285750" algn="just"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безразличие к  учебе, ухудшение оценок, нехватка времени для чтения художественной литературы и иного обогащения внутреннего мира. </a:t>
            </a:r>
            <a:endParaRPr lang="ru-RU" b="1" dirty="0" smtClean="0">
              <a:solidFill>
                <a:srgbClr val="FDA023">
                  <a:lumMod val="50000"/>
                </a:srgbClr>
              </a:solidFill>
              <a:latin typeface="Calibri"/>
              <a:ea typeface="Calibri"/>
              <a:cs typeface="Times New Roman"/>
            </a:endParaRPr>
          </a:p>
          <a:p>
            <a:pPr marL="285750" indent="-285750" algn="just"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недосыпание</a:t>
            </a:r>
            <a:r>
              <a:rPr lang="ru-RU" b="1" dirty="0">
                <a:solidFill>
                  <a:srgbClr val="FDA023">
                    <a:lumMod val="50000"/>
                  </a:srgbClr>
                </a:solidFill>
                <a:ea typeface="Calibri"/>
                <a:cs typeface="Times New Roman"/>
              </a:rPr>
              <a:t>, умственная утомляемость  подростков</a:t>
            </a:r>
            <a:endParaRPr lang="ru-RU" b="1" dirty="0">
              <a:solidFill>
                <a:srgbClr val="FDA023">
                  <a:lumMod val="50000"/>
                </a:srgbClr>
              </a:solidFill>
              <a:latin typeface="Lucida Sans Unicode"/>
            </a:endParaRPr>
          </a:p>
        </p:txBody>
      </p:sp>
      <p:pic>
        <p:nvPicPr>
          <p:cNvPr id="4099" name="Picture 3" descr="C:\Users\Вита\Desktop\Соц. сети\Малахаева\iste-internet-bagimlisi-oldugunuza-dair-kanitlar1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090" y="2177257"/>
            <a:ext cx="2074736" cy="173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Вита\Desktop\Соц. сети\Малахаева\bilgisayar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653" y="162650"/>
            <a:ext cx="2113610" cy="200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Управляющая кнопка: в начало 35">
            <a:hlinkClick r:id="rId7" action="ppaction://hlinksldjump" highlightClick="1"/>
          </p:cNvPr>
          <p:cNvSpPr/>
          <p:nvPr/>
        </p:nvSpPr>
        <p:spPr>
          <a:xfrm>
            <a:off x="8778199" y="5898091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37" name="Рисунок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954" y="3867232"/>
            <a:ext cx="2345007" cy="2279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084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3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4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5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6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7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8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2539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7"/>
          <p:cNvGrpSpPr>
            <a:grpSpLocks/>
          </p:cNvGrpSpPr>
          <p:nvPr/>
        </p:nvGrpSpPr>
        <p:grpSpPr bwMode="auto">
          <a:xfrm>
            <a:off x="166692" y="0"/>
            <a:ext cx="644525" cy="6089650"/>
            <a:chOff x="205" y="1"/>
            <a:chExt cx="406" cy="3836"/>
          </a:xfrm>
        </p:grpSpPr>
        <p:sp>
          <p:nvSpPr>
            <p:cNvPr id="22549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0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1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2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3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4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5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2556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2557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355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6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7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8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9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0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1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2541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2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3" name="Rectangle 30"/>
          <p:cNvSpPr>
            <a:spLocks noChangeArrowheads="1"/>
          </p:cNvSpPr>
          <p:nvPr/>
        </p:nvSpPr>
        <p:spPr bwMode="auto">
          <a:xfrm>
            <a:off x="5039444" y="6126157"/>
            <a:ext cx="2736999" cy="646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</a:rPr>
              <a:t>Польза и вред общения в Интернете</a:t>
            </a:r>
            <a:endParaRPr lang="ru-RU" altLang="ru-RU" b="1" dirty="0">
              <a:solidFill>
                <a:srgbClr val="7030A0"/>
              </a:solidFill>
            </a:endParaRPr>
          </a:p>
        </p:txBody>
      </p:sp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665436"/>
              </p:ext>
            </p:extLst>
          </p:nvPr>
        </p:nvGraphicFramePr>
        <p:xfrm>
          <a:off x="906463" y="107870"/>
          <a:ext cx="7848871" cy="4876800"/>
        </p:xfrm>
        <a:graphic>
          <a:graphicData uri="http://schemas.openxmlformats.org/drawingml/2006/table">
            <a:tbl>
              <a:tblPr firstRow="1" bandRow="1"/>
              <a:tblGrid>
                <a:gridCol w="3912197"/>
                <a:gridCol w="3936674"/>
              </a:tblGrid>
              <a:tr h="320267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9pPr>
                    </a:lstStyle>
                    <a:p>
                      <a:pPr algn="ctr"/>
                      <a:r>
                        <a:rPr lang="ru-RU" dirty="0" smtClean="0"/>
                        <a:t>Польза</a:t>
                      </a:r>
                      <a:endParaRPr lang="ru-RU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DA2B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Lucida Sans Unicode"/>
                        </a:defRPr>
                      </a:lvl9pPr>
                    </a:lstStyle>
                    <a:p>
                      <a:pPr algn="ctr"/>
                      <a:r>
                        <a:rPr lang="ru-RU" dirty="0" smtClean="0"/>
                        <a:t>Вред</a:t>
                      </a:r>
                      <a:endParaRPr lang="ru-RU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DA2BF"/>
                    </a:solidFill>
                  </a:tcPr>
                </a:tc>
              </a:tr>
              <a:tr h="4359955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9pPr>
                    </a:lstStyle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Общение на расстоянии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Поиск человека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Своевременно  узнавать новости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Быстрота и удобство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Доступ к базе данных со множеством анкет пользователей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Простота использования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Обучение в сетях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Развлечения</a:t>
                      </a: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endParaRPr lang="ru-RU" sz="2000" b="1" dirty="0" smtClean="0">
                        <a:solidFill>
                          <a:schemeClr val="accent4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DA2BF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Lucida Sans Unicode"/>
                        </a:defRPr>
                      </a:lvl9pPr>
                    </a:lstStyle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Слепое доверие чужому мнению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Психологическая зависимость 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Вторжение в личную жизнь. Зависть.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Несоблюдение  этикета пользователями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Опасность вирусов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Незащищённость информации</a:t>
                      </a:r>
                    </a:p>
                    <a:p>
                      <a:pPr marL="273050" marR="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F6FC6"/>
                        </a:buClr>
                        <a:buSzPct val="70000"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Century Schoolbook"/>
                          <a:ea typeface="+mn-ea"/>
                          <a:cs typeface="+mn-cs"/>
                        </a:rPr>
                        <a:t>Вред  для здоровья</a:t>
                      </a:r>
                    </a:p>
                    <a:p>
                      <a:pPr marL="0" indent="0">
                        <a:buFont typeface="Arial" pitchFamily="34" charset="0"/>
                        <a:buNone/>
                      </a:pPr>
                      <a:endParaRPr lang="ru-RU" sz="2000" b="1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DA2BF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3" y="4505325"/>
            <a:ext cx="3953618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388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http://5psy.ru/images/stories/mediateka/bezopasnost-detei-v-internet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7" b="20531"/>
          <a:stretch/>
        </p:blipFill>
        <p:spPr bwMode="auto">
          <a:xfrm>
            <a:off x="3783897" y="38107"/>
            <a:ext cx="3384376" cy="3419718"/>
          </a:xfrm>
          <a:prstGeom prst="roundRect">
            <a:avLst>
              <a:gd name="adj" fmla="val 11494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38" name="Picture 5" descr="инет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14093" y="2816539"/>
            <a:ext cx="2979414" cy="2324920"/>
          </a:xfrm>
          <a:prstGeom prst="rect">
            <a:avLst/>
          </a:prstGeom>
          <a:noFill/>
        </p:spPr>
      </p:pic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8" name="AutoShape 3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9" name="Oval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64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0" name="Rectangl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34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1" name="Oval 6"/>
          <p:cNvSpPr>
            <a:spLocks noChangeArrowheads="1"/>
          </p:cNvSpPr>
          <p:nvPr/>
        </p:nvSpPr>
        <p:spPr bwMode="auto">
          <a:xfrm rot="2064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2" name="Rectangle 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2034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3" name="Oval 8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2064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pic>
        <p:nvPicPr>
          <p:cNvPr id="1034" name="Picture 9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0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6184" name="Rectangle 40"/>
          <p:cNvSpPr>
            <a:spLocks noChangeArrowheads="1"/>
          </p:cNvSpPr>
          <p:nvPr/>
        </p:nvSpPr>
        <p:spPr bwMode="auto">
          <a:xfrm>
            <a:off x="4861128" y="6108694"/>
            <a:ext cx="2934279" cy="831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7030A0"/>
                </a:solidFill>
                <a:latin typeface="Arial" pitchFamily="34" charset="0"/>
              </a:rPr>
              <a:t>Опасности в сетях</a:t>
            </a:r>
            <a:endParaRPr lang="ru-RU" altLang="ru-RU" sz="2400" b="1" dirty="0">
              <a:solidFill>
                <a:srgbClr val="7030A0"/>
              </a:solidFill>
            </a:endParaRPr>
          </a:p>
        </p:txBody>
      </p:sp>
      <p:sp>
        <p:nvSpPr>
          <p:cNvPr id="18" name="Управляющая кнопка: в начало 17">
            <a:hlinkClick r:id="rId6" action="ppaction://hlinksldjump" highlightClick="1"/>
          </p:cNvPr>
          <p:cNvSpPr/>
          <p:nvPr/>
        </p:nvSpPr>
        <p:spPr>
          <a:xfrm>
            <a:off x="8855968" y="588259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19" name="Group 27"/>
          <p:cNvGrpSpPr>
            <a:grpSpLocks/>
          </p:cNvGrpSpPr>
          <p:nvPr/>
        </p:nvGrpSpPr>
        <p:grpSpPr bwMode="auto">
          <a:xfrm>
            <a:off x="41280" y="38107"/>
            <a:ext cx="644525" cy="6255071"/>
            <a:chOff x="205" y="1"/>
            <a:chExt cx="406" cy="3836"/>
          </a:xfrm>
        </p:grpSpPr>
        <p:sp>
          <p:nvSpPr>
            <p:cNvPr id="20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6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7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8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hangingPunct="1">
                  <a:defRPr/>
                </a:pPr>
                <a:endParaRPr lang="ru-RU" altLang="ru-RU" kern="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0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1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2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3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4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5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643458" y="285826"/>
            <a:ext cx="4288523" cy="5754373"/>
            <a:chOff x="408" y="573"/>
            <a:chExt cx="2357" cy="2312"/>
          </a:xfrm>
        </p:grpSpPr>
        <p:sp>
          <p:nvSpPr>
            <p:cNvPr id="41" name="Rectangle 36"/>
            <p:cNvSpPr>
              <a:spLocks noChangeArrowheads="1"/>
            </p:cNvSpPr>
            <p:nvPr/>
          </p:nvSpPr>
          <p:spPr bwMode="auto">
            <a:xfrm>
              <a:off x="408" y="573"/>
              <a:ext cx="2357" cy="2312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rgbClr val="566869"/>
              </a:bgClr>
            </a:patt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42" name="Rectangle 37"/>
            <p:cNvSpPr>
              <a:spLocks noChangeArrowheads="1"/>
            </p:cNvSpPr>
            <p:nvPr/>
          </p:nvSpPr>
          <p:spPr bwMode="auto">
            <a:xfrm>
              <a:off x="499" y="654"/>
              <a:ext cx="2175" cy="2130"/>
            </a:xfrm>
            <a:prstGeom prst="rect">
              <a:avLst/>
            </a:prstGeom>
            <a:blipFill dpi="0" rotWithShape="0">
              <a:blip r:embed="rId7"/>
              <a:srcRect/>
              <a:tile tx="0" ty="0" sx="100000" sy="100000" flip="none" algn="tl"/>
            </a:blip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just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43" name="Rectangle 38"/>
            <p:cNvSpPr>
              <a:spLocks noChangeArrowheads="1"/>
            </p:cNvSpPr>
            <p:nvPr/>
          </p:nvSpPr>
          <p:spPr bwMode="auto">
            <a:xfrm>
              <a:off x="500" y="632"/>
              <a:ext cx="222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sz="2200" b="1" dirty="0" smtClean="0">
                  <a:solidFill>
                    <a:srgbClr val="7030A0"/>
                  </a:solidFill>
                  <a:latin typeface="Arial" pitchFamily="34" charset="0"/>
                </a:rPr>
                <a:t> </a:t>
              </a:r>
              <a:endParaRPr lang="ru-RU" altLang="ru-RU" sz="2200" b="1" dirty="0">
                <a:solidFill>
                  <a:srgbClr val="7030A0"/>
                </a:solidFill>
              </a:endParaRPr>
            </a:p>
          </p:txBody>
        </p:sp>
      </p:grpSp>
      <p:sp>
        <p:nvSpPr>
          <p:cNvPr id="6" name="Прямоугольник 5"/>
          <p:cNvSpPr/>
          <p:nvPr/>
        </p:nvSpPr>
        <p:spPr>
          <a:xfrm>
            <a:off x="879098" y="487428"/>
            <a:ext cx="399871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b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Сайты</a:t>
            </a:r>
            <a:r>
              <a:rPr lang="ru-RU" b="1" dirty="0">
                <a:solidFill>
                  <a:srgbClr val="7030A0"/>
                </a:solidFill>
                <a:cs typeface="Times New Roman" panose="02020603050405020304" pitchFamily="18" charset="0"/>
              </a:rPr>
              <a:t>, разжигающие национальную рознь и </a:t>
            </a:r>
            <a:r>
              <a:rPr lang="ru-RU" b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расовое </a:t>
            </a:r>
            <a:r>
              <a:rPr lang="ru-RU" b="1" dirty="0">
                <a:solidFill>
                  <a:srgbClr val="7030A0"/>
                </a:solidFill>
                <a:cs typeface="Times New Roman" panose="02020603050405020304" pitchFamily="18" charset="0"/>
              </a:rPr>
              <a:t>неприятие</a:t>
            </a:r>
            <a:r>
              <a:rPr lang="ru-RU" b="1" dirty="0" smtClean="0">
                <a:solidFill>
                  <a:srgbClr val="7030A0"/>
                </a:solidFill>
                <a:cs typeface="Times New Roman" panose="02020603050405020304" pitchFamily="18" charset="0"/>
              </a:rPr>
              <a:t>. </a:t>
            </a:r>
            <a:endParaRPr lang="ru-RU" b="1" dirty="0">
              <a:solidFill>
                <a:srgbClr val="7030A0"/>
              </a:solidFill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b="1" dirty="0">
                <a:solidFill>
                  <a:srgbClr val="7030A0"/>
                </a:solidFill>
                <a:cs typeface="Times New Roman" panose="02020603050405020304" pitchFamily="18" charset="0"/>
              </a:rPr>
              <a:t>Наркотики.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b="1" dirty="0">
                <a:solidFill>
                  <a:srgbClr val="7030A0"/>
                </a:solidFill>
                <a:cs typeface="Times New Roman" panose="02020603050405020304" pitchFamily="18" charset="0"/>
              </a:rPr>
              <a:t>Сайты знакомств.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b="1" dirty="0">
                <a:solidFill>
                  <a:srgbClr val="7030A0"/>
                </a:solidFill>
                <a:cs typeface="Times New Roman" panose="02020603050405020304" pitchFamily="18" charset="0"/>
              </a:rPr>
              <a:t>Секты.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b="1" dirty="0">
                <a:solidFill>
                  <a:srgbClr val="7030A0"/>
                </a:solidFill>
                <a:cs typeface="Times New Roman" panose="02020603050405020304" pitchFamily="18" charset="0"/>
              </a:rPr>
              <a:t>Контентные риски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b="1" dirty="0">
                <a:solidFill>
                  <a:srgbClr val="7030A0"/>
                </a:solidFill>
                <a:cs typeface="Times New Roman" panose="02020603050405020304" pitchFamily="18" charset="0"/>
              </a:rPr>
              <a:t>Электронная безопасность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b="1" dirty="0">
                <a:solidFill>
                  <a:srgbClr val="7030A0"/>
                </a:solidFill>
                <a:cs typeface="Times New Roman" panose="02020603050405020304" pitchFamily="18" charset="0"/>
              </a:rPr>
              <a:t>Вредоносные программы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b="1" dirty="0">
                <a:solidFill>
                  <a:srgbClr val="7030A0"/>
                </a:solidFill>
                <a:cs typeface="Times New Roman" panose="02020603050405020304" pitchFamily="18" charset="0"/>
              </a:rPr>
              <a:t>Спам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b="1" dirty="0">
                <a:solidFill>
                  <a:srgbClr val="7030A0"/>
                </a:solidFill>
                <a:cs typeface="Times New Roman" panose="02020603050405020304" pitchFamily="18" charset="0"/>
              </a:rPr>
              <a:t>Кибермошенничество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ru-RU" b="1" dirty="0">
                <a:solidFill>
                  <a:srgbClr val="7030A0"/>
                </a:solidFill>
                <a:cs typeface="Times New Roman" panose="02020603050405020304" pitchFamily="18" charset="0"/>
              </a:rPr>
              <a:t>Киберпреследования</a:t>
            </a:r>
          </a:p>
        </p:txBody>
      </p:sp>
      <p:pic>
        <p:nvPicPr>
          <p:cNvPr id="46" name="Picture 2" descr="http://webznam.ru/images/nws/Ashampoo_Snap_2013.06.06_13h32m37s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66" y="0"/>
            <a:ext cx="2841634" cy="2385500"/>
          </a:xfrm>
          <a:prstGeom prst="roundRect">
            <a:avLst>
              <a:gd name="adj" fmla="val 41900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37" name="Picture 6" descr="инет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1523605"/>
            <a:ext cx="3141210" cy="258586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</p:pic>
      <p:pic>
        <p:nvPicPr>
          <p:cNvPr id="39" name="Picture 5" descr="инет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58037" y="3821686"/>
            <a:ext cx="3384376" cy="22185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44" name="Picture 4" descr="http://s0.tchkcdn.com/g2-E0usxasqU8gn-4pZbxIy8g/lady/640x480/f/0/1-0-9-7-21097/146138_1334593398_children_web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374" y="3787477"/>
            <a:ext cx="2307102" cy="22527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1387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843058" y="893231"/>
            <a:ext cx="5398251" cy="584775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softEdge rad="127000"/>
          </a:effectLst>
        </p:spPr>
        <p:txBody>
          <a:bodyPr wrap="square">
            <a:spAutoFit/>
          </a:bodyPr>
          <a:lstStyle/>
          <a:p>
            <a:pPr marL="274320" indent="-274320">
              <a:spcBef>
                <a:spcPts val="600"/>
              </a:spcBef>
              <a:buClr>
                <a:srgbClr val="0F6FC6"/>
              </a:buClr>
              <a:buSzPct val="70000"/>
              <a:defRPr/>
            </a:pPr>
            <a:r>
              <a:rPr lang="ru-RU" sz="2200" dirty="0" smtClean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    Социальные сети имеют </a:t>
            </a:r>
            <a:r>
              <a:rPr lang="ru-RU" sz="2200" dirty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ряд  </a:t>
            </a:r>
            <a:r>
              <a:rPr lang="ru-RU" sz="2200" dirty="0" smtClean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недостатков и  </a:t>
            </a:r>
            <a:r>
              <a:rPr lang="ru-RU" sz="2200" dirty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существенные достоинства. Р</a:t>
            </a:r>
            <a:r>
              <a:rPr lang="ru-RU" sz="2200" dirty="0" smtClean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езультатом  </a:t>
            </a:r>
            <a:r>
              <a:rPr lang="ru-RU" sz="2200" dirty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распространения социальных сетей стало изменение представления человечества об Интернете. Если раньше всемирная паутина воспринималась как </a:t>
            </a:r>
            <a:r>
              <a:rPr lang="ru-RU" sz="2200" dirty="0" smtClean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хранилище </a:t>
            </a:r>
            <a:r>
              <a:rPr lang="ru-RU" sz="2200" dirty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информации, то сейчас на первое место вышли возможности  </a:t>
            </a:r>
            <a:r>
              <a:rPr lang="ru-RU" sz="2200" dirty="0" smtClean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общения. </a:t>
            </a:r>
            <a:r>
              <a:rPr lang="ru-RU" sz="2200" dirty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Но при этом нельзя забывать: виртуальное общение  не может заменить  общение в реальной </a:t>
            </a:r>
            <a:r>
              <a:rPr lang="ru-RU" sz="2200" dirty="0" smtClean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жизни. </a:t>
            </a:r>
            <a:r>
              <a:rPr lang="ru-RU" sz="2200" dirty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Ч</a:t>
            </a:r>
            <a:r>
              <a:rPr lang="ru-RU" sz="2200" dirty="0" smtClean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еловек</a:t>
            </a:r>
            <a:r>
              <a:rPr lang="ru-RU" sz="2200" dirty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, а тем более подросток, не должен  быть зависимым от  возможностей социальных сетей</a:t>
            </a:r>
            <a:r>
              <a:rPr lang="ru-RU" sz="2200" dirty="0" smtClean="0">
                <a:solidFill>
                  <a:srgbClr val="474B78">
                    <a:lumMod val="75000"/>
                  </a:srgbClr>
                </a:solidFill>
                <a:latin typeface="Century Schoolbook"/>
              </a:rPr>
              <a:t>.</a:t>
            </a:r>
            <a:endParaRPr lang="ru-RU" sz="2200" dirty="0">
              <a:solidFill>
                <a:srgbClr val="474B78">
                  <a:lumMod val="75000"/>
                </a:srgbClr>
              </a:solidFill>
              <a:latin typeface="Century Schoolbook"/>
            </a:endParaRPr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663370" y="6649966"/>
            <a:ext cx="360040" cy="12462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316416" y="6651478"/>
            <a:ext cx="288032" cy="12462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9" name="Picture 2" descr="http://www.medikforum.ru/news/uploads/posts/2013-10/1383038697_podrostki-i-internet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5" y="4005064"/>
            <a:ext cx="3827373" cy="2771036"/>
          </a:xfrm>
          <a:prstGeom prst="roundRect">
            <a:avLst>
              <a:gd name="adj" fmla="val 33112"/>
            </a:avLst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42" y="767511"/>
            <a:ext cx="3725289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9612" y="116631"/>
            <a:ext cx="79437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prstClr val="white"/>
                </a:solidFill>
                <a:latin typeface="Century Schoolbook"/>
              </a:rPr>
              <a:t>Замена реальности виртуальностью. </a:t>
            </a:r>
            <a:endParaRPr lang="ru-RU" sz="2800" dirty="0">
              <a:solidFill>
                <a:prstClr val="white"/>
              </a:solidFill>
              <a:latin typeface="Arial Cyr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05821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>
            <a:spLocks noChangeArrowheads="1"/>
          </p:cNvSpPr>
          <p:nvPr/>
        </p:nvSpPr>
        <p:spPr bwMode="auto">
          <a:xfrm>
            <a:off x="744538" y="179974"/>
            <a:ext cx="5634828" cy="4688889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3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</a:rPr>
              <a:t>Гарантии виртуальной жизни</a:t>
            </a:r>
            <a:endParaRPr lang="ru-RU" altLang="ru-RU" b="1" dirty="0">
              <a:solidFill>
                <a:srgbClr val="7030A0"/>
              </a:solidFill>
            </a:endParaRPr>
          </a:p>
        </p:txBody>
      </p:sp>
      <p:sp>
        <p:nvSpPr>
          <p:cNvPr id="22534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5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6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7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8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2539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7"/>
          <p:cNvGrpSpPr>
            <a:grpSpLocks/>
          </p:cNvGrpSpPr>
          <p:nvPr/>
        </p:nvGrpSpPr>
        <p:grpSpPr bwMode="auto">
          <a:xfrm>
            <a:off x="110334" y="0"/>
            <a:ext cx="644525" cy="6089650"/>
            <a:chOff x="205" y="1"/>
            <a:chExt cx="406" cy="3836"/>
          </a:xfrm>
        </p:grpSpPr>
        <p:sp>
          <p:nvSpPr>
            <p:cNvPr id="22549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0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1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2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3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4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5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2556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2557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355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6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7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8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9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0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1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2541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2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98704" y="-86994"/>
            <a:ext cx="59584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prstClr val="white"/>
              </a:solidFill>
              <a:latin typeface="Arial" charset="0"/>
              <a:cs typeface="Arial" charset="0"/>
            </a:endParaRP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600" b="1" u="sng" dirty="0">
                <a:solidFill>
                  <a:srgbClr val="7030A0"/>
                </a:solidFill>
                <a:latin typeface="Arial" charset="0"/>
                <a:cs typeface="Arial" charset="0"/>
              </a:rPr>
              <a:t>Общение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7030A0"/>
                </a:solidFill>
                <a:latin typeface="Arial" charset="0"/>
                <a:cs typeface="Arial" charset="0"/>
              </a:rPr>
              <a:t>В </a:t>
            </a:r>
            <a:r>
              <a:rPr lang="ru-RU" sz="1600" dirty="0" smtClean="0">
                <a:solidFill>
                  <a:srgbClr val="7030A0"/>
                </a:solidFill>
                <a:latin typeface="Arial" charset="0"/>
                <a:cs typeface="Arial" charset="0"/>
              </a:rPr>
              <a:t>8-14 </a:t>
            </a:r>
            <a:r>
              <a:rPr lang="ru-RU" sz="1600" dirty="0">
                <a:solidFill>
                  <a:srgbClr val="7030A0"/>
                </a:solidFill>
                <a:latin typeface="Arial" charset="0"/>
                <a:cs typeface="Arial" charset="0"/>
              </a:rPr>
              <a:t>лет девочки и мальчики испытывают трудности в общении друг с другом, и чат становится для них идеальным местом для выражения мыслей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600" b="1" u="sng" dirty="0">
                <a:solidFill>
                  <a:srgbClr val="7030A0"/>
                </a:solidFill>
                <a:latin typeface="Arial" charset="0"/>
                <a:cs typeface="Arial" charset="0"/>
              </a:rPr>
              <a:t>Анонимность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7030A0"/>
                </a:solidFill>
                <a:latin typeface="Arial" charset="0"/>
                <a:cs typeface="Arial" charset="0"/>
              </a:rPr>
              <a:t>Проявление большей свободы высказываний и поступков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600" b="1" u="sng" dirty="0">
                <a:solidFill>
                  <a:srgbClr val="7030A0"/>
                </a:solidFill>
                <a:latin typeface="Arial" charset="0"/>
                <a:cs typeface="Arial" charset="0"/>
              </a:rPr>
              <a:t>Создание образа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7030A0"/>
                </a:solidFill>
                <a:latin typeface="Arial" charset="0"/>
                <a:cs typeface="Arial" charset="0"/>
              </a:rPr>
              <a:t>Человек </a:t>
            </a:r>
            <a:r>
              <a:rPr lang="ru-RU" sz="1600" dirty="0">
                <a:solidFill>
                  <a:srgbClr val="7030A0"/>
                </a:solidFill>
                <a:latin typeface="Arial" charset="0"/>
                <a:cs typeface="Arial" charset="0"/>
              </a:rPr>
              <a:t>может преподносить себя тем, кем он хотел бы быть, а не тем, кем является на самом деле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600" b="1" u="sng" dirty="0">
                <a:solidFill>
                  <a:srgbClr val="7030A0"/>
                </a:solidFill>
                <a:latin typeface="Arial" charset="0"/>
                <a:cs typeface="Arial" charset="0"/>
              </a:rPr>
              <a:t>Добровольность и желательность контактов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7030A0"/>
                </a:solidFill>
                <a:latin typeface="Arial" charset="0"/>
                <a:cs typeface="Arial" charset="0"/>
              </a:rPr>
              <a:t>Пользователь сам завязывает контакты или уходит от них, прерывание в любой момент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600" b="1" u="sng" dirty="0">
                <a:solidFill>
                  <a:srgbClr val="7030A0"/>
                </a:solidFill>
                <a:latin typeface="Arial" charset="0"/>
                <a:cs typeface="Arial" charset="0"/>
              </a:rPr>
              <a:t>Отсутствие эмоций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7030A0"/>
                </a:solidFill>
                <a:latin typeface="Arial" charset="0"/>
                <a:cs typeface="Arial" charset="0"/>
              </a:rPr>
              <a:t>Эмоции выражать сложнее при виртуальном общении, но на помощь приходят смайлики, но, ведь этого не достаточно.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sz="1600" b="1" u="sng" dirty="0">
                <a:solidFill>
                  <a:srgbClr val="7030A0"/>
                </a:solidFill>
                <a:latin typeface="Arial" charset="0"/>
                <a:cs typeface="Arial" charset="0"/>
              </a:rPr>
              <a:t>Стремление к нетипичному, ненормативному поведению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7030A0"/>
                </a:solidFill>
                <a:latin typeface="Arial" charset="0"/>
                <a:cs typeface="Arial" charset="0"/>
              </a:rPr>
              <a:t>Зачастую пользователь ведет себя </a:t>
            </a:r>
            <a:r>
              <a:rPr lang="ru-RU" sz="1600" dirty="0" smtClean="0">
                <a:solidFill>
                  <a:srgbClr val="7030A0"/>
                </a:solidFill>
                <a:latin typeface="Arial" charset="0"/>
                <a:cs typeface="Arial" charset="0"/>
              </a:rPr>
              <a:t>иначе.</a:t>
            </a:r>
            <a:endParaRPr lang="ru-RU" sz="1600" dirty="0">
              <a:solidFill>
                <a:srgbClr val="7030A0"/>
              </a:solidFill>
              <a:latin typeface="Arial" charset="0"/>
              <a:cs typeface="Arial" charset="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222" y="2524418"/>
            <a:ext cx="2502905" cy="2288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944" y="179974"/>
            <a:ext cx="2736055" cy="1986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77615" y="4853117"/>
            <a:ext cx="794285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prstClr val="white"/>
                </a:solidFill>
                <a:latin typeface="Arial" pitchFamily="34" charset="0"/>
              </a:rPr>
              <a:t>«</a:t>
            </a:r>
            <a:r>
              <a:rPr lang="ru-RU" altLang="ru-RU" sz="1600" b="1" dirty="0">
                <a:solidFill>
                  <a:prstClr val="white"/>
                </a:solidFill>
                <a:latin typeface="Arial" pitchFamily="34" charset="0"/>
              </a:rPr>
              <a:t>Сменив </a:t>
            </a:r>
            <a:r>
              <a:rPr lang="ru-RU" altLang="ru-RU" sz="1600" b="1" dirty="0" smtClean="0">
                <a:solidFill>
                  <a:prstClr val="white"/>
                </a:solidFill>
                <a:latin typeface="Arial" pitchFamily="34" charset="0"/>
              </a:rPr>
              <a:t>свое </a:t>
            </a:r>
            <a:r>
              <a:rPr lang="ru-RU" altLang="ru-RU" sz="1600" b="1" dirty="0">
                <a:solidFill>
                  <a:prstClr val="white"/>
                </a:solidFill>
                <a:latin typeface="Arial" pitchFamily="34" charset="0"/>
              </a:rPr>
              <a:t>имя на ник, человек уже отдаляется от своего реального "Я". Он пытается представить себя в другом свете и с новыми качествами. </a:t>
            </a:r>
            <a:r>
              <a:rPr lang="ru-RU" altLang="ru-RU" sz="1600" b="1" dirty="0" smtClean="0">
                <a:solidFill>
                  <a:prstClr val="white"/>
                </a:solidFill>
                <a:latin typeface="Arial" pitchFamily="34" charset="0"/>
              </a:rPr>
              <a:t>«Растворенная </a:t>
            </a:r>
            <a:r>
              <a:rPr lang="ru-RU" altLang="ru-RU" sz="1600" b="1" dirty="0">
                <a:solidFill>
                  <a:prstClr val="white"/>
                </a:solidFill>
                <a:latin typeface="Arial" pitchFamily="34" charset="0"/>
              </a:rPr>
              <a:t>телесность" - отсутствие тела как такового, упраздняет все социальные характеристики реального человека - внешность, пол, возраст и т.п. </a:t>
            </a:r>
            <a:endParaRPr lang="ru-RU" altLang="ru-RU" sz="1600" b="1" dirty="0">
              <a:solidFill>
                <a:prstClr val="white"/>
              </a:solidFill>
              <a:latin typeface="Arial Cyr" charset="-52"/>
            </a:endParaRPr>
          </a:p>
        </p:txBody>
      </p:sp>
      <p:sp>
        <p:nvSpPr>
          <p:cNvPr id="34" name="Управляющая кнопка: в начало 33">
            <a:hlinkClick r:id="rId7" action="ppaction://hlinksldjump" highlightClick="1"/>
          </p:cNvPr>
          <p:cNvSpPr/>
          <p:nvPr/>
        </p:nvSpPr>
        <p:spPr>
          <a:xfrm>
            <a:off x="8622817" y="5896780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92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2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741" y="2300395"/>
            <a:ext cx="3952928" cy="3261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3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4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5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6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7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8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2539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7"/>
          <p:cNvGrpSpPr>
            <a:grpSpLocks/>
          </p:cNvGrpSpPr>
          <p:nvPr/>
        </p:nvGrpSpPr>
        <p:grpSpPr bwMode="auto">
          <a:xfrm>
            <a:off x="185107" y="1588"/>
            <a:ext cx="644525" cy="6089650"/>
            <a:chOff x="205" y="1"/>
            <a:chExt cx="406" cy="3836"/>
          </a:xfrm>
        </p:grpSpPr>
        <p:sp>
          <p:nvSpPr>
            <p:cNvPr id="22549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0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1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2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3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4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5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2556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2557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355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6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7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8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9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0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1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2541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2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3" name="Rectangle 30"/>
          <p:cNvSpPr>
            <a:spLocks noChangeArrowheads="1"/>
          </p:cNvSpPr>
          <p:nvPr/>
        </p:nvSpPr>
        <p:spPr bwMode="auto">
          <a:xfrm>
            <a:off x="4755455" y="6126157"/>
            <a:ext cx="3600399" cy="646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</a:rPr>
              <a:t>Социально-психологические особенности личности</a:t>
            </a:r>
            <a:endParaRPr lang="ru-RU" altLang="ru-RU" b="1" dirty="0">
              <a:solidFill>
                <a:srgbClr val="7030A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6463" y="53626"/>
            <a:ext cx="798601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rgbClr val="4F81BD"/>
              </a:buClr>
              <a:buSzPct val="70000"/>
            </a:pPr>
            <a:r>
              <a:rPr lang="ru-RU" dirty="0" smtClean="0">
                <a:solidFill>
                  <a:prstClr val="white"/>
                </a:solidFill>
                <a:latin typeface="Franklin Gothic Book"/>
              </a:rPr>
              <a:t>  </a:t>
            </a:r>
            <a:r>
              <a:rPr lang="ru-RU" sz="2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Многие </a:t>
            </a:r>
            <a:r>
              <a:rPr lang="ru-RU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люди не удовлетворены  своими качествами и пытаются найти себе подражателя, на которого они будут ровняться. И они  настолько увлекаются своим виртуальным образом , что живут этим персонажем. Создают семью, </a:t>
            </a:r>
            <a:r>
              <a:rPr lang="ru-RU" sz="2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дом,  </a:t>
            </a:r>
            <a:r>
              <a:rPr lang="ru-RU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могут </a:t>
            </a:r>
            <a:r>
              <a:rPr lang="ru-RU" sz="2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путешествовать </a:t>
            </a:r>
            <a:r>
              <a:rPr lang="ru-RU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играх, </a:t>
            </a:r>
            <a:r>
              <a:rPr lang="ru-RU" sz="2000" b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забывая, что </a:t>
            </a:r>
            <a:r>
              <a:rPr lang="ru-RU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помимо виртуальной игры, у пользователей есть настоящая жизнь, которую они просто не замечают</a:t>
            </a:r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230" y="2300395"/>
            <a:ext cx="3837177" cy="329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104" y="2731380"/>
            <a:ext cx="3823394" cy="3228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399" y="2731380"/>
            <a:ext cx="4162081" cy="3228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Управляющая кнопка: в начало 36">
            <a:hlinkClick r:id="rId6" action="ppaction://hlinksldjump" highlightClick="1"/>
          </p:cNvPr>
          <p:cNvSpPr/>
          <p:nvPr/>
        </p:nvSpPr>
        <p:spPr>
          <a:xfrm>
            <a:off x="8813915" y="5870476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04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59" y="869196"/>
            <a:ext cx="7021584" cy="50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3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4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5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6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7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8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2539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7"/>
          <p:cNvGrpSpPr>
            <a:grpSpLocks/>
          </p:cNvGrpSpPr>
          <p:nvPr/>
        </p:nvGrpSpPr>
        <p:grpSpPr bwMode="auto">
          <a:xfrm>
            <a:off x="166692" y="0"/>
            <a:ext cx="644525" cy="6089650"/>
            <a:chOff x="205" y="1"/>
            <a:chExt cx="406" cy="3836"/>
          </a:xfrm>
        </p:grpSpPr>
        <p:sp>
          <p:nvSpPr>
            <p:cNvPr id="22549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0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1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2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3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4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5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2556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2557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355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6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7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8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9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0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1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2541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2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3" name="Rectangle 30"/>
          <p:cNvSpPr>
            <a:spLocks noChangeArrowheads="1"/>
          </p:cNvSpPr>
          <p:nvPr/>
        </p:nvSpPr>
        <p:spPr bwMode="auto">
          <a:xfrm>
            <a:off x="5039444" y="6126157"/>
            <a:ext cx="2736999" cy="646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</a:rPr>
              <a:t>Виртуальный образ жизни</a:t>
            </a:r>
            <a:endParaRPr lang="ru-RU" altLang="ru-RU" b="1" dirty="0">
              <a:solidFill>
                <a:srgbClr val="7030A0"/>
              </a:solidFill>
            </a:endParaRPr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16632"/>
            <a:ext cx="6732240" cy="488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230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3" name="AutoShape 4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4" name="Oval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5" name="Rectangle 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 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6" name="Oval 7"/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sp>
        <p:nvSpPr>
          <p:cNvPr id="22537" name="Rectangle 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2538" name="Oval 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prstClr val="white"/>
              </a:solidFill>
            </a:endParaRPr>
          </a:p>
        </p:txBody>
      </p:sp>
      <p:pic>
        <p:nvPicPr>
          <p:cNvPr id="22539" name="Picture 1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7"/>
          <p:cNvGrpSpPr>
            <a:grpSpLocks/>
          </p:cNvGrpSpPr>
          <p:nvPr/>
        </p:nvGrpSpPr>
        <p:grpSpPr bwMode="auto">
          <a:xfrm>
            <a:off x="144468" y="-11112"/>
            <a:ext cx="644525" cy="6089650"/>
            <a:chOff x="205" y="1"/>
            <a:chExt cx="406" cy="3836"/>
          </a:xfrm>
        </p:grpSpPr>
        <p:sp>
          <p:nvSpPr>
            <p:cNvPr id="22549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0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1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2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3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4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555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2556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2557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355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6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7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8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59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0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14361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22541" name="Rectangle 28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2" name="Rectangle 29"/>
          <p:cNvSpPr>
            <a:spLocks noChangeArrowheads="1"/>
          </p:cNvSpPr>
          <p:nvPr/>
        </p:nvSpPr>
        <p:spPr bwMode="auto">
          <a:xfrm>
            <a:off x="5435601" y="6308735"/>
            <a:ext cx="1727200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 dirty="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22543" name="Rectangle 30"/>
          <p:cNvSpPr>
            <a:spLocks noChangeArrowheads="1"/>
          </p:cNvSpPr>
          <p:nvPr/>
        </p:nvSpPr>
        <p:spPr bwMode="auto">
          <a:xfrm>
            <a:off x="5129813" y="6151936"/>
            <a:ext cx="2519759" cy="646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</a:rPr>
              <a:t>Опасность виртуального мира</a:t>
            </a:r>
            <a:endParaRPr lang="ru-RU" altLang="ru-RU" b="1" dirty="0">
              <a:solidFill>
                <a:srgbClr val="7030A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37002" y="234772"/>
            <a:ext cx="5886400" cy="120032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Lucida Sans Unicode"/>
              </a:rPr>
              <a:t>Многие </a:t>
            </a:r>
            <a:r>
              <a:rPr lang="ru-RU" b="1" dirty="0">
                <a:solidFill>
                  <a:srgbClr val="7030A0"/>
                </a:solidFill>
                <a:latin typeface="Lucida Sans Unicode"/>
              </a:rPr>
              <a:t>люди не понимают, что информация, размещённая ими в социальных сетях, может быть найдена и использована кем угодно, не обязательно с благими намерениями</a:t>
            </a:r>
            <a:r>
              <a:rPr lang="ru-RU" dirty="0">
                <a:solidFill>
                  <a:srgbClr val="7030A0"/>
                </a:solidFill>
                <a:latin typeface="Lucida Sans Unicode"/>
              </a:rPr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4876" y="1935728"/>
            <a:ext cx="7163523" cy="14773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kern="0" dirty="0" smtClean="0">
                <a:solidFill>
                  <a:srgbClr val="7030A0"/>
                </a:solidFill>
                <a:latin typeface="Lucida Sans Unicode"/>
              </a:rPr>
              <a:t>Информацию об участниках социальных сетей могут найти их работодатель, родственники, сборщики долгов, преступники и так далее. Судебные приставы используют социальные сети, чтобы найти неплательщиков или получить сведения об их имуществе</a:t>
            </a:r>
            <a:endParaRPr lang="ru-RU" b="1" kern="0" dirty="0" smtClean="0">
              <a:solidFill>
                <a:srgbClr val="7030A0"/>
              </a:solidFill>
              <a:latin typeface="Arial Cyr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5899" y="4138435"/>
            <a:ext cx="4854077" cy="1200329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Lucida Sans Unicode"/>
              </a:rPr>
              <a:t>Некоторые работодатели запрещают пользоваться социальными сетями — не только ради экономии, но и чтобы воспрепятствовать утечке информации</a:t>
            </a:r>
            <a:r>
              <a:rPr lang="ru-RU" dirty="0">
                <a:solidFill>
                  <a:srgbClr val="FFFF00"/>
                </a:solidFill>
                <a:latin typeface="Lucida Sans Unicode"/>
              </a:rPr>
              <a:t>.</a:t>
            </a:r>
          </a:p>
        </p:txBody>
      </p:sp>
      <p:pic>
        <p:nvPicPr>
          <p:cNvPr id="5123" name="Picture 3" descr="C:\Users\Вита\Desktop\Соц. сети\Малахаева\th.ph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944" y="150169"/>
            <a:ext cx="2564413" cy="166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http://ruprom-image.s3.amazonaws.com/629845_w640_h640_mpyuterom_nizhnij_novgoro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20793" y="3582128"/>
            <a:ext cx="3623207" cy="2478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595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37"/>
          <p:cNvSpPr>
            <a:spLocks noChangeArrowheads="1"/>
          </p:cNvSpPr>
          <p:nvPr/>
        </p:nvSpPr>
        <p:spPr bwMode="auto">
          <a:xfrm>
            <a:off x="884908" y="1130076"/>
            <a:ext cx="4118892" cy="4978618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prstClr val="white"/>
                </a:solidFill>
              </a:rPr>
              <a:t>.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8" name="AutoShape 3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9" name="Oval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64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0" name="Rectangl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34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1" name="Oval 6"/>
          <p:cNvSpPr>
            <a:spLocks noChangeArrowheads="1"/>
          </p:cNvSpPr>
          <p:nvPr/>
        </p:nvSpPr>
        <p:spPr bwMode="auto">
          <a:xfrm rot="2064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2" name="Rectangle 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2034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3" name="Oval 8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2064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pic>
        <p:nvPicPr>
          <p:cNvPr id="1034" name="Picture 9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0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6184" name="Rectangle 40"/>
          <p:cNvSpPr>
            <a:spLocks noChangeArrowheads="1"/>
          </p:cNvSpPr>
          <p:nvPr/>
        </p:nvSpPr>
        <p:spPr bwMode="auto">
          <a:xfrm>
            <a:off x="5182134" y="6308735"/>
            <a:ext cx="2053691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</a:rPr>
              <a:t>Кибервойны</a:t>
            </a:r>
            <a:endParaRPr lang="ru-RU" altLang="ru-RU" b="1" dirty="0">
              <a:solidFill>
                <a:srgbClr val="7030A0"/>
              </a:solidFill>
            </a:endParaRPr>
          </a:p>
        </p:txBody>
      </p:sp>
      <p:sp>
        <p:nvSpPr>
          <p:cNvPr id="18" name="Управляющая кнопка: в начало 17">
            <a:hlinkClick r:id="rId5" action="ppaction://hlinksldjump" highlightClick="1"/>
          </p:cNvPr>
          <p:cNvSpPr/>
          <p:nvPr/>
        </p:nvSpPr>
        <p:spPr>
          <a:xfrm>
            <a:off x="8855968" y="588259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19" name="Group 27"/>
          <p:cNvGrpSpPr>
            <a:grpSpLocks/>
          </p:cNvGrpSpPr>
          <p:nvPr/>
        </p:nvGrpSpPr>
        <p:grpSpPr bwMode="auto">
          <a:xfrm>
            <a:off x="41280" y="38107"/>
            <a:ext cx="644525" cy="6255071"/>
            <a:chOff x="205" y="1"/>
            <a:chExt cx="406" cy="3836"/>
          </a:xfrm>
        </p:grpSpPr>
        <p:sp>
          <p:nvSpPr>
            <p:cNvPr id="20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6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7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8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hangingPunct="1">
                  <a:defRPr/>
                </a:pPr>
                <a:endParaRPr lang="ru-RU" altLang="ru-RU" kern="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0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1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2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3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4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5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5" name="Прямоугольник 4"/>
          <p:cNvSpPr/>
          <p:nvPr/>
        </p:nvSpPr>
        <p:spPr>
          <a:xfrm>
            <a:off x="806169" y="114412"/>
            <a:ext cx="8045421" cy="10156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FAF7B6"/>
                </a:solidFill>
                <a:latin typeface="Arial Cyr" charset="-52"/>
              </a:rPr>
              <a:t>Сегодня социальные сети являются элементом ведения кибервойны, заявил Дмитрий Рогозин, по информации top.rbc.ru.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93779" y="1138197"/>
            <a:ext cx="3774493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sz="2000" b="1" dirty="0">
                <a:solidFill>
                  <a:srgbClr val="7030A0"/>
                </a:solidFill>
                <a:ea typeface="Times New Roman"/>
              </a:rPr>
              <a:t>Кибервойны ведутся на всех уровнях: как между государствами, так и в таких формах, как взломы аккаунтов в социальных сетях, снятие денег с электронных карт и т.д. Если вы обычный пользователь Интернета, то мы можем вам  порекомендовать не поддаваться на провокации и не </a:t>
            </a:r>
            <a:r>
              <a:rPr lang="ru-RU" sz="2000" b="1" dirty="0" smtClean="0">
                <a:solidFill>
                  <a:srgbClr val="7030A0"/>
                </a:solidFill>
                <a:ea typeface="Times New Roman"/>
              </a:rPr>
              <a:t>доверять информации, </a:t>
            </a:r>
            <a:r>
              <a:rPr lang="ru-RU" sz="2000" b="1" dirty="0">
                <a:solidFill>
                  <a:srgbClr val="7030A0"/>
                </a:solidFill>
                <a:ea typeface="Times New Roman"/>
              </a:rPr>
              <a:t>которая размещается в </a:t>
            </a:r>
            <a:r>
              <a:rPr lang="ru-RU" sz="2000" b="1" dirty="0" smtClean="0">
                <a:solidFill>
                  <a:srgbClr val="7030A0"/>
                </a:solidFill>
                <a:ea typeface="Times New Roman"/>
              </a:rPr>
              <a:t>социальных сетях</a:t>
            </a:r>
            <a:r>
              <a:rPr lang="ru-RU" b="1" dirty="0" smtClean="0">
                <a:solidFill>
                  <a:srgbClr val="7030A0"/>
                </a:solidFill>
                <a:ea typeface="Times New Roman"/>
              </a:rPr>
              <a:t>.</a:t>
            </a:r>
            <a:endParaRPr lang="ru-RU" b="1" dirty="0">
              <a:solidFill>
                <a:srgbClr val="7030A0"/>
              </a:solidFill>
              <a:ea typeface="Calibri"/>
            </a:endParaRPr>
          </a:p>
        </p:txBody>
      </p:sp>
      <p:pic>
        <p:nvPicPr>
          <p:cNvPr id="47" name="Рисунок 46" descr="http://rusplt.ru/netcat_files/userfiles3/Cyber01_600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134" y="1176985"/>
            <a:ext cx="3669455" cy="314181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5218831" y="4409440"/>
            <a:ext cx="3781154" cy="1543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Bef>
                <a:spcPct val="0"/>
              </a:spcBef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b="1" dirty="0">
                <a:solidFill>
                  <a:srgbClr val="FFC000"/>
                </a:solidFill>
                <a:latin typeface="Courier New"/>
                <a:ea typeface="Times New Roman"/>
              </a:rPr>
              <a:t>Акция против электронной слежки со стороны США </a:t>
            </a:r>
            <a:r>
              <a:rPr lang="ru-RU" b="1" dirty="0" smtClean="0">
                <a:solidFill>
                  <a:srgbClr val="FFC000"/>
                </a:solidFill>
                <a:latin typeface="Courier New"/>
                <a:ea typeface="Times New Roman"/>
              </a:rPr>
              <a:t>во </a:t>
            </a:r>
            <a:r>
              <a:rPr lang="ru-RU" b="1" dirty="0">
                <a:solidFill>
                  <a:srgbClr val="FFC000"/>
                </a:solidFill>
                <a:latin typeface="Courier New"/>
                <a:ea typeface="Times New Roman"/>
              </a:rPr>
              <a:t>Франкфурте. Фото: </a:t>
            </a:r>
            <a:r>
              <a:rPr lang="ru-RU" b="1" dirty="0" err="1">
                <a:solidFill>
                  <a:srgbClr val="FFC000"/>
                </a:solidFill>
                <a:latin typeface="Courier New"/>
                <a:ea typeface="Times New Roman"/>
              </a:rPr>
              <a:t>Roland</a:t>
            </a:r>
            <a:r>
              <a:rPr lang="ru-RU" b="1" dirty="0">
                <a:solidFill>
                  <a:srgbClr val="FFC000"/>
                </a:solidFill>
                <a:latin typeface="Courier New"/>
                <a:ea typeface="Times New Roman"/>
              </a:rPr>
              <a:t> </a:t>
            </a:r>
            <a:r>
              <a:rPr lang="ru-RU" b="1" dirty="0" err="1">
                <a:solidFill>
                  <a:srgbClr val="FFC000"/>
                </a:solidFill>
                <a:latin typeface="Courier New"/>
                <a:ea typeface="Times New Roman"/>
              </a:rPr>
              <a:t>Holschneider</a:t>
            </a:r>
            <a:r>
              <a:rPr lang="ru-RU" b="1" dirty="0">
                <a:solidFill>
                  <a:srgbClr val="FFC000"/>
                </a:solidFill>
                <a:latin typeface="Courier New"/>
                <a:ea typeface="Times New Roman"/>
              </a:rPr>
              <a:t> / EPA / ТАСС</a:t>
            </a:r>
            <a:endParaRPr lang="ru-RU" sz="2800" b="1" dirty="0">
              <a:solidFill>
                <a:srgbClr val="FFC000"/>
              </a:solidFill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5236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5" grpId="0" animBg="1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7"/>
          <p:cNvSpPr>
            <a:spLocks noChangeArrowheads="1"/>
          </p:cNvSpPr>
          <p:nvPr/>
        </p:nvSpPr>
        <p:spPr bwMode="auto">
          <a:xfrm>
            <a:off x="685807" y="312477"/>
            <a:ext cx="5909003" cy="5796217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12700">
            <a:solidFill>
              <a:schemeClr val="tx1"/>
            </a:solidFill>
            <a:miter lim="800000"/>
            <a:headEnd/>
            <a:tailEnd/>
          </a:ln>
          <a:effectLst>
            <a:softEdge rad="31750"/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027" name="Rectangle 2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8" name="AutoShape 3"/>
          <p:cNvSpPr>
            <a:spLocks noChangeArrowheads="1"/>
          </p:cNvSpPr>
          <p:nvPr/>
        </p:nvSpPr>
        <p:spPr bwMode="auto">
          <a:xfrm>
            <a:off x="3636963" y="6094413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29" name="Oval 4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64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0" name="Rectangle 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2034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1" name="Oval 6"/>
          <p:cNvSpPr>
            <a:spLocks noChangeArrowheads="1"/>
          </p:cNvSpPr>
          <p:nvPr/>
        </p:nvSpPr>
        <p:spPr bwMode="auto">
          <a:xfrm rot="2064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1032" name="Rectangle 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2034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1033" name="Oval 8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2064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pic>
        <p:nvPicPr>
          <p:cNvPr id="1034" name="Picture 9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0"/>
          <p:cNvSpPr>
            <a:spLocks noChangeArrowheads="1"/>
          </p:cNvSpPr>
          <p:nvPr/>
        </p:nvSpPr>
        <p:spPr bwMode="auto">
          <a:xfrm>
            <a:off x="5003800" y="6308735"/>
            <a:ext cx="2808288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ru-RU" altLang="ru-RU" sz="2400">
              <a:solidFill>
                <a:prstClr val="white"/>
              </a:solidFill>
              <a:latin typeface="Times New Roman" pitchFamily="18" charset="0"/>
            </a:endParaRPr>
          </a:p>
        </p:txBody>
      </p:sp>
      <p:sp>
        <p:nvSpPr>
          <p:cNvPr id="6184" name="Rectangle 40"/>
          <p:cNvSpPr>
            <a:spLocks noChangeArrowheads="1"/>
          </p:cNvSpPr>
          <p:nvPr/>
        </p:nvSpPr>
        <p:spPr bwMode="auto">
          <a:xfrm>
            <a:off x="5182134" y="6308735"/>
            <a:ext cx="2053691" cy="46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2400" b="1" dirty="0" smtClean="0">
                <a:solidFill>
                  <a:srgbClr val="7030A0"/>
                </a:solidFill>
                <a:latin typeface="Arial" pitchFamily="34" charset="0"/>
              </a:rPr>
              <a:t>Кибервойна</a:t>
            </a:r>
            <a:endParaRPr lang="ru-RU" altLang="ru-RU" sz="2400" b="1" dirty="0">
              <a:solidFill>
                <a:srgbClr val="7030A0"/>
              </a:solidFill>
            </a:endParaRPr>
          </a:p>
        </p:txBody>
      </p:sp>
      <p:sp>
        <p:nvSpPr>
          <p:cNvPr id="18" name="Управляющая кнопка: в начало 17">
            <a:hlinkClick r:id="rId5" action="ppaction://hlinksldjump" highlightClick="1"/>
          </p:cNvPr>
          <p:cNvSpPr/>
          <p:nvPr/>
        </p:nvSpPr>
        <p:spPr>
          <a:xfrm>
            <a:off x="8855968" y="5882593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19" name="Group 27"/>
          <p:cNvGrpSpPr>
            <a:grpSpLocks/>
          </p:cNvGrpSpPr>
          <p:nvPr/>
        </p:nvGrpSpPr>
        <p:grpSpPr bwMode="auto">
          <a:xfrm>
            <a:off x="41280" y="38107"/>
            <a:ext cx="644525" cy="6255071"/>
            <a:chOff x="205" y="1"/>
            <a:chExt cx="406" cy="3836"/>
          </a:xfrm>
        </p:grpSpPr>
        <p:sp>
          <p:nvSpPr>
            <p:cNvPr id="20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2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3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4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5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26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rgbClr val="CEB966"/>
            </a:solidFill>
            <a:ln w="12700">
              <a:solidFill>
                <a:sysClr val="window" lastClr="FFFFFF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kern="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27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28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hangingPunct="1">
                  <a:defRPr/>
                </a:pPr>
                <a:endParaRPr lang="ru-RU" altLang="ru-RU" kern="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0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1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2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3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4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35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rgbClr val="CEB966">
                      <a:gamma/>
                      <a:shade val="49804"/>
                      <a:invGamma/>
                    </a:srgbClr>
                  </a:gs>
                  <a:gs pos="50000">
                    <a:srgbClr val="CEB966"/>
                  </a:gs>
                  <a:gs pos="100000">
                    <a:srgbClr val="CEB966">
                      <a:gamma/>
                      <a:shade val="49804"/>
                      <a:invGamma/>
                    </a:srgbClr>
                  </a:gs>
                </a:gsLst>
                <a:lin ang="0" scaled="1"/>
              </a:gradFill>
              <a:ln w="12700">
                <a:solidFill>
                  <a:sysClr val="window" lastClr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 kern="0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4" name="Прямоугольник 3"/>
          <p:cNvSpPr/>
          <p:nvPr/>
        </p:nvSpPr>
        <p:spPr>
          <a:xfrm>
            <a:off x="679116" y="252253"/>
            <a:ext cx="5915694" cy="5883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sz="2000" b="1" dirty="0" smtClean="0">
                <a:solidFill>
                  <a:srgbClr val="7030A0"/>
                </a:solidFill>
                <a:ea typeface="Times New Roman"/>
              </a:rPr>
              <a:t>Кибервойна </a:t>
            </a:r>
            <a:r>
              <a:rPr lang="ru-RU" sz="2000" b="1" dirty="0">
                <a:solidFill>
                  <a:srgbClr val="7030A0"/>
                </a:solidFill>
                <a:ea typeface="Times New Roman"/>
              </a:rPr>
              <a:t>дошла </a:t>
            </a:r>
            <a:r>
              <a:rPr lang="ru-RU" sz="2000" b="1" dirty="0" smtClean="0">
                <a:solidFill>
                  <a:srgbClr val="7030A0"/>
                </a:solidFill>
                <a:ea typeface="Times New Roman"/>
              </a:rPr>
              <a:t>до </a:t>
            </a:r>
            <a:r>
              <a:rPr lang="ru-RU" sz="2000" b="1" dirty="0">
                <a:solidFill>
                  <a:srgbClr val="7030A0"/>
                </a:solidFill>
                <a:ea typeface="Times New Roman"/>
              </a:rPr>
              <a:t>социальных сетей, пользователи которых интересуются последними событиями, происходящими в мире. Именно там ведутся активные информационные бои, направленные на изменение сознания человека с тем, чтобы он начал ставить под сомнение интересы и позицию властей своей страны. Нередко для этого в социальные сети </a:t>
            </a:r>
            <a:r>
              <a:rPr lang="ru-RU" sz="2000" b="1" dirty="0" smtClean="0">
                <a:solidFill>
                  <a:srgbClr val="7030A0"/>
                </a:solidFill>
                <a:ea typeface="Times New Roman"/>
              </a:rPr>
              <a:t>вбрасывается провокационная</a:t>
            </a:r>
            <a:r>
              <a:rPr lang="ru-RU" sz="2000" b="1" dirty="0">
                <a:solidFill>
                  <a:srgbClr val="7030A0"/>
                </a:solidFill>
                <a:ea typeface="Times New Roman"/>
              </a:rPr>
              <a:t> дезинформация. </a:t>
            </a:r>
            <a:endParaRPr lang="ru-RU" sz="2000" b="1" dirty="0" smtClean="0">
              <a:solidFill>
                <a:srgbClr val="7030A0"/>
              </a:solidFill>
              <a:ea typeface="Times New Roman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sz="2000" b="1" dirty="0" smtClean="0">
                <a:solidFill>
                  <a:srgbClr val="7030A0"/>
                </a:solidFill>
                <a:ea typeface="Times New Roman"/>
              </a:rPr>
              <a:t>Все </a:t>
            </a:r>
            <a:r>
              <a:rPr lang="ru-RU" sz="2000" b="1" dirty="0">
                <a:solidFill>
                  <a:srgbClr val="7030A0"/>
                </a:solidFill>
                <a:ea typeface="Times New Roman"/>
              </a:rPr>
              <a:t>пользователи порталов социальных сетей разделяются на невидимые группы исходя из того, где они ставят свои «лайки», а затем эти группы систематизируются и анализируются. Существование таких распределений </a:t>
            </a:r>
            <a:r>
              <a:rPr lang="ru-RU" sz="2000" b="1" dirty="0" smtClean="0">
                <a:solidFill>
                  <a:srgbClr val="7030A0"/>
                </a:solidFill>
                <a:ea typeface="Times New Roman"/>
              </a:rPr>
              <a:t>позволяет </a:t>
            </a:r>
            <a:r>
              <a:rPr lang="ru-RU" sz="2000" b="1" dirty="0">
                <a:solidFill>
                  <a:srgbClr val="7030A0"/>
                </a:solidFill>
                <a:ea typeface="Times New Roman"/>
              </a:rPr>
              <a:t>спецподразделениям манипулировать пользователями </a:t>
            </a:r>
            <a:r>
              <a:rPr lang="ru-RU" sz="2000" b="1" dirty="0" smtClean="0">
                <a:solidFill>
                  <a:srgbClr val="7030A0"/>
                </a:solidFill>
                <a:ea typeface="Times New Roman"/>
              </a:rPr>
              <a:t>социальных сетей</a:t>
            </a:r>
            <a:r>
              <a:rPr lang="ru-RU" sz="2000" b="1" dirty="0">
                <a:solidFill>
                  <a:srgbClr val="7030A0"/>
                </a:solidFill>
                <a:ea typeface="Times New Roman"/>
              </a:rPr>
              <a:t>.</a:t>
            </a:r>
            <a:endParaRPr lang="ru-RU" sz="2000" b="1" dirty="0">
              <a:solidFill>
                <a:srgbClr val="7030A0"/>
              </a:solidFill>
              <a:ea typeface="Calibri"/>
            </a:endParaRPr>
          </a:p>
        </p:txBody>
      </p:sp>
      <p:pic>
        <p:nvPicPr>
          <p:cNvPr id="37" name="Рисунок 36" descr="Фото: Rick Wilking / Reuters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618" y="2636912"/>
            <a:ext cx="2983317" cy="348590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pic>
        <p:nvPicPr>
          <p:cNvPr id="6146" name="Picture 2" descr="C:\Users\Вита\Desktop\Соц. сети\Малахаева\765hmr64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586" y="151586"/>
            <a:ext cx="2715004" cy="248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574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5"/>
          <p:cNvGrpSpPr>
            <a:grpSpLocks/>
          </p:cNvGrpSpPr>
          <p:nvPr/>
        </p:nvGrpSpPr>
        <p:grpSpPr bwMode="auto">
          <a:xfrm>
            <a:off x="4860032" y="389186"/>
            <a:ext cx="4218024" cy="5730005"/>
            <a:chOff x="794" y="392"/>
            <a:chExt cx="4034" cy="3444"/>
          </a:xfrm>
        </p:grpSpPr>
        <p:sp>
          <p:nvSpPr>
            <p:cNvPr id="22" name="Rectangle 11"/>
            <p:cNvSpPr>
              <a:spLocks noChangeArrowheads="1"/>
            </p:cNvSpPr>
            <p:nvPr/>
          </p:nvSpPr>
          <p:spPr bwMode="auto">
            <a:xfrm>
              <a:off x="794" y="392"/>
              <a:ext cx="4034" cy="2898"/>
            </a:xfrm>
            <a:prstGeom prst="rect">
              <a:avLst/>
            </a:prstGeom>
            <a:gradFill rotWithShape="0">
              <a:gsLst>
                <a:gs pos="0">
                  <a:srgbClr val="00667F"/>
                </a:gs>
                <a:gs pos="50000">
                  <a:srgbClr val="00CCFF"/>
                </a:gs>
                <a:gs pos="100000">
                  <a:srgbClr val="00667F"/>
                </a:gs>
              </a:gsLst>
              <a:lin ang="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3" name="Rectangle 12"/>
            <p:cNvSpPr>
              <a:spLocks noChangeArrowheads="1"/>
            </p:cNvSpPr>
            <p:nvPr/>
          </p:nvSpPr>
          <p:spPr bwMode="auto">
            <a:xfrm>
              <a:off x="870" y="478"/>
              <a:ext cx="3882" cy="2594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4" name="Oval 13"/>
            <p:cNvSpPr>
              <a:spLocks noChangeArrowheads="1"/>
            </p:cNvSpPr>
            <p:nvPr/>
          </p:nvSpPr>
          <p:spPr bwMode="auto">
            <a:xfrm>
              <a:off x="4213" y="3072"/>
              <a:ext cx="166" cy="162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5" name="Oval 14"/>
            <p:cNvSpPr>
              <a:spLocks noChangeArrowheads="1"/>
            </p:cNvSpPr>
            <p:nvPr/>
          </p:nvSpPr>
          <p:spPr bwMode="auto">
            <a:xfrm>
              <a:off x="2418" y="3128"/>
              <a:ext cx="110" cy="52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6" name="Oval 15"/>
            <p:cNvSpPr>
              <a:spLocks noChangeArrowheads="1"/>
            </p:cNvSpPr>
            <p:nvPr/>
          </p:nvSpPr>
          <p:spPr bwMode="auto">
            <a:xfrm>
              <a:off x="2586" y="3128"/>
              <a:ext cx="110" cy="52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2755" y="3128"/>
              <a:ext cx="111" cy="52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2923" y="3128"/>
              <a:ext cx="111" cy="52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9" name="Rectangle 18"/>
            <p:cNvSpPr>
              <a:spLocks noChangeArrowheads="1"/>
            </p:cNvSpPr>
            <p:nvPr/>
          </p:nvSpPr>
          <p:spPr bwMode="auto">
            <a:xfrm>
              <a:off x="2251" y="3292"/>
              <a:ext cx="895" cy="544"/>
            </a:xfrm>
            <a:prstGeom prst="rect">
              <a:avLst/>
            </a:prstGeom>
            <a:gradFill rotWithShape="0">
              <a:gsLst>
                <a:gs pos="0">
                  <a:srgbClr val="00667F"/>
                </a:gs>
                <a:gs pos="50000">
                  <a:srgbClr val="00CCFF"/>
                </a:gs>
                <a:gs pos="100000">
                  <a:srgbClr val="00667F"/>
                </a:gs>
              </a:gsLst>
              <a:lin ang="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30" name="Rectangle 20"/>
            <p:cNvSpPr>
              <a:spLocks noChangeArrowheads="1"/>
            </p:cNvSpPr>
            <p:nvPr/>
          </p:nvSpPr>
          <p:spPr bwMode="auto">
            <a:xfrm>
              <a:off x="1066" y="618"/>
              <a:ext cx="349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endParaRPr lang="ru-RU" altLang="ru-RU" sz="240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67054" y="389182"/>
            <a:ext cx="4133402" cy="5755382"/>
            <a:chOff x="794" y="392"/>
            <a:chExt cx="4034" cy="3444"/>
          </a:xfrm>
        </p:grpSpPr>
        <p:sp>
          <p:nvSpPr>
            <p:cNvPr id="26637" name="Rectangle 5"/>
            <p:cNvSpPr>
              <a:spLocks noChangeArrowheads="1"/>
            </p:cNvSpPr>
            <p:nvPr/>
          </p:nvSpPr>
          <p:spPr bwMode="auto">
            <a:xfrm>
              <a:off x="794" y="392"/>
              <a:ext cx="4034" cy="2898"/>
            </a:xfrm>
            <a:prstGeom prst="rect">
              <a:avLst/>
            </a:prstGeom>
            <a:gradFill rotWithShape="0">
              <a:gsLst>
                <a:gs pos="0">
                  <a:srgbClr val="00667F"/>
                </a:gs>
                <a:gs pos="50000">
                  <a:srgbClr val="00CCFF"/>
                </a:gs>
                <a:gs pos="100000">
                  <a:srgbClr val="00667F"/>
                </a:gs>
              </a:gsLst>
              <a:lin ang="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6638" name="Rectangle 6"/>
            <p:cNvSpPr>
              <a:spLocks noChangeArrowheads="1"/>
            </p:cNvSpPr>
            <p:nvPr/>
          </p:nvSpPr>
          <p:spPr bwMode="auto">
            <a:xfrm>
              <a:off x="1018" y="478"/>
              <a:ext cx="3585" cy="2594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6639" name="Oval 7"/>
            <p:cNvSpPr>
              <a:spLocks noChangeArrowheads="1"/>
            </p:cNvSpPr>
            <p:nvPr/>
          </p:nvSpPr>
          <p:spPr bwMode="auto">
            <a:xfrm>
              <a:off x="4213" y="3072"/>
              <a:ext cx="166" cy="162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6640" name="Oval 8"/>
            <p:cNvSpPr>
              <a:spLocks noChangeArrowheads="1"/>
            </p:cNvSpPr>
            <p:nvPr/>
          </p:nvSpPr>
          <p:spPr bwMode="auto">
            <a:xfrm>
              <a:off x="2418" y="3128"/>
              <a:ext cx="110" cy="52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6641" name="Oval 9"/>
            <p:cNvSpPr>
              <a:spLocks noChangeArrowheads="1"/>
            </p:cNvSpPr>
            <p:nvPr/>
          </p:nvSpPr>
          <p:spPr bwMode="auto">
            <a:xfrm>
              <a:off x="2586" y="3128"/>
              <a:ext cx="110" cy="52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6642" name="Oval 10"/>
            <p:cNvSpPr>
              <a:spLocks noChangeArrowheads="1"/>
            </p:cNvSpPr>
            <p:nvPr/>
          </p:nvSpPr>
          <p:spPr bwMode="auto">
            <a:xfrm>
              <a:off x="2755" y="3128"/>
              <a:ext cx="111" cy="52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6643" name="Oval 11"/>
            <p:cNvSpPr>
              <a:spLocks noChangeArrowheads="1"/>
            </p:cNvSpPr>
            <p:nvPr/>
          </p:nvSpPr>
          <p:spPr bwMode="auto">
            <a:xfrm>
              <a:off x="2923" y="3128"/>
              <a:ext cx="111" cy="52"/>
            </a:xfrm>
            <a:prstGeom prst="ellipse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  <p:sp>
          <p:nvSpPr>
            <p:cNvPr id="26644" name="Rectangle 12"/>
            <p:cNvSpPr>
              <a:spLocks noChangeArrowheads="1"/>
            </p:cNvSpPr>
            <p:nvPr/>
          </p:nvSpPr>
          <p:spPr bwMode="auto">
            <a:xfrm>
              <a:off x="2251" y="3292"/>
              <a:ext cx="895" cy="544"/>
            </a:xfrm>
            <a:prstGeom prst="rect">
              <a:avLst/>
            </a:prstGeom>
            <a:gradFill rotWithShape="0">
              <a:gsLst>
                <a:gs pos="0">
                  <a:srgbClr val="00667F"/>
                </a:gs>
                <a:gs pos="50000">
                  <a:srgbClr val="00CCFF"/>
                </a:gs>
                <a:gs pos="100000">
                  <a:srgbClr val="00667F"/>
                </a:gs>
              </a:gsLst>
              <a:lin ang="0" scaled="1"/>
            </a:gra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>
                <a:solidFill>
                  <a:prstClr val="white"/>
                </a:solidFill>
              </a:endParaRPr>
            </a:p>
          </p:txBody>
        </p:sp>
      </p:grpSp>
      <p:sp>
        <p:nvSpPr>
          <p:cNvPr id="26627" name="Rectangle 1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26628" name="AutoShape 14"/>
          <p:cNvSpPr>
            <a:spLocks noChangeArrowheads="1"/>
          </p:cNvSpPr>
          <p:nvPr/>
        </p:nvSpPr>
        <p:spPr bwMode="auto">
          <a:xfrm>
            <a:off x="3638550" y="6144564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26629" name="Oval 15"/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26630" name="Rectangle 1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6631" name="Oval 1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26632" name="Rectangle 1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6633" name="Oval 1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pic>
        <p:nvPicPr>
          <p:cNvPr id="26634" name="Picture 2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3" name="Rectangle 21"/>
          <p:cNvSpPr>
            <a:spLocks noChangeArrowheads="1"/>
          </p:cNvSpPr>
          <p:nvPr/>
        </p:nvSpPr>
        <p:spPr bwMode="auto">
          <a:xfrm>
            <a:off x="4643443" y="6308735"/>
            <a:ext cx="32416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" pitchFamily="34" charset="0"/>
              </a:rPr>
              <a:t>Итоги</a:t>
            </a:r>
            <a:endParaRPr lang="ru-RU" altLang="ru-RU" b="1" dirty="0">
              <a:solidFill>
                <a:srgbClr val="7030A0"/>
              </a:solidFill>
            </a:endParaRPr>
          </a:p>
        </p:txBody>
      </p:sp>
      <p:sp>
        <p:nvSpPr>
          <p:cNvPr id="26636" name="Text Box 23"/>
          <p:cNvSpPr txBox="1">
            <a:spLocks noChangeArrowheads="1"/>
          </p:cNvSpPr>
          <p:nvPr/>
        </p:nvSpPr>
        <p:spPr bwMode="auto">
          <a:xfrm>
            <a:off x="5115550" y="906463"/>
            <a:ext cx="3589308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srgbClr val="7030A0"/>
                </a:solidFill>
              </a:rPr>
              <a:t>3</a:t>
            </a:r>
            <a:r>
              <a:rPr lang="ru-RU" altLang="ru-RU" sz="1600" b="1" dirty="0" smtClean="0">
                <a:solidFill>
                  <a:srgbClr val="7030A0"/>
                </a:solidFill>
              </a:rPr>
              <a:t>. </a:t>
            </a:r>
            <a:r>
              <a:rPr lang="ru-RU" altLang="ru-RU" sz="1600" b="1" dirty="0">
                <a:solidFill>
                  <a:srgbClr val="7030A0"/>
                </a:solidFill>
              </a:rPr>
              <a:t>Знаки и символы в </a:t>
            </a:r>
            <a:r>
              <a:rPr lang="ru-RU" altLang="ru-RU" sz="1600" b="1" dirty="0" smtClean="0">
                <a:solidFill>
                  <a:srgbClr val="7030A0"/>
                </a:solidFill>
              </a:rPr>
              <a:t>сетях играют </a:t>
            </a:r>
            <a:r>
              <a:rPr lang="ru-RU" altLang="ru-RU" sz="1600" b="1" dirty="0">
                <a:solidFill>
                  <a:srgbClr val="7030A0"/>
                </a:solidFill>
              </a:rPr>
              <a:t>огромное значение</a:t>
            </a:r>
            <a:r>
              <a:rPr lang="en-US" altLang="ru-RU" sz="1600" b="1" dirty="0">
                <a:solidFill>
                  <a:srgbClr val="7030A0"/>
                </a:solidFill>
              </a:rPr>
              <a:t>: </a:t>
            </a:r>
            <a:r>
              <a:rPr lang="ru-RU" altLang="ru-RU" sz="1600" b="1" dirty="0">
                <a:solidFill>
                  <a:srgbClr val="7030A0"/>
                </a:solidFill>
              </a:rPr>
              <a:t>они передают множество эмоций, невозможных для передачи в обычном тексте.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rgbClr val="7030A0"/>
                </a:solidFill>
              </a:rPr>
              <a:t>4. Реакция </a:t>
            </a:r>
            <a:r>
              <a:rPr lang="ru-RU" altLang="ru-RU" sz="1600" b="1" dirty="0">
                <a:solidFill>
                  <a:srgbClr val="7030A0"/>
                </a:solidFill>
              </a:rPr>
              <a:t>человека использующего символы-смайлики совпадает с эмоциональным значением самих смайликов.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srgbClr val="7030A0"/>
                </a:solidFill>
              </a:rPr>
              <a:t>Таким образом, Интернет является достаточно эмоциональным средством общения.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27982" y="1004779"/>
            <a:ext cx="34115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srgbClr val="7030A0"/>
                </a:solidFill>
                <a:latin typeface="Arial" pitchFamily="34" charset="0"/>
              </a:rPr>
              <a:t>1</a:t>
            </a:r>
            <a:r>
              <a:rPr lang="ru-RU" altLang="ru-RU" sz="1600" b="1" dirty="0" smtClean="0">
                <a:solidFill>
                  <a:srgbClr val="7030A0"/>
                </a:solidFill>
                <a:latin typeface="Arial" pitchFamily="34" charset="0"/>
              </a:rPr>
              <a:t>. </a:t>
            </a:r>
            <a:r>
              <a:rPr lang="ru-RU" altLang="ru-RU" sz="1600" b="1" dirty="0">
                <a:solidFill>
                  <a:srgbClr val="7030A0"/>
                </a:solidFill>
                <a:latin typeface="Arial" pitchFamily="34" charset="0"/>
              </a:rPr>
              <a:t>Один из основных мотивов общения в сети это удовлетворение  потребности в общении</a:t>
            </a:r>
            <a:r>
              <a:rPr lang="en-US" altLang="ru-RU" sz="1600" b="1" dirty="0">
                <a:solidFill>
                  <a:srgbClr val="7030A0"/>
                </a:solidFill>
                <a:latin typeface="Arial" pitchFamily="34" charset="0"/>
              </a:rPr>
              <a:t>;</a:t>
            </a:r>
            <a:r>
              <a:rPr lang="ru-RU" altLang="ru-RU" sz="1600" b="1" dirty="0">
                <a:solidFill>
                  <a:srgbClr val="7030A0"/>
                </a:solidFill>
                <a:latin typeface="Arial" pitchFamily="34" charset="0"/>
              </a:rPr>
              <a:t>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srgbClr val="7030A0"/>
                </a:solidFill>
                <a:latin typeface="Arial" pitchFamily="34" charset="0"/>
              </a:rPr>
              <a:t>неудовлетворённость самим собой в реальной жизни, </a:t>
            </a:r>
            <a:r>
              <a:rPr lang="ru-RU" altLang="ru-RU" sz="1600" b="1" dirty="0" smtClean="0">
                <a:solidFill>
                  <a:srgbClr val="7030A0"/>
                </a:solidFill>
                <a:latin typeface="Arial" pitchFamily="34" charset="0"/>
              </a:rPr>
              <a:t>возможность </a:t>
            </a:r>
            <a:r>
              <a:rPr lang="ru-RU" altLang="ru-RU" sz="1600" b="1" dirty="0">
                <a:solidFill>
                  <a:srgbClr val="7030A0"/>
                </a:solidFill>
                <a:latin typeface="Arial" pitchFamily="34" charset="0"/>
              </a:rPr>
              <a:t>раскрыть себя как “новую” личность</a:t>
            </a:r>
            <a:r>
              <a:rPr lang="ru-RU" altLang="ru-RU" sz="1600" b="1" dirty="0" smtClean="0">
                <a:solidFill>
                  <a:srgbClr val="7030A0"/>
                </a:solidFill>
                <a:latin typeface="Arial" pitchFamily="34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altLang="ru-RU" sz="1600" b="1" dirty="0">
              <a:solidFill>
                <a:srgbClr val="7030A0"/>
              </a:solidFill>
              <a:latin typeface="Arial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srgbClr val="7030A0"/>
                </a:solidFill>
                <a:latin typeface="Arial" pitchFamily="34" charset="0"/>
              </a:rPr>
              <a:t>2</a:t>
            </a:r>
            <a:r>
              <a:rPr lang="ru-RU" altLang="ru-RU" sz="1600" b="1" dirty="0" smtClean="0">
                <a:solidFill>
                  <a:srgbClr val="7030A0"/>
                </a:solidFill>
                <a:latin typeface="Arial" pitchFamily="34" charset="0"/>
              </a:rPr>
              <a:t>. </a:t>
            </a:r>
            <a:r>
              <a:rPr lang="ru-RU" altLang="ru-RU" sz="1600" b="1" dirty="0">
                <a:solidFill>
                  <a:srgbClr val="7030A0"/>
                </a:solidFill>
                <a:latin typeface="Arial" pitchFamily="34" charset="0"/>
              </a:rPr>
              <a:t>Человек, попадая в Интернет действует </a:t>
            </a:r>
            <a:r>
              <a:rPr lang="ru-RU" altLang="ru-RU" sz="1600" b="1" dirty="0" smtClean="0">
                <a:solidFill>
                  <a:srgbClr val="7030A0"/>
                </a:solidFill>
                <a:latin typeface="Arial" pitchFamily="34" charset="0"/>
              </a:rPr>
              <a:t>бессознательно</a:t>
            </a:r>
            <a:r>
              <a:rPr lang="ru-RU" altLang="ru-RU" sz="1600" b="1" dirty="0">
                <a:solidFill>
                  <a:srgbClr val="7030A0"/>
                </a:solidFill>
                <a:latin typeface="Arial" pitchFamily="34" charset="0"/>
              </a:rPr>
              <a:t>, что и выражается в  символичном существовании личности в сети.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rgbClr val="7030A0"/>
                </a:solidFill>
                <a:latin typeface="Arial" pitchFamily="34" charset="0"/>
              </a:rPr>
              <a:t> </a:t>
            </a:r>
            <a:endParaRPr lang="ru-RU" altLang="ru-RU" sz="1600" b="1" dirty="0">
              <a:solidFill>
                <a:srgbClr val="7030A0"/>
              </a:solidFill>
              <a:latin typeface="Arial Cyr" charset="-52"/>
            </a:endParaRPr>
          </a:p>
        </p:txBody>
      </p:sp>
      <p:grpSp>
        <p:nvGrpSpPr>
          <p:cNvPr id="32" name="Group 27"/>
          <p:cNvGrpSpPr>
            <a:grpSpLocks/>
          </p:cNvGrpSpPr>
          <p:nvPr/>
        </p:nvGrpSpPr>
        <p:grpSpPr bwMode="auto">
          <a:xfrm>
            <a:off x="110334" y="1588"/>
            <a:ext cx="644525" cy="6089650"/>
            <a:chOff x="205" y="1"/>
            <a:chExt cx="406" cy="3836"/>
          </a:xfrm>
        </p:grpSpPr>
        <p:sp>
          <p:nvSpPr>
            <p:cNvPr id="33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4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5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6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7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8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9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40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41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3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4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5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6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7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8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49" name="Управляющая кнопка: в начало 48">
            <a:hlinkClick r:id="rId3" action="ppaction://hlinksldjump" highlightClick="1"/>
          </p:cNvPr>
          <p:cNvSpPr/>
          <p:nvPr/>
        </p:nvSpPr>
        <p:spPr>
          <a:xfrm>
            <a:off x="8704858" y="5933631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31496" y="604669"/>
            <a:ext cx="16561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7030A0"/>
                </a:solidFill>
                <a:latin typeface="Arial Cyr" charset="-52"/>
              </a:rPr>
              <a:t>Выводы: </a:t>
            </a:r>
            <a:endParaRPr lang="ru-RU" dirty="0">
              <a:solidFill>
                <a:prstClr val="white"/>
              </a:solidFill>
              <a:latin typeface="Arial Cyr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59995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75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93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13"/>
          <p:cNvSpPr>
            <a:spLocks noChangeArrowheads="1"/>
          </p:cNvSpPr>
          <p:nvPr/>
        </p:nvSpPr>
        <p:spPr bwMode="auto">
          <a:xfrm>
            <a:off x="1593" y="6094413"/>
            <a:ext cx="9140825" cy="76200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26628" name="AutoShape 14"/>
          <p:cNvSpPr>
            <a:spLocks noChangeArrowheads="1"/>
          </p:cNvSpPr>
          <p:nvPr/>
        </p:nvSpPr>
        <p:spPr bwMode="auto">
          <a:xfrm>
            <a:off x="3638550" y="6144564"/>
            <a:ext cx="5505450" cy="762000"/>
          </a:xfrm>
          <a:prstGeom prst="parallelogram">
            <a:avLst>
              <a:gd name="adj" fmla="val 180491"/>
            </a:avLst>
          </a:prstGeom>
          <a:gradFill rotWithShape="0">
            <a:gsLst>
              <a:gs pos="0">
                <a:srgbClr val="4D756A"/>
              </a:gs>
              <a:gs pos="50000">
                <a:srgbClr val="9AEAD5"/>
              </a:gs>
              <a:gs pos="100000">
                <a:srgbClr val="4D756A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26629" name="Oval 15"/>
          <p:cNvSpPr>
            <a:spLocks noChangeArrowheads="1"/>
          </p:cNvSpPr>
          <p:nvPr/>
        </p:nvSpPr>
        <p:spPr bwMode="auto">
          <a:xfrm rot="-960000">
            <a:off x="27733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26630" name="Rectangle 16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 rot="-1260000">
            <a:off x="2706690" y="627381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Вперёд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6631" name="Oval 17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960000">
            <a:off x="1477968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sp>
        <p:nvSpPr>
          <p:cNvPr id="26632" name="Rectangle 18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 rot="-1260000">
            <a:off x="1484313" y="6286510"/>
            <a:ext cx="10017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dirty="0">
                <a:solidFill>
                  <a:prstClr val="white"/>
                </a:solidFill>
                <a:latin typeface="Arial" pitchFamily="34" charset="0"/>
              </a:rPr>
              <a:t> </a:t>
            </a:r>
            <a:r>
              <a:rPr lang="ru-RU" altLang="ru-RU" dirty="0">
                <a:solidFill>
                  <a:srgbClr val="7030A0"/>
                </a:solidFill>
                <a:latin typeface="Arial" pitchFamily="34" charset="0"/>
              </a:rPr>
              <a:t>Назад</a:t>
            </a:r>
            <a:endParaRPr lang="ru-RU" altLang="ru-RU" dirty="0">
              <a:solidFill>
                <a:srgbClr val="7030A0"/>
              </a:solidFill>
            </a:endParaRPr>
          </a:p>
        </p:txBody>
      </p:sp>
      <p:sp>
        <p:nvSpPr>
          <p:cNvPr id="26633" name="Oval 19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 rot="-960000">
            <a:off x="252416" y="6238885"/>
            <a:ext cx="1004887" cy="428625"/>
          </a:xfrm>
          <a:prstGeom prst="ellipse">
            <a:avLst/>
          </a:prstGeom>
          <a:gradFill rotWithShape="0">
            <a:gsLst>
              <a:gs pos="0">
                <a:srgbClr val="667F66"/>
              </a:gs>
              <a:gs pos="50000">
                <a:srgbClr val="CCFFCC"/>
              </a:gs>
              <a:gs pos="100000">
                <a:srgbClr val="667F66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prstClr val="white"/>
              </a:solidFill>
            </a:endParaRPr>
          </a:p>
        </p:txBody>
      </p:sp>
      <p:pic>
        <p:nvPicPr>
          <p:cNvPr id="26634" name="Picture 20">
            <a:hlinkClick r:id="" action="ppaction://hlinkshowjump?jump=endshow"/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6269048"/>
            <a:ext cx="3238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3" name="Rectangle 21"/>
          <p:cNvSpPr>
            <a:spLocks noChangeArrowheads="1"/>
          </p:cNvSpPr>
          <p:nvPr/>
        </p:nvSpPr>
        <p:spPr bwMode="auto">
          <a:xfrm>
            <a:off x="4643443" y="6308735"/>
            <a:ext cx="3241675" cy="400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Cyr" charset="-5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Cyr" charset="-5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Cyr" charset="-5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Cyr" charset="-52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7030A0"/>
                </a:solidFill>
                <a:latin typeface="Arial" pitchFamily="34" charset="0"/>
              </a:rPr>
              <a:t>Итоги</a:t>
            </a:r>
            <a:endParaRPr lang="ru-RU" altLang="ru-RU" sz="2000" b="1" dirty="0">
              <a:solidFill>
                <a:srgbClr val="7030A0"/>
              </a:solidFill>
            </a:endParaRPr>
          </a:p>
        </p:txBody>
      </p:sp>
      <p:grpSp>
        <p:nvGrpSpPr>
          <p:cNvPr id="32" name="Group 27"/>
          <p:cNvGrpSpPr>
            <a:grpSpLocks/>
          </p:cNvGrpSpPr>
          <p:nvPr/>
        </p:nvGrpSpPr>
        <p:grpSpPr bwMode="auto">
          <a:xfrm>
            <a:off x="110334" y="1588"/>
            <a:ext cx="644525" cy="6089650"/>
            <a:chOff x="205" y="1"/>
            <a:chExt cx="406" cy="3836"/>
          </a:xfrm>
        </p:grpSpPr>
        <p:sp>
          <p:nvSpPr>
            <p:cNvPr id="33" name="Rectangle 11"/>
            <p:cNvSpPr>
              <a:spLocks noChangeArrowheads="1"/>
            </p:cNvSpPr>
            <p:nvPr/>
          </p:nvSpPr>
          <p:spPr bwMode="auto">
            <a:xfrm>
              <a:off x="432" y="34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4" name="Rectangle 12"/>
            <p:cNvSpPr>
              <a:spLocks noChangeArrowheads="1"/>
            </p:cNvSpPr>
            <p:nvPr/>
          </p:nvSpPr>
          <p:spPr bwMode="auto">
            <a:xfrm>
              <a:off x="432" y="800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5" name="Rectangle 13"/>
            <p:cNvSpPr>
              <a:spLocks noChangeArrowheads="1"/>
            </p:cNvSpPr>
            <p:nvPr/>
          </p:nvSpPr>
          <p:spPr bwMode="auto">
            <a:xfrm>
              <a:off x="432" y="1254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6" name="Rectangle 14"/>
            <p:cNvSpPr>
              <a:spLocks noChangeArrowheads="1"/>
            </p:cNvSpPr>
            <p:nvPr/>
          </p:nvSpPr>
          <p:spPr bwMode="auto">
            <a:xfrm>
              <a:off x="432" y="1707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7" name="Rectangle 15"/>
            <p:cNvSpPr>
              <a:spLocks noChangeArrowheads="1"/>
            </p:cNvSpPr>
            <p:nvPr/>
          </p:nvSpPr>
          <p:spPr bwMode="auto">
            <a:xfrm>
              <a:off x="432" y="2161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8" name="Rectangle 16"/>
            <p:cNvSpPr>
              <a:spLocks noChangeArrowheads="1"/>
            </p:cNvSpPr>
            <p:nvPr/>
          </p:nvSpPr>
          <p:spPr bwMode="auto">
            <a:xfrm>
              <a:off x="432" y="2615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sp>
          <p:nvSpPr>
            <p:cNvPr id="39" name="Rectangle 17"/>
            <p:cNvSpPr>
              <a:spLocks noChangeArrowheads="1"/>
            </p:cNvSpPr>
            <p:nvPr/>
          </p:nvSpPr>
          <p:spPr bwMode="auto">
            <a:xfrm>
              <a:off x="432" y="3068"/>
              <a:ext cx="179" cy="224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 Cyr" charset="-5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Cyr" charset="-5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ru-RU" altLang="ru-RU" sz="2400" dirty="0">
                <a:solidFill>
                  <a:prstClr val="white"/>
                </a:solidFill>
                <a:latin typeface="Times New Roman" pitchFamily="18" charset="0"/>
              </a:endParaRPr>
            </a:p>
          </p:txBody>
        </p:sp>
        <p:grpSp>
          <p:nvGrpSpPr>
            <p:cNvPr id="40" name="Group 26"/>
            <p:cNvGrpSpPr>
              <a:grpSpLocks/>
            </p:cNvGrpSpPr>
            <p:nvPr/>
          </p:nvGrpSpPr>
          <p:grpSpPr bwMode="auto">
            <a:xfrm>
              <a:off x="205" y="1"/>
              <a:ext cx="225" cy="3836"/>
              <a:chOff x="205" y="1"/>
              <a:chExt cx="225" cy="3836"/>
            </a:xfrm>
          </p:grpSpPr>
          <p:sp>
            <p:nvSpPr>
              <p:cNvPr id="41" name="Rectangle 18"/>
              <p:cNvSpPr>
                <a:spLocks noChangeArrowheads="1"/>
              </p:cNvSpPr>
              <p:nvPr/>
            </p:nvSpPr>
            <p:spPr bwMode="auto">
              <a:xfrm>
                <a:off x="205" y="1"/>
                <a:ext cx="225" cy="3836"/>
              </a:xfrm>
              <a:prstGeom prst="rect">
                <a:avLst/>
              </a:prstGeom>
              <a:gradFill rotWithShape="0">
                <a:gsLst>
                  <a:gs pos="0">
                    <a:srgbClr val="667F7F"/>
                  </a:gs>
                  <a:gs pos="50000">
                    <a:srgbClr val="CCFFFF"/>
                  </a:gs>
                  <a:gs pos="100000">
                    <a:srgbClr val="667F7F"/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Cyr" charset="-5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Cyr" charset="-52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ru-RU" altLang="ru-RU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Rectangle 19"/>
              <p:cNvSpPr>
                <a:spLocks noChangeArrowheads="1"/>
              </p:cNvSpPr>
              <p:nvPr/>
            </p:nvSpPr>
            <p:spPr bwMode="auto">
              <a:xfrm>
                <a:off x="205" y="34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3" name="Rectangle 20"/>
              <p:cNvSpPr>
                <a:spLocks noChangeArrowheads="1"/>
              </p:cNvSpPr>
              <p:nvPr/>
            </p:nvSpPr>
            <p:spPr bwMode="auto">
              <a:xfrm>
                <a:off x="205" y="800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4" name="Rectangle 21"/>
              <p:cNvSpPr>
                <a:spLocks noChangeArrowheads="1"/>
              </p:cNvSpPr>
              <p:nvPr/>
            </p:nvSpPr>
            <p:spPr bwMode="auto">
              <a:xfrm>
                <a:off x="205" y="1254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5" name="Rectangle 22"/>
              <p:cNvSpPr>
                <a:spLocks noChangeArrowheads="1"/>
              </p:cNvSpPr>
              <p:nvPr/>
            </p:nvSpPr>
            <p:spPr bwMode="auto">
              <a:xfrm>
                <a:off x="205" y="1707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6" name="Rectangle 23"/>
              <p:cNvSpPr>
                <a:spLocks noChangeArrowheads="1"/>
              </p:cNvSpPr>
              <p:nvPr/>
            </p:nvSpPr>
            <p:spPr bwMode="auto">
              <a:xfrm>
                <a:off x="205" y="2161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7" name="Rectangle 24"/>
              <p:cNvSpPr>
                <a:spLocks noChangeArrowheads="1"/>
              </p:cNvSpPr>
              <p:nvPr/>
            </p:nvSpPr>
            <p:spPr bwMode="auto">
              <a:xfrm>
                <a:off x="205" y="2615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  <p:sp>
            <p:nvSpPr>
              <p:cNvPr id="48" name="Rectangle 25"/>
              <p:cNvSpPr>
                <a:spLocks noChangeArrowheads="1"/>
              </p:cNvSpPr>
              <p:nvPr/>
            </p:nvSpPr>
            <p:spPr bwMode="auto">
              <a:xfrm>
                <a:off x="205" y="3068"/>
                <a:ext cx="225" cy="224"/>
              </a:xfrm>
              <a:prstGeom prst="rect">
                <a:avLst/>
              </a:prstGeom>
              <a:gradFill rotWithShape="0">
                <a:gsLst>
                  <a:gs pos="0">
                    <a:schemeClr val="accent1">
                      <a:gamma/>
                      <a:shade val="49804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9804"/>
                      <a:invGamma/>
                    </a:schemeClr>
                  </a:gs>
                </a:gsLst>
                <a:lin ang="0" scaled="1"/>
              </a:gra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dirty="0">
                  <a:solidFill>
                    <a:prstClr val="white"/>
                  </a:solidFill>
                  <a:latin typeface="Arial Cyr" charset="-52"/>
                </a:endParaRPr>
              </a:p>
            </p:txBody>
          </p:sp>
        </p:grpSp>
      </p:grpSp>
      <p:sp>
        <p:nvSpPr>
          <p:cNvPr id="4" name="Прямоугольник 3"/>
          <p:cNvSpPr/>
          <p:nvPr/>
        </p:nvSpPr>
        <p:spPr>
          <a:xfrm>
            <a:off x="826254" y="366623"/>
            <a:ext cx="8148571" cy="28931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</a:pPr>
            <a:r>
              <a:rPr lang="ru-RU" altLang="ru-RU" sz="2600" b="1" dirty="0">
                <a:solidFill>
                  <a:srgbClr val="7030A0"/>
                </a:solidFill>
                <a:cs typeface="Times New Roman" panose="02020603050405020304" pitchFamily="18" charset="0"/>
              </a:rPr>
              <a:t>Социальные сети сильно изменили нашу жизнь, особенно с появлением их в интернете. Их по праву можно считать основой современной цивилизации. Они предоставили нам огромный потенциал для развития отношений, предоставили доступ к огромному количеству информации в мире, стремящемся к стиранию всех мыслимых границ. </a:t>
            </a:r>
          </a:p>
        </p:txBody>
      </p:sp>
      <p:pic>
        <p:nvPicPr>
          <p:cNvPr id="50" name="Picture 3" descr="C:\Users\Вита\Desktop\Соц. сети\Малахаева\retele-informati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3" y="3259723"/>
            <a:ext cx="3466721" cy="266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Вита\Desktop\Соц. сети\Малахаева\raznoe_6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254" y="3259723"/>
            <a:ext cx="2860798" cy="266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Управляющая кнопка: в начало 30">
            <a:hlinkClick r:id="rId6" action="ppaction://hlinksldjump" highlightClick="1"/>
          </p:cNvPr>
          <p:cNvSpPr/>
          <p:nvPr/>
        </p:nvSpPr>
        <p:spPr>
          <a:xfrm>
            <a:off x="8830809" y="5928675"/>
            <a:ext cx="288032" cy="157607"/>
          </a:xfrm>
          <a:prstGeom prst="actionButtonBeginning">
            <a:avLst/>
          </a:prstGeom>
          <a:solidFill>
            <a:schemeClr val="tx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Управляющая кнопка: домой 1">
            <a:hlinkClick r:id="" action="ppaction://hlinkshowjump?jump=firstslide" highlightClick="1"/>
          </p:cNvPr>
          <p:cNvSpPr/>
          <p:nvPr/>
        </p:nvSpPr>
        <p:spPr>
          <a:xfrm>
            <a:off x="8830809" y="6453198"/>
            <a:ext cx="288032" cy="222250"/>
          </a:xfrm>
          <a:prstGeom prst="actionButtonHome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5122" name="Picture 2" descr="C:\Users\Вита\Desktop\Соц. сети\Малахаева\social-search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550" y="3259723"/>
            <a:ext cx="2013570" cy="266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44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75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75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75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93" grpId="0" autoUpdateAnimBg="0"/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Апекс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Welcome">
    <a:dk1>
      <a:sysClr val="windowText" lastClr="000000"/>
    </a:dk1>
    <a:lt1>
      <a:sysClr val="window" lastClr="FFFFFF"/>
    </a:lt1>
    <a:dk2>
      <a:srgbClr val="00272B"/>
    </a:dk2>
    <a:lt2>
      <a:srgbClr val="F7F7FF"/>
    </a:lt2>
    <a:accent1>
      <a:srgbClr val="006AED"/>
    </a:accent1>
    <a:accent2>
      <a:srgbClr val="0087BF"/>
    </a:accent2>
    <a:accent3>
      <a:srgbClr val="5D974B"/>
    </a:accent3>
    <a:accent4>
      <a:srgbClr val="9DBB3F"/>
    </a:accent4>
    <a:accent5>
      <a:srgbClr val="C77CC7"/>
    </a:accent5>
    <a:accent6>
      <a:srgbClr val="996699"/>
    </a:accent6>
    <a:hlink>
      <a:srgbClr val="E78707"/>
    </a:hlink>
    <a:folHlink>
      <a:srgbClr val="C618BA"/>
    </a:folHlink>
  </a:clrScheme>
  <a:fontScheme name="Welcome">
    <a:majorFont>
      <a:latin typeface="Book Antiqua"/>
      <a:ea typeface=""/>
      <a:cs typeface=""/>
      <a:font script="Jpan" typeface="ＭＳ Ｐゴシック"/>
      <a:font script="Hang" typeface="돋움"/>
      <a:font script="Hans" typeface="华文中宋"/>
      <a:font script="Hant" typeface="微軟正黑體"/>
      <a:font script="Arab" typeface="Times New  Roman"/>
      <a:font script="Hebr" typeface="Times New 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 Cherokee"/>
      <a:font script="Yiii" typeface="Microsoft Yi  Baiti"/>
      <a:font script="Tibt" typeface="Microsoft  Himalaya"/>
      <a:font script="Thaa" typeface="MV Boli"/>
      <a:font script="Deva" typeface="Mangal"/>
      <a:font script="Telu" typeface="Gautami"/>
      <a:font script="Taml" typeface="Latha"/>
      <a:font script="Syrc" typeface="Estrangelo  Edessa"/>
      <a:font script="Orya" typeface="Kalinga"/>
      <a:font script="Mlym" typeface="Kartika"/>
      <a:font script="Laoo" typeface="DokChampa"/>
      <a:font script="Sinh" typeface="Iskoola Pota"/>
      <a:font script="Mong" typeface="Mongolian  Baiti"/>
      <a:font script="Viet" typeface="Times New  Roman"/>
      <a:font script="Uigh" typeface="Microsoft  Uighur"/>
    </a:majorFont>
    <a:min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微軟正黑體"/>
      <a:font script="Arab" typeface="Times New  Roman"/>
      <a:font script="Hebr" typeface="Times New 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 Cherokee"/>
      <a:font script="Yiii" typeface="Microsoft Yi  Baiti"/>
      <a:font script="Tibt" typeface="Microsoft  Himalaya"/>
      <a:font script="Thaa" typeface="MV Boli"/>
      <a:font script="Deva" typeface="Mangal"/>
      <a:font script="Telu" typeface="Gautami"/>
      <a:font script="Taml" typeface="Latha"/>
      <a:font script="Syrc" typeface="Estrangelo  Edessa"/>
      <a:font script="Orya" typeface="Kalinga"/>
      <a:font script="Mlym" typeface="Kartika"/>
      <a:font script="Laoo" typeface="DokChampa"/>
      <a:font script="Sinh" typeface="Iskoola Pota"/>
      <a:font script="Mong" typeface="Mongolian  Baiti"/>
      <a:font script="Viet" typeface="Times New  Roman"/>
      <a:font script="Uigh" typeface="Microsoft  Uighur"/>
    </a:minorFont>
  </a:fontScheme>
  <a:fmtScheme name="Welcome">
    <a:fillStyleLst>
      <a:solidFill>
        <a:schemeClr val="phClr">
          <a:tint val="100000"/>
          <a:shade val="100000"/>
          <a:hueMod val="100000"/>
          <a:satMod val="150000"/>
        </a:schemeClr>
      </a:solidFill>
      <a:gradFill rotWithShape="1">
        <a:gsLst>
          <a:gs pos="0">
            <a:schemeClr val="phClr">
              <a:tint val="10000"/>
              <a:shade val="100000"/>
              <a:hueMod val="100000"/>
              <a:satMod val="1000000"/>
            </a:schemeClr>
          </a:gs>
          <a:gs pos="100000">
            <a:schemeClr val="phClr">
              <a:tint val="100000"/>
              <a:shade val="100000"/>
              <a:hueMod val="100000"/>
              <a:satMod val="300000"/>
            </a:schemeClr>
          </a:gs>
        </a:gsLst>
        <a:lin ang="16200000" scaled="1"/>
      </a:gradFill>
      <a:gradFill flip="none" rotWithShape="1">
        <a:gsLst>
          <a:gs pos="0">
            <a:schemeClr val="phClr">
              <a:tint val="70000"/>
            </a:schemeClr>
          </a:gs>
          <a:gs pos="30000">
            <a:schemeClr val="phClr">
              <a:tint val="90000"/>
            </a:schemeClr>
          </a:gs>
          <a:gs pos="88000">
            <a:schemeClr val="phClr">
              <a:shade val="30000"/>
            </a:schemeClr>
          </a:gs>
          <a:gs pos="100000">
            <a:schemeClr val="phClr">
              <a:shade val="20000"/>
            </a:schemeClr>
          </a:gs>
        </a:gsLst>
        <a:lin ang="5400000" scaled="1"/>
        <a:tileRect/>
      </a:gradFill>
    </a:fillStyleLst>
    <a:lnStyleLst>
      <a:ln w="12700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glow>
            <a:schemeClr val="phClr">
              <a:tint val="100000"/>
              <a:shade val="100000"/>
              <a:hueMod val="100000"/>
              <a:satMod val="100000"/>
            </a:schemeClr>
          </a:glow>
        </a:effectLst>
      </a:effectStyle>
      <a:effectStyle>
        <a:effectLst>
          <a:outerShdw blurRad="39000" dist="25400" dir="5400000">
            <a:srgbClr val="000000">
              <a:alpha val="40000"/>
            </a:srgbClr>
          </a:outerShdw>
        </a:effectLst>
      </a:effectStyle>
      <a:effectStyle>
        <a:effectLst>
          <a:outerShdw blurRad="39000" dist="25400" dir="5400000">
            <a:srgbClr val="000000">
              <a:alpha val="3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6500000"/>
          </a:lightRig>
        </a:scene3d>
        <a:sp3d prstMaterial="powder">
          <a:bevelT w="152400"/>
          <a:contourClr>
            <a:schemeClr val="phClr"/>
          </a:contourClr>
        </a:sp3d>
      </a:effectStyle>
    </a:effectStyleLst>
    <a:bgFillStyleLst>
      <a:solidFill>
        <a:schemeClr val="phClr">
          <a:tint val="100000"/>
          <a:shade val="100000"/>
          <a:hueMod val="100000"/>
          <a:satMod val="100000"/>
        </a:schemeClr>
      </a:solidFill>
      <a:gradFill rotWithShape="1">
        <a:gsLst>
          <a:gs pos="0">
            <a:schemeClr val="phClr">
              <a:tint val="100000"/>
              <a:shade val="30000"/>
              <a:hueMod val="100000"/>
            </a:schemeClr>
          </a:gs>
          <a:gs pos="20000">
            <a:schemeClr val="phClr">
              <a:tint val="100000"/>
              <a:shade val="100000"/>
              <a:hueMod val="100000"/>
            </a:schemeClr>
          </a:gs>
          <a:gs pos="100000">
            <a:schemeClr val="phClr">
              <a:tint val="90000"/>
              <a:shade val="100000"/>
              <a:hueMod val="100000"/>
              <a:satMod val="160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30000"/>
              <a:hueMod val="100000"/>
              <a:satMod val="1600000"/>
            </a:schemeClr>
          </a:gs>
          <a:gs pos="20000">
            <a:schemeClr val="phClr">
              <a:tint val="100000"/>
              <a:shade val="100000"/>
              <a:hueMod val="100000"/>
              <a:satMod val="500000"/>
            </a:schemeClr>
          </a:gs>
          <a:gs pos="100000">
            <a:schemeClr val="phClr">
              <a:tint val="90000"/>
              <a:shade val="100000"/>
              <a:hueMod val="100000"/>
              <a:satMod val="1600000"/>
            </a:schemeClr>
          </a:gs>
        </a:gsLst>
        <a:lin ang="16200000" scaled="1"/>
      </a:gradFill>
    </a:bgFillStyleLst>
  </a:fmtScheme>
</a:themeOverride>
</file>

<file path=ppt/theme/themeOverride5.xml><?xml version="1.0" encoding="utf-8"?>
<a:themeOverride xmlns:a="http://schemas.openxmlformats.org/drawingml/2006/main">
  <a:clrScheme name="Welcome">
    <a:dk1>
      <a:sysClr val="windowText" lastClr="000000"/>
    </a:dk1>
    <a:lt1>
      <a:sysClr val="window" lastClr="FFFFFF"/>
    </a:lt1>
    <a:dk2>
      <a:srgbClr val="00272B"/>
    </a:dk2>
    <a:lt2>
      <a:srgbClr val="F7F7FF"/>
    </a:lt2>
    <a:accent1>
      <a:srgbClr val="006AED"/>
    </a:accent1>
    <a:accent2>
      <a:srgbClr val="0087BF"/>
    </a:accent2>
    <a:accent3>
      <a:srgbClr val="5D974B"/>
    </a:accent3>
    <a:accent4>
      <a:srgbClr val="9DBB3F"/>
    </a:accent4>
    <a:accent5>
      <a:srgbClr val="C77CC7"/>
    </a:accent5>
    <a:accent6>
      <a:srgbClr val="996699"/>
    </a:accent6>
    <a:hlink>
      <a:srgbClr val="E78707"/>
    </a:hlink>
    <a:folHlink>
      <a:srgbClr val="C618BA"/>
    </a:folHlink>
  </a:clrScheme>
  <a:fontScheme name="Welcome">
    <a:majorFont>
      <a:latin typeface="Book Antiqua"/>
      <a:ea typeface=""/>
      <a:cs typeface=""/>
      <a:font script="Jpan" typeface="ＭＳ Ｐゴシック"/>
      <a:font script="Hang" typeface="돋움"/>
      <a:font script="Hans" typeface="华文中宋"/>
      <a:font script="Hant" typeface="微軟正黑體"/>
      <a:font script="Arab" typeface="Times New  Roman"/>
      <a:font script="Hebr" typeface="Times New 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 Cherokee"/>
      <a:font script="Yiii" typeface="Microsoft Yi  Baiti"/>
      <a:font script="Tibt" typeface="Microsoft  Himalaya"/>
      <a:font script="Thaa" typeface="MV Boli"/>
      <a:font script="Deva" typeface="Mangal"/>
      <a:font script="Telu" typeface="Gautami"/>
      <a:font script="Taml" typeface="Latha"/>
      <a:font script="Syrc" typeface="Estrangelo  Edessa"/>
      <a:font script="Orya" typeface="Kalinga"/>
      <a:font script="Mlym" typeface="Kartika"/>
      <a:font script="Laoo" typeface="DokChampa"/>
      <a:font script="Sinh" typeface="Iskoola Pota"/>
      <a:font script="Mong" typeface="Mongolian  Baiti"/>
      <a:font script="Viet" typeface="Times New  Roman"/>
      <a:font script="Uigh" typeface="Microsoft  Uighur"/>
    </a:majorFont>
    <a:min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微軟正黑體"/>
      <a:font script="Arab" typeface="Times New  Roman"/>
      <a:font script="Hebr" typeface="Times New 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 Cherokee"/>
      <a:font script="Yiii" typeface="Microsoft Yi  Baiti"/>
      <a:font script="Tibt" typeface="Microsoft  Himalaya"/>
      <a:font script="Thaa" typeface="MV Boli"/>
      <a:font script="Deva" typeface="Mangal"/>
      <a:font script="Telu" typeface="Gautami"/>
      <a:font script="Taml" typeface="Latha"/>
      <a:font script="Syrc" typeface="Estrangelo  Edessa"/>
      <a:font script="Orya" typeface="Kalinga"/>
      <a:font script="Mlym" typeface="Kartika"/>
      <a:font script="Laoo" typeface="DokChampa"/>
      <a:font script="Sinh" typeface="Iskoola Pota"/>
      <a:font script="Mong" typeface="Mongolian  Baiti"/>
      <a:font script="Viet" typeface="Times New  Roman"/>
      <a:font script="Uigh" typeface="Microsoft  Uighur"/>
    </a:minorFont>
  </a:fontScheme>
  <a:fmtScheme name="Welcome">
    <a:fillStyleLst>
      <a:solidFill>
        <a:schemeClr val="phClr">
          <a:tint val="100000"/>
          <a:shade val="100000"/>
          <a:hueMod val="100000"/>
          <a:satMod val="150000"/>
        </a:schemeClr>
      </a:solidFill>
      <a:gradFill rotWithShape="1">
        <a:gsLst>
          <a:gs pos="0">
            <a:schemeClr val="phClr">
              <a:tint val="10000"/>
              <a:shade val="100000"/>
              <a:hueMod val="100000"/>
              <a:satMod val="1000000"/>
            </a:schemeClr>
          </a:gs>
          <a:gs pos="100000">
            <a:schemeClr val="phClr">
              <a:tint val="100000"/>
              <a:shade val="100000"/>
              <a:hueMod val="100000"/>
              <a:satMod val="300000"/>
            </a:schemeClr>
          </a:gs>
        </a:gsLst>
        <a:lin ang="16200000" scaled="1"/>
      </a:gradFill>
      <a:gradFill flip="none" rotWithShape="1">
        <a:gsLst>
          <a:gs pos="0">
            <a:schemeClr val="phClr">
              <a:tint val="70000"/>
            </a:schemeClr>
          </a:gs>
          <a:gs pos="30000">
            <a:schemeClr val="phClr">
              <a:tint val="90000"/>
            </a:schemeClr>
          </a:gs>
          <a:gs pos="88000">
            <a:schemeClr val="phClr">
              <a:shade val="30000"/>
            </a:schemeClr>
          </a:gs>
          <a:gs pos="100000">
            <a:schemeClr val="phClr">
              <a:shade val="20000"/>
            </a:schemeClr>
          </a:gs>
        </a:gsLst>
        <a:lin ang="5400000" scaled="1"/>
        <a:tileRect/>
      </a:gradFill>
    </a:fillStyleLst>
    <a:lnStyleLst>
      <a:ln w="12700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glow>
            <a:schemeClr val="phClr">
              <a:tint val="100000"/>
              <a:shade val="100000"/>
              <a:hueMod val="100000"/>
              <a:satMod val="100000"/>
            </a:schemeClr>
          </a:glow>
        </a:effectLst>
      </a:effectStyle>
      <a:effectStyle>
        <a:effectLst>
          <a:outerShdw blurRad="39000" dist="25400" dir="5400000">
            <a:srgbClr val="000000">
              <a:alpha val="40000"/>
            </a:srgbClr>
          </a:outerShdw>
        </a:effectLst>
      </a:effectStyle>
      <a:effectStyle>
        <a:effectLst>
          <a:outerShdw blurRad="39000" dist="25400" dir="5400000">
            <a:srgbClr val="000000">
              <a:alpha val="3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6500000"/>
          </a:lightRig>
        </a:scene3d>
        <a:sp3d prstMaterial="powder">
          <a:bevelT w="152400"/>
          <a:contourClr>
            <a:schemeClr val="phClr"/>
          </a:contourClr>
        </a:sp3d>
      </a:effectStyle>
    </a:effectStyleLst>
    <a:bgFillStyleLst>
      <a:solidFill>
        <a:schemeClr val="phClr">
          <a:tint val="100000"/>
          <a:shade val="100000"/>
          <a:hueMod val="100000"/>
          <a:satMod val="100000"/>
        </a:schemeClr>
      </a:solidFill>
      <a:gradFill rotWithShape="1">
        <a:gsLst>
          <a:gs pos="0">
            <a:schemeClr val="phClr">
              <a:tint val="100000"/>
              <a:shade val="30000"/>
              <a:hueMod val="100000"/>
            </a:schemeClr>
          </a:gs>
          <a:gs pos="20000">
            <a:schemeClr val="phClr">
              <a:tint val="100000"/>
              <a:shade val="100000"/>
              <a:hueMod val="100000"/>
            </a:schemeClr>
          </a:gs>
          <a:gs pos="100000">
            <a:schemeClr val="phClr">
              <a:tint val="90000"/>
              <a:shade val="100000"/>
              <a:hueMod val="100000"/>
              <a:satMod val="160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30000"/>
              <a:hueMod val="100000"/>
              <a:satMod val="1600000"/>
            </a:schemeClr>
          </a:gs>
          <a:gs pos="20000">
            <a:schemeClr val="phClr">
              <a:tint val="100000"/>
              <a:shade val="100000"/>
              <a:hueMod val="100000"/>
              <a:satMod val="500000"/>
            </a:schemeClr>
          </a:gs>
          <a:gs pos="100000">
            <a:schemeClr val="phClr">
              <a:tint val="90000"/>
              <a:shade val="100000"/>
              <a:hueMod val="100000"/>
              <a:satMod val="1600000"/>
            </a:schemeClr>
          </a:gs>
        </a:gsLst>
        <a:lin ang="16200000" scaled="1"/>
      </a:gradFill>
    </a:bgFillStyleLst>
  </a:fmtScheme>
</a:themeOverride>
</file>

<file path=ppt/theme/themeOverride6.xml><?xml version="1.0" encoding="utf-8"?>
<a:themeOverride xmlns:a="http://schemas.openxmlformats.org/drawingml/2006/main">
  <a:clrScheme name="Welcome">
    <a:dk1>
      <a:sysClr val="windowText" lastClr="000000"/>
    </a:dk1>
    <a:lt1>
      <a:sysClr val="window" lastClr="FFFFFF"/>
    </a:lt1>
    <a:dk2>
      <a:srgbClr val="00272B"/>
    </a:dk2>
    <a:lt2>
      <a:srgbClr val="F7F7FF"/>
    </a:lt2>
    <a:accent1>
      <a:srgbClr val="006AED"/>
    </a:accent1>
    <a:accent2>
      <a:srgbClr val="0087BF"/>
    </a:accent2>
    <a:accent3>
      <a:srgbClr val="5D974B"/>
    </a:accent3>
    <a:accent4>
      <a:srgbClr val="9DBB3F"/>
    </a:accent4>
    <a:accent5>
      <a:srgbClr val="C77CC7"/>
    </a:accent5>
    <a:accent6>
      <a:srgbClr val="996699"/>
    </a:accent6>
    <a:hlink>
      <a:srgbClr val="E78707"/>
    </a:hlink>
    <a:folHlink>
      <a:srgbClr val="C618BA"/>
    </a:folHlink>
  </a:clrScheme>
  <a:fontScheme name="Welcome">
    <a:majorFont>
      <a:latin typeface="Book Antiqua"/>
      <a:ea typeface=""/>
      <a:cs typeface=""/>
      <a:font script="Jpan" typeface="ＭＳ Ｐゴシック"/>
      <a:font script="Hang" typeface="돋움"/>
      <a:font script="Hans" typeface="华文中宋"/>
      <a:font script="Hant" typeface="微軟正黑體"/>
      <a:font script="Arab" typeface="Times New  Roman"/>
      <a:font script="Hebr" typeface="Times New 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 Cherokee"/>
      <a:font script="Yiii" typeface="Microsoft Yi  Baiti"/>
      <a:font script="Tibt" typeface="Microsoft  Himalaya"/>
      <a:font script="Thaa" typeface="MV Boli"/>
      <a:font script="Deva" typeface="Mangal"/>
      <a:font script="Telu" typeface="Gautami"/>
      <a:font script="Taml" typeface="Latha"/>
      <a:font script="Syrc" typeface="Estrangelo  Edessa"/>
      <a:font script="Orya" typeface="Kalinga"/>
      <a:font script="Mlym" typeface="Kartika"/>
      <a:font script="Laoo" typeface="DokChampa"/>
      <a:font script="Sinh" typeface="Iskoola Pota"/>
      <a:font script="Mong" typeface="Mongolian  Baiti"/>
      <a:font script="Viet" typeface="Times New  Roman"/>
      <a:font script="Uigh" typeface="Microsoft  Uighur"/>
    </a:majorFont>
    <a:min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微軟正黑體"/>
      <a:font script="Arab" typeface="Times New  Roman"/>
      <a:font script="Hebr" typeface="Times New 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 Cherokee"/>
      <a:font script="Yiii" typeface="Microsoft Yi  Baiti"/>
      <a:font script="Tibt" typeface="Microsoft  Himalaya"/>
      <a:font script="Thaa" typeface="MV Boli"/>
      <a:font script="Deva" typeface="Mangal"/>
      <a:font script="Telu" typeface="Gautami"/>
      <a:font script="Taml" typeface="Latha"/>
      <a:font script="Syrc" typeface="Estrangelo  Edessa"/>
      <a:font script="Orya" typeface="Kalinga"/>
      <a:font script="Mlym" typeface="Kartika"/>
      <a:font script="Laoo" typeface="DokChampa"/>
      <a:font script="Sinh" typeface="Iskoola Pota"/>
      <a:font script="Mong" typeface="Mongolian  Baiti"/>
      <a:font script="Viet" typeface="Times New  Roman"/>
      <a:font script="Uigh" typeface="Microsoft  Uighur"/>
    </a:minorFont>
  </a:fontScheme>
  <a:fmtScheme name="Welcome">
    <a:fillStyleLst>
      <a:solidFill>
        <a:schemeClr val="phClr">
          <a:tint val="100000"/>
          <a:shade val="100000"/>
          <a:hueMod val="100000"/>
          <a:satMod val="150000"/>
        </a:schemeClr>
      </a:solidFill>
      <a:gradFill rotWithShape="1">
        <a:gsLst>
          <a:gs pos="0">
            <a:schemeClr val="phClr">
              <a:tint val="10000"/>
              <a:shade val="100000"/>
              <a:hueMod val="100000"/>
              <a:satMod val="1000000"/>
            </a:schemeClr>
          </a:gs>
          <a:gs pos="100000">
            <a:schemeClr val="phClr">
              <a:tint val="100000"/>
              <a:shade val="100000"/>
              <a:hueMod val="100000"/>
              <a:satMod val="300000"/>
            </a:schemeClr>
          </a:gs>
        </a:gsLst>
        <a:lin ang="16200000" scaled="1"/>
      </a:gradFill>
      <a:gradFill flip="none" rotWithShape="1">
        <a:gsLst>
          <a:gs pos="0">
            <a:schemeClr val="phClr">
              <a:tint val="70000"/>
            </a:schemeClr>
          </a:gs>
          <a:gs pos="30000">
            <a:schemeClr val="phClr">
              <a:tint val="90000"/>
            </a:schemeClr>
          </a:gs>
          <a:gs pos="88000">
            <a:schemeClr val="phClr">
              <a:shade val="30000"/>
            </a:schemeClr>
          </a:gs>
          <a:gs pos="100000">
            <a:schemeClr val="phClr">
              <a:shade val="20000"/>
            </a:schemeClr>
          </a:gs>
        </a:gsLst>
        <a:lin ang="5400000" scaled="1"/>
        <a:tileRect/>
      </a:gradFill>
    </a:fillStyleLst>
    <a:lnStyleLst>
      <a:ln w="12700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glow>
            <a:schemeClr val="phClr">
              <a:tint val="100000"/>
              <a:shade val="100000"/>
              <a:hueMod val="100000"/>
              <a:satMod val="100000"/>
            </a:schemeClr>
          </a:glow>
        </a:effectLst>
      </a:effectStyle>
      <a:effectStyle>
        <a:effectLst>
          <a:outerShdw blurRad="39000" dist="25400" dir="5400000">
            <a:srgbClr val="000000">
              <a:alpha val="40000"/>
            </a:srgbClr>
          </a:outerShdw>
        </a:effectLst>
      </a:effectStyle>
      <a:effectStyle>
        <a:effectLst>
          <a:outerShdw blurRad="39000" dist="25400" dir="5400000">
            <a:srgbClr val="000000">
              <a:alpha val="3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6500000"/>
          </a:lightRig>
        </a:scene3d>
        <a:sp3d prstMaterial="powder">
          <a:bevelT w="152400"/>
          <a:contourClr>
            <a:schemeClr val="phClr"/>
          </a:contourClr>
        </a:sp3d>
      </a:effectStyle>
    </a:effectStyleLst>
    <a:bgFillStyleLst>
      <a:solidFill>
        <a:schemeClr val="phClr">
          <a:tint val="100000"/>
          <a:shade val="100000"/>
          <a:hueMod val="100000"/>
          <a:satMod val="100000"/>
        </a:schemeClr>
      </a:solidFill>
      <a:gradFill rotWithShape="1">
        <a:gsLst>
          <a:gs pos="0">
            <a:schemeClr val="phClr">
              <a:tint val="100000"/>
              <a:shade val="30000"/>
              <a:hueMod val="100000"/>
            </a:schemeClr>
          </a:gs>
          <a:gs pos="20000">
            <a:schemeClr val="phClr">
              <a:tint val="100000"/>
              <a:shade val="100000"/>
              <a:hueMod val="100000"/>
            </a:schemeClr>
          </a:gs>
          <a:gs pos="100000">
            <a:schemeClr val="phClr">
              <a:tint val="90000"/>
              <a:shade val="100000"/>
              <a:hueMod val="100000"/>
              <a:satMod val="160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30000"/>
              <a:hueMod val="100000"/>
              <a:satMod val="1600000"/>
            </a:schemeClr>
          </a:gs>
          <a:gs pos="20000">
            <a:schemeClr val="phClr">
              <a:tint val="100000"/>
              <a:shade val="100000"/>
              <a:hueMod val="100000"/>
              <a:satMod val="500000"/>
            </a:schemeClr>
          </a:gs>
          <a:gs pos="100000">
            <a:schemeClr val="phClr">
              <a:tint val="90000"/>
              <a:shade val="100000"/>
              <a:hueMod val="100000"/>
              <a:satMod val="1600000"/>
            </a:schemeClr>
          </a:gs>
        </a:gsLst>
        <a:lin ang="16200000" scaled="1"/>
      </a:gradFill>
    </a:bgFillStyleLst>
  </a:fmtScheme>
</a:themeOverride>
</file>

<file path=ppt/theme/themeOverride7.xml><?xml version="1.0" encoding="utf-8"?>
<a:themeOverride xmlns:a="http://schemas.openxmlformats.org/drawingml/2006/main">
  <a:clrScheme name="Welcome">
    <a:dk1>
      <a:sysClr val="windowText" lastClr="000000"/>
    </a:dk1>
    <a:lt1>
      <a:sysClr val="window" lastClr="FFFFFF"/>
    </a:lt1>
    <a:dk2>
      <a:srgbClr val="00272B"/>
    </a:dk2>
    <a:lt2>
      <a:srgbClr val="F7F7FF"/>
    </a:lt2>
    <a:accent1>
      <a:srgbClr val="006AED"/>
    </a:accent1>
    <a:accent2>
      <a:srgbClr val="0087BF"/>
    </a:accent2>
    <a:accent3>
      <a:srgbClr val="5D974B"/>
    </a:accent3>
    <a:accent4>
      <a:srgbClr val="9DBB3F"/>
    </a:accent4>
    <a:accent5>
      <a:srgbClr val="C77CC7"/>
    </a:accent5>
    <a:accent6>
      <a:srgbClr val="996699"/>
    </a:accent6>
    <a:hlink>
      <a:srgbClr val="E78707"/>
    </a:hlink>
    <a:folHlink>
      <a:srgbClr val="C618BA"/>
    </a:folHlink>
  </a:clrScheme>
  <a:fontScheme name="Welcome">
    <a:majorFont>
      <a:latin typeface="Book Antiqua"/>
      <a:ea typeface=""/>
      <a:cs typeface=""/>
      <a:font script="Jpan" typeface="ＭＳ Ｐゴシック"/>
      <a:font script="Hang" typeface="돋움"/>
      <a:font script="Hans" typeface="华文中宋"/>
      <a:font script="Hant" typeface="微軟正黑體"/>
      <a:font script="Arab" typeface="Times New  Roman"/>
      <a:font script="Hebr" typeface="Times New 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 Cherokee"/>
      <a:font script="Yiii" typeface="Microsoft Yi  Baiti"/>
      <a:font script="Tibt" typeface="Microsoft  Himalaya"/>
      <a:font script="Thaa" typeface="MV Boli"/>
      <a:font script="Deva" typeface="Mangal"/>
      <a:font script="Telu" typeface="Gautami"/>
      <a:font script="Taml" typeface="Latha"/>
      <a:font script="Syrc" typeface="Estrangelo  Edessa"/>
      <a:font script="Orya" typeface="Kalinga"/>
      <a:font script="Mlym" typeface="Kartika"/>
      <a:font script="Laoo" typeface="DokChampa"/>
      <a:font script="Sinh" typeface="Iskoola Pota"/>
      <a:font script="Mong" typeface="Mongolian  Baiti"/>
      <a:font script="Viet" typeface="Times New  Roman"/>
      <a:font script="Uigh" typeface="Microsoft  Uighur"/>
    </a:majorFont>
    <a:min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微軟正黑體"/>
      <a:font script="Arab" typeface="Times New  Roman"/>
      <a:font script="Hebr" typeface="Times New 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 Cherokee"/>
      <a:font script="Yiii" typeface="Microsoft Yi  Baiti"/>
      <a:font script="Tibt" typeface="Microsoft  Himalaya"/>
      <a:font script="Thaa" typeface="MV Boli"/>
      <a:font script="Deva" typeface="Mangal"/>
      <a:font script="Telu" typeface="Gautami"/>
      <a:font script="Taml" typeface="Latha"/>
      <a:font script="Syrc" typeface="Estrangelo  Edessa"/>
      <a:font script="Orya" typeface="Kalinga"/>
      <a:font script="Mlym" typeface="Kartika"/>
      <a:font script="Laoo" typeface="DokChampa"/>
      <a:font script="Sinh" typeface="Iskoola Pota"/>
      <a:font script="Mong" typeface="Mongolian  Baiti"/>
      <a:font script="Viet" typeface="Times New  Roman"/>
      <a:font script="Uigh" typeface="Microsoft  Uighur"/>
    </a:minorFont>
  </a:fontScheme>
  <a:fmtScheme name="Welcome">
    <a:fillStyleLst>
      <a:solidFill>
        <a:schemeClr val="phClr">
          <a:tint val="100000"/>
          <a:shade val="100000"/>
          <a:hueMod val="100000"/>
          <a:satMod val="150000"/>
        </a:schemeClr>
      </a:solidFill>
      <a:gradFill rotWithShape="1">
        <a:gsLst>
          <a:gs pos="0">
            <a:schemeClr val="phClr">
              <a:tint val="10000"/>
              <a:shade val="100000"/>
              <a:hueMod val="100000"/>
              <a:satMod val="1000000"/>
            </a:schemeClr>
          </a:gs>
          <a:gs pos="100000">
            <a:schemeClr val="phClr">
              <a:tint val="100000"/>
              <a:shade val="100000"/>
              <a:hueMod val="100000"/>
              <a:satMod val="300000"/>
            </a:schemeClr>
          </a:gs>
        </a:gsLst>
        <a:lin ang="16200000" scaled="1"/>
      </a:gradFill>
      <a:gradFill flip="none" rotWithShape="1">
        <a:gsLst>
          <a:gs pos="0">
            <a:schemeClr val="phClr">
              <a:tint val="70000"/>
            </a:schemeClr>
          </a:gs>
          <a:gs pos="30000">
            <a:schemeClr val="phClr">
              <a:tint val="90000"/>
            </a:schemeClr>
          </a:gs>
          <a:gs pos="88000">
            <a:schemeClr val="phClr">
              <a:shade val="30000"/>
            </a:schemeClr>
          </a:gs>
          <a:gs pos="100000">
            <a:schemeClr val="phClr">
              <a:shade val="20000"/>
            </a:schemeClr>
          </a:gs>
        </a:gsLst>
        <a:lin ang="5400000" scaled="1"/>
        <a:tileRect/>
      </a:gradFill>
    </a:fillStyleLst>
    <a:lnStyleLst>
      <a:ln w="12700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glow>
            <a:schemeClr val="phClr">
              <a:tint val="100000"/>
              <a:shade val="100000"/>
              <a:hueMod val="100000"/>
              <a:satMod val="100000"/>
            </a:schemeClr>
          </a:glow>
        </a:effectLst>
      </a:effectStyle>
      <a:effectStyle>
        <a:effectLst>
          <a:outerShdw blurRad="39000" dist="25400" dir="5400000">
            <a:srgbClr val="000000">
              <a:alpha val="40000"/>
            </a:srgbClr>
          </a:outerShdw>
        </a:effectLst>
      </a:effectStyle>
      <a:effectStyle>
        <a:effectLst>
          <a:outerShdw blurRad="39000" dist="25400" dir="5400000">
            <a:srgbClr val="000000">
              <a:alpha val="3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6500000"/>
          </a:lightRig>
        </a:scene3d>
        <a:sp3d prstMaterial="powder">
          <a:bevelT w="152400"/>
          <a:contourClr>
            <a:schemeClr val="phClr"/>
          </a:contourClr>
        </a:sp3d>
      </a:effectStyle>
    </a:effectStyleLst>
    <a:bgFillStyleLst>
      <a:solidFill>
        <a:schemeClr val="phClr">
          <a:tint val="100000"/>
          <a:shade val="100000"/>
          <a:hueMod val="100000"/>
          <a:satMod val="100000"/>
        </a:schemeClr>
      </a:solidFill>
      <a:gradFill rotWithShape="1">
        <a:gsLst>
          <a:gs pos="0">
            <a:schemeClr val="phClr">
              <a:tint val="100000"/>
              <a:shade val="30000"/>
              <a:hueMod val="100000"/>
            </a:schemeClr>
          </a:gs>
          <a:gs pos="20000">
            <a:schemeClr val="phClr">
              <a:tint val="100000"/>
              <a:shade val="100000"/>
              <a:hueMod val="100000"/>
            </a:schemeClr>
          </a:gs>
          <a:gs pos="100000">
            <a:schemeClr val="phClr">
              <a:tint val="90000"/>
              <a:shade val="100000"/>
              <a:hueMod val="100000"/>
              <a:satMod val="160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30000"/>
              <a:hueMod val="100000"/>
              <a:satMod val="1600000"/>
            </a:schemeClr>
          </a:gs>
          <a:gs pos="20000">
            <a:schemeClr val="phClr">
              <a:tint val="100000"/>
              <a:shade val="100000"/>
              <a:hueMod val="100000"/>
              <a:satMod val="500000"/>
            </a:schemeClr>
          </a:gs>
          <a:gs pos="100000">
            <a:schemeClr val="phClr">
              <a:tint val="90000"/>
              <a:shade val="100000"/>
              <a:hueMod val="100000"/>
              <a:satMod val="1600000"/>
            </a:schemeClr>
          </a:gs>
        </a:gsLst>
        <a:lin ang="16200000" scaled="1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1624</Words>
  <Application>Microsoft Office PowerPoint</Application>
  <PresentationFormat>Экран (4:3)</PresentationFormat>
  <Paragraphs>306</Paragraphs>
  <Slides>33</Slides>
  <Notes>27</Notes>
  <HiddenSlides>0</HiddenSlides>
  <MMClips>2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6" baseType="lpstr">
      <vt:lpstr>Апекс</vt:lpstr>
      <vt:lpstr>Открытая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Социальные сети: за и против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Вита</dc:creator>
  <cp:lastModifiedBy>Victory</cp:lastModifiedBy>
  <cp:revision>1</cp:revision>
  <dcterms:created xsi:type="dcterms:W3CDTF">2017-08-09T12:12:14Z</dcterms:created>
  <dcterms:modified xsi:type="dcterms:W3CDTF">2017-08-09T12:14:45Z</dcterms:modified>
</cp:coreProperties>
</file>