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2" r:id="rId7"/>
    <p:sldId id="261" r:id="rId8"/>
    <p:sldId id="263" r:id="rId9"/>
    <p:sldId id="264" r:id="rId10"/>
    <p:sldId id="269" r:id="rId11"/>
    <p:sldId id="273" r:id="rId12"/>
    <p:sldId id="270" r:id="rId13"/>
    <p:sldId id="268" r:id="rId14"/>
    <p:sldId id="266" r:id="rId15"/>
    <p:sldId id="267" r:id="rId16"/>
    <p:sldId id="271" r:id="rId17"/>
    <p:sldId id="272" r:id="rId18"/>
  </p:sldIdLst>
  <p:sldSz cx="9144000" cy="6858000" type="screen4x3"/>
  <p:notesSz cx="7100888" cy="102330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133"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B87D943-4BAD-44EE-93D7-9D75E52BB645}" type="datetimeFigureOut">
              <a:rPr lang="ru-RU"/>
              <a:pPr>
                <a:defRPr/>
              </a:pPr>
              <a:t>19.12.2016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BD2EF7-1A34-4ECF-AD02-8F4DC02E0EE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EB21E13-D6FD-484E-A21D-99BB8C8C676E}" type="datetimeFigureOut">
              <a:rPr lang="ru-RU"/>
              <a:pPr>
                <a:defRPr/>
              </a:pPr>
              <a:t>19.12.2016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0420691-2F42-478A-A782-E2E1C6AEC28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12C4F92-4472-47F2-BAFC-9FAB0FFA03F1}" type="datetimeFigureOut">
              <a:rPr lang="ru-RU"/>
              <a:pPr>
                <a:defRPr/>
              </a:pPr>
              <a:t>19.12.2016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486C5BD-3D52-4248-9FB0-FE251CF0AA2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F3E2D8D-C3C0-4D95-B6D2-E3CFF65DB5CA}" type="datetimeFigureOut">
              <a:rPr lang="ru-RU"/>
              <a:pPr>
                <a:defRPr/>
              </a:pPr>
              <a:t>19.12.2016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B6EFA7-36BE-461B-A798-2BCFE4A2F2C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3D9245F-6543-4B84-9E4D-EB22C087C223}" type="datetimeFigureOut">
              <a:rPr lang="ru-RU"/>
              <a:pPr>
                <a:defRPr/>
              </a:pPr>
              <a:t>19.12.2016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7F14C62-9547-412A-B0B5-9875F65D7DA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9968A92-3099-4C90-8EB0-79EA603B6444}" type="datetimeFigureOut">
              <a:rPr lang="ru-RU"/>
              <a:pPr>
                <a:defRPr/>
              </a:pPr>
              <a:t>19.12.2016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21BE2C-89FD-4931-B73B-56D4671762F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46D01F3-694B-4655-AA07-E55A97F7F1D5}" type="datetimeFigureOut">
              <a:rPr lang="ru-RU"/>
              <a:pPr>
                <a:defRPr/>
              </a:pPr>
              <a:t>19.12.2016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12B6EAB-5A76-4072-8298-760879B06AA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4DF356E-07ED-4A60-A24B-648261F31EAE}" type="datetimeFigureOut">
              <a:rPr lang="ru-RU"/>
              <a:pPr>
                <a:defRPr/>
              </a:pPr>
              <a:t>19.12.2016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344C0D1B-0831-47D1-87C0-179FCB44D4A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99459F7-D19E-4005-80A2-545AD147820A}" type="datetimeFigureOut">
              <a:rPr lang="ru-RU"/>
              <a:pPr>
                <a:defRPr/>
              </a:pPr>
              <a:t>19.12.2016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CEC9213-D0AB-4AC6-B9EE-D8E978E192C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9EE024F-4256-4DAA-8F16-1DB7C3B1E1A7}" type="datetimeFigureOut">
              <a:rPr lang="ru-RU"/>
              <a:pPr>
                <a:defRPr/>
              </a:pPr>
              <a:t>19.12.2016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0C9263B-EC34-42B5-81D1-358D4AF4A39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B75FCC3-0128-42D7-A8F0-370C540DA4E2}" type="datetimeFigureOut">
              <a:rPr lang="ru-RU"/>
              <a:pPr>
                <a:defRPr/>
              </a:pPr>
              <a:t>19.12.2016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AD709AA-0B32-41C6-89E6-CCC3E70D475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1FB4461-8489-4E32-AB43-D1EE3D3AD287}" type="datetimeFigureOut">
              <a:rPr lang="ru-RU"/>
              <a:pPr>
                <a:defRPr/>
              </a:pPr>
              <a:t>19.12.2016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12ECECA-1360-4F95-B946-B245C41679E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755650" y="1989138"/>
            <a:ext cx="7772400" cy="1682750"/>
          </a:xfrm>
        </p:spPr>
        <p:txBody>
          <a:bodyPr rtlCol="0">
            <a:normAutofit fontScale="90000"/>
          </a:bodyPr>
          <a:lstStyle/>
          <a:p>
            <a:pPr fontAlgn="auto">
              <a:spcAft>
                <a:spcPts val="0"/>
              </a:spcAft>
              <a:defRPr/>
            </a:pPr>
            <a:r>
              <a:rPr lang="ru-RU" b="1" dirty="0">
                <a:effectLst>
                  <a:outerShdw blurRad="38100" dist="38100" dir="2700000" algn="tl">
                    <a:srgbClr val="000000">
                      <a:alpha val="43137"/>
                    </a:srgbClr>
                  </a:outerShdw>
                </a:effectLst>
              </a:rPr>
              <a:t>Организация работы </a:t>
            </a:r>
            <a:r>
              <a:rPr lang="ru-RU" b="1" dirty="0" smtClean="0">
                <a:effectLst>
                  <a:outerShdw blurRad="38100" dist="38100" dir="2700000" algn="tl">
                    <a:srgbClr val="000000">
                      <a:alpha val="43137"/>
                    </a:srgbClr>
                  </a:outerShdw>
                </a:effectLst>
              </a:rPr>
              <a:t>старшего воспитателя</a:t>
            </a:r>
            <a:br>
              <a:rPr lang="ru-RU" b="1" dirty="0" smtClean="0">
                <a:effectLst>
                  <a:outerShdw blurRad="38100" dist="38100" dir="2700000" algn="tl">
                    <a:srgbClr val="000000">
                      <a:alpha val="43137"/>
                    </a:srgbClr>
                  </a:outerShdw>
                </a:effectLst>
              </a:rPr>
            </a:br>
            <a:r>
              <a:rPr lang="ru-RU" b="1" dirty="0" smtClean="0">
                <a:effectLst>
                  <a:outerShdw blurRad="38100" dist="38100" dir="2700000" algn="tl">
                    <a:srgbClr val="000000">
                      <a:alpha val="43137"/>
                    </a:srgbClr>
                  </a:outerShdw>
                </a:effectLst>
              </a:rPr>
              <a:t>с </a:t>
            </a:r>
            <a:r>
              <a:rPr lang="ru-RU" b="1" dirty="0">
                <a:effectLst>
                  <a:outerShdw blurRad="38100" dist="38100" dir="2700000" algn="tl">
                    <a:srgbClr val="000000">
                      <a:alpha val="43137"/>
                    </a:srgbClr>
                  </a:outerShdw>
                </a:effectLst>
              </a:rPr>
              <a:t>молодыми </a:t>
            </a:r>
            <a:r>
              <a:rPr lang="ru-RU" b="1" dirty="0" smtClean="0">
                <a:effectLst>
                  <a:outerShdw blurRad="38100" dist="38100" dir="2700000" algn="tl">
                    <a:srgbClr val="000000">
                      <a:alpha val="43137"/>
                    </a:srgbClr>
                  </a:outerShdw>
                </a:effectLst>
              </a:rPr>
              <a:t>специалистами ДОО</a:t>
            </a:r>
            <a:endParaRPr lang="ru-RU"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563888" y="4652963"/>
            <a:ext cx="4987975" cy="1296987"/>
          </a:xfrm>
        </p:spPr>
        <p:txBody>
          <a:bodyPr rtlCol="0">
            <a:normAutofit lnSpcReduction="10000"/>
          </a:bodyPr>
          <a:lstStyle/>
          <a:p>
            <a:pPr algn="r" fontAlgn="auto">
              <a:spcAft>
                <a:spcPts val="0"/>
              </a:spcAft>
              <a:buFont typeface="Arial" pitchFamily="34" charset="0"/>
              <a:buNone/>
              <a:defRPr/>
            </a:pPr>
            <a:r>
              <a:rPr lang="ru-RU" sz="2800" b="1" dirty="0" smtClean="0">
                <a:solidFill>
                  <a:schemeClr val="tx1"/>
                </a:solidFill>
              </a:rPr>
              <a:t>Пожидаева Елена Александровна, старший воспитатель МБДОУ №22</a:t>
            </a:r>
            <a:endParaRPr lang="ru-RU" sz="2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2530"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 name="Заголовок 1"/>
          <p:cNvSpPr>
            <a:spLocks noGrp="1"/>
          </p:cNvSpPr>
          <p:nvPr>
            <p:ph type="title"/>
          </p:nvPr>
        </p:nvSpPr>
        <p:spPr/>
        <p:txBody>
          <a:bodyPr>
            <a:normAutofit/>
          </a:bodyPr>
          <a:lstStyle/>
          <a:p>
            <a:r>
              <a:rPr lang="ru-RU" sz="4000" b="1" smtClean="0"/>
              <a:t>Стили познавательной активности</a:t>
            </a:r>
            <a:endParaRPr lang="ru-RU" sz="4000" smtClean="0"/>
          </a:p>
        </p:txBody>
      </p:sp>
      <p:sp>
        <p:nvSpPr>
          <p:cNvPr id="22532" name="Объект 2"/>
          <p:cNvSpPr>
            <a:spLocks noGrp="1"/>
          </p:cNvSpPr>
          <p:nvPr>
            <p:ph idx="1"/>
          </p:nvPr>
        </p:nvSpPr>
        <p:spPr/>
        <p:txBody>
          <a:bodyPr/>
          <a:lstStyle/>
          <a:p>
            <a:r>
              <a:rPr lang="ru-RU" b="1" i="1" smtClean="0"/>
              <a:t>Стиль потенциальной активности</a:t>
            </a:r>
          </a:p>
          <a:p>
            <a:r>
              <a:rPr lang="ru-RU" b="1" i="1" smtClean="0"/>
              <a:t>Регуляторный стиль</a:t>
            </a:r>
            <a:r>
              <a:rPr lang="ru-RU" smtClean="0"/>
              <a:t> </a:t>
            </a:r>
          </a:p>
          <a:p>
            <a:r>
              <a:rPr lang="ru-RU" b="1" i="1" smtClean="0"/>
              <a:t>Динамический стиль</a:t>
            </a:r>
            <a:r>
              <a:rPr lang="ru-RU" smtClean="0"/>
              <a:t> </a:t>
            </a:r>
          </a:p>
          <a:p>
            <a:r>
              <a:rPr lang="ru-RU" b="1" i="1" smtClean="0"/>
              <a:t>Метакогнитивный стиль</a:t>
            </a:r>
            <a:r>
              <a:rPr lang="ru-RU" smtClean="0"/>
              <a:t> </a:t>
            </a:r>
          </a:p>
          <a:p>
            <a:r>
              <a:rPr lang="ru-RU" b="1" i="1" smtClean="0"/>
              <a:t>Агармоничный стиль</a:t>
            </a:r>
            <a:r>
              <a:rPr lang="ru-RU" smtClean="0"/>
              <a:t> </a:t>
            </a:r>
          </a:p>
          <a:p>
            <a:r>
              <a:rPr lang="ru-RU" b="1" i="1" smtClean="0"/>
              <a:t>Гармоничный стиль</a:t>
            </a:r>
            <a:r>
              <a:rPr lang="ru-RU"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3"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80975" y="0"/>
            <a:ext cx="9144000" cy="6858000"/>
          </a:xfrm>
          <a:prstGeom prst="rect">
            <a:avLst/>
          </a:prstGeom>
          <a:noFill/>
          <a:ln w="9525">
            <a:noFill/>
            <a:miter lim="800000"/>
            <a:headEnd/>
            <a:tailEnd/>
          </a:ln>
        </p:spPr>
      </p:pic>
      <p:sp>
        <p:nvSpPr>
          <p:cNvPr id="30723" name="AutoShape 3"/>
          <p:cNvSpPr>
            <a:spLocks noChangeArrowheads="1"/>
          </p:cNvSpPr>
          <p:nvPr/>
        </p:nvSpPr>
        <p:spPr bwMode="auto">
          <a:xfrm>
            <a:off x="1908175" y="188913"/>
            <a:ext cx="5878513" cy="838200"/>
          </a:xfrm>
          <a:prstGeom prst="roundRect">
            <a:avLst>
              <a:gd name="adj" fmla="val 16667"/>
            </a:avLst>
          </a:prstGeom>
          <a:solidFill>
            <a:srgbClr val="FFFFFF"/>
          </a:solidFill>
          <a:ln w="9525">
            <a:solidFill>
              <a:srgbClr val="000000"/>
            </a:solidFill>
            <a:round/>
            <a:headEnd/>
            <a:tailEnd/>
          </a:ln>
          <a:effectLst>
            <a:prstShdw prst="shdw13" dist="53882" dir="13500000">
              <a:srgbClr val="808080">
                <a:alpha val="50000"/>
              </a:srgbClr>
            </a:prstShdw>
          </a:effectLst>
        </p:spPr>
        <p:txBody>
          <a:bodyPr/>
          <a:lstStyle/>
          <a:p>
            <a:pPr algn="ctr"/>
            <a:r>
              <a:rPr lang="ru-RU" sz="2400" b="1" dirty="0">
                <a:solidFill>
                  <a:srgbClr val="000000"/>
                </a:solidFill>
                <a:latin typeface="Tahoma" pitchFamily="34" charset="0"/>
              </a:rPr>
              <a:t>система </a:t>
            </a:r>
          </a:p>
          <a:p>
            <a:pPr algn="ctr"/>
            <a:r>
              <a:rPr lang="ru-RU" sz="2400" b="1" dirty="0">
                <a:solidFill>
                  <a:srgbClr val="000000"/>
                </a:solidFill>
                <a:latin typeface="Tahoma" pitchFamily="34" charset="0"/>
              </a:rPr>
              <a:t>методической работы в ДОУ № </a:t>
            </a:r>
            <a:r>
              <a:rPr lang="ru-RU" sz="2400" b="1" dirty="0" smtClean="0">
                <a:solidFill>
                  <a:srgbClr val="000000"/>
                </a:solidFill>
                <a:latin typeface="Tahoma" pitchFamily="34" charset="0"/>
              </a:rPr>
              <a:t>22</a:t>
            </a:r>
            <a:endParaRPr lang="ru-RU" sz="2400" dirty="0">
              <a:latin typeface="Tahoma" pitchFamily="34" charset="0"/>
            </a:endParaRPr>
          </a:p>
        </p:txBody>
      </p:sp>
      <p:sp>
        <p:nvSpPr>
          <p:cNvPr id="30724" name="Rectangle 4"/>
          <p:cNvSpPr>
            <a:spLocks noChangeArrowheads="1"/>
          </p:cNvSpPr>
          <p:nvPr/>
        </p:nvSpPr>
        <p:spPr bwMode="auto">
          <a:xfrm>
            <a:off x="0" y="1196975"/>
            <a:ext cx="8915400" cy="395288"/>
          </a:xfrm>
          <a:prstGeom prst="rect">
            <a:avLst/>
          </a:prstGeom>
          <a:noFill/>
          <a:ln w="9525">
            <a:solidFill>
              <a:schemeClr val="bg1"/>
            </a:solidFill>
            <a:miter lim="800000"/>
            <a:headEnd/>
            <a:tailEnd/>
          </a:ln>
          <a:effectLst/>
        </p:spPr>
        <p:txBody>
          <a:bodyPr anchor="b"/>
          <a:lstStyle/>
          <a:p>
            <a:pPr algn="ctr"/>
            <a:r>
              <a:rPr lang="ru-RU" sz="2200" i="1">
                <a:latin typeface="Calibri" pitchFamily="34" charset="0"/>
              </a:rPr>
              <a:t>Какой вид? – </a:t>
            </a:r>
            <a:r>
              <a:rPr lang="ru-RU" sz="2200" b="1" i="1">
                <a:latin typeface="Calibri" pitchFamily="34" charset="0"/>
              </a:rPr>
              <a:t>Формы  </a:t>
            </a:r>
            <a:r>
              <a:rPr lang="ru-RU" sz="2200" i="1">
                <a:latin typeface="Calibri" pitchFamily="34" charset="0"/>
              </a:rPr>
              <a:t>Когда?</a:t>
            </a:r>
            <a:r>
              <a:rPr lang="ru-RU" sz="2200" b="1" i="1">
                <a:latin typeface="Calibri" pitchFamily="34" charset="0"/>
              </a:rPr>
              <a:t> – Периодичность  </a:t>
            </a:r>
            <a:r>
              <a:rPr lang="ru-RU" sz="2200" i="1">
                <a:latin typeface="Calibri" pitchFamily="34" charset="0"/>
              </a:rPr>
              <a:t>Как?</a:t>
            </a:r>
            <a:r>
              <a:rPr lang="ru-RU" sz="2200" b="1" i="1">
                <a:latin typeface="Calibri" pitchFamily="34" charset="0"/>
              </a:rPr>
              <a:t> – Методы</a:t>
            </a:r>
          </a:p>
        </p:txBody>
      </p:sp>
      <p:sp>
        <p:nvSpPr>
          <p:cNvPr id="30725" name="Rectangle 5"/>
          <p:cNvSpPr>
            <a:spLocks noChangeArrowheads="1"/>
          </p:cNvSpPr>
          <p:nvPr/>
        </p:nvSpPr>
        <p:spPr bwMode="auto">
          <a:xfrm>
            <a:off x="3352800" y="1676400"/>
            <a:ext cx="2324100" cy="1676400"/>
          </a:xfrm>
          <a:prstGeom prst="rect">
            <a:avLst/>
          </a:prstGeom>
          <a:solidFill>
            <a:srgbClr val="FFFFFF"/>
          </a:solidFill>
          <a:ln w="9525">
            <a:solidFill>
              <a:srgbClr val="000000"/>
            </a:solidFill>
            <a:miter lim="800000"/>
            <a:headEnd/>
            <a:tailEnd/>
          </a:ln>
        </p:spPr>
        <p:txBody>
          <a:bodyPr/>
          <a:lstStyle/>
          <a:p>
            <a:pPr algn="ctr"/>
            <a:r>
              <a:rPr lang="ru-RU" sz="2400" b="1">
                <a:latin typeface="Tahoma" pitchFamily="34" charset="0"/>
              </a:rPr>
              <a:t>Диагностика</a:t>
            </a:r>
            <a:r>
              <a:rPr lang="ru-RU" sz="2400">
                <a:latin typeface="Tahoma" pitchFamily="34" charset="0"/>
              </a:rPr>
              <a:t> уровня готовности педагогов</a:t>
            </a:r>
          </a:p>
        </p:txBody>
      </p:sp>
      <p:sp>
        <p:nvSpPr>
          <p:cNvPr id="30726" name="Rectangle 6"/>
          <p:cNvSpPr>
            <a:spLocks noChangeArrowheads="1"/>
          </p:cNvSpPr>
          <p:nvPr/>
        </p:nvSpPr>
        <p:spPr bwMode="auto">
          <a:xfrm>
            <a:off x="304800" y="2133600"/>
            <a:ext cx="1143000" cy="457200"/>
          </a:xfrm>
          <a:prstGeom prst="rect">
            <a:avLst/>
          </a:prstGeom>
          <a:solidFill>
            <a:srgbClr val="FFFFFF"/>
          </a:solidFill>
          <a:ln w="9525">
            <a:solidFill>
              <a:srgbClr val="000000"/>
            </a:solidFill>
            <a:miter lim="800000"/>
            <a:headEnd/>
            <a:tailEnd/>
          </a:ln>
        </p:spPr>
        <p:txBody>
          <a:bodyPr/>
          <a:lstStyle/>
          <a:p>
            <a:pPr algn="ctr"/>
            <a:r>
              <a:rPr lang="ru-RU" sz="2400" b="1">
                <a:latin typeface="Tahoma" pitchFamily="34" charset="0"/>
              </a:rPr>
              <a:t>ШМС</a:t>
            </a:r>
          </a:p>
        </p:txBody>
      </p:sp>
      <p:sp>
        <p:nvSpPr>
          <p:cNvPr id="30727" name="Rectangle 7"/>
          <p:cNvSpPr>
            <a:spLocks noChangeArrowheads="1"/>
          </p:cNvSpPr>
          <p:nvPr/>
        </p:nvSpPr>
        <p:spPr bwMode="auto">
          <a:xfrm>
            <a:off x="1219200" y="2971800"/>
            <a:ext cx="1143000" cy="457200"/>
          </a:xfrm>
          <a:prstGeom prst="rect">
            <a:avLst/>
          </a:prstGeom>
          <a:solidFill>
            <a:srgbClr val="FFFFFF"/>
          </a:solidFill>
          <a:ln w="9525">
            <a:solidFill>
              <a:srgbClr val="000000"/>
            </a:solidFill>
            <a:miter lim="800000"/>
            <a:headEnd/>
            <a:tailEnd/>
          </a:ln>
        </p:spPr>
        <p:txBody>
          <a:bodyPr/>
          <a:lstStyle/>
          <a:p>
            <a:pPr algn="ctr"/>
            <a:r>
              <a:rPr lang="ru-RU" sz="2400" b="1">
                <a:latin typeface="Tahoma" pitchFamily="34" charset="0"/>
              </a:rPr>
              <a:t>ШПМ</a:t>
            </a:r>
          </a:p>
        </p:txBody>
      </p:sp>
      <p:sp>
        <p:nvSpPr>
          <p:cNvPr id="30728" name="Rectangle 8"/>
          <p:cNvSpPr>
            <a:spLocks noChangeArrowheads="1"/>
          </p:cNvSpPr>
          <p:nvPr/>
        </p:nvSpPr>
        <p:spPr bwMode="auto">
          <a:xfrm>
            <a:off x="2209800" y="2133600"/>
            <a:ext cx="914400" cy="457200"/>
          </a:xfrm>
          <a:prstGeom prst="rect">
            <a:avLst/>
          </a:prstGeom>
          <a:solidFill>
            <a:srgbClr val="FFFFFF"/>
          </a:solidFill>
          <a:ln w="9525">
            <a:solidFill>
              <a:srgbClr val="000000"/>
            </a:solidFill>
            <a:miter lim="800000"/>
            <a:headEnd/>
            <a:tailEnd/>
          </a:ln>
        </p:spPr>
        <p:txBody>
          <a:bodyPr/>
          <a:lstStyle/>
          <a:p>
            <a:pPr algn="ctr"/>
            <a:r>
              <a:rPr lang="ru-RU" sz="2400" b="1">
                <a:latin typeface="Tahoma" pitchFamily="34" charset="0"/>
              </a:rPr>
              <a:t>МО</a:t>
            </a:r>
          </a:p>
        </p:txBody>
      </p:sp>
      <p:sp>
        <p:nvSpPr>
          <p:cNvPr id="30729" name="Rectangle 9"/>
          <p:cNvSpPr>
            <a:spLocks noChangeArrowheads="1"/>
          </p:cNvSpPr>
          <p:nvPr/>
        </p:nvSpPr>
        <p:spPr bwMode="auto">
          <a:xfrm>
            <a:off x="5943600" y="2209800"/>
            <a:ext cx="3048000" cy="990600"/>
          </a:xfrm>
          <a:prstGeom prst="rect">
            <a:avLst/>
          </a:prstGeom>
          <a:solidFill>
            <a:srgbClr val="FFFFFF"/>
          </a:solidFill>
          <a:ln w="9525">
            <a:solidFill>
              <a:srgbClr val="000000"/>
            </a:solidFill>
            <a:miter lim="800000"/>
            <a:headEnd/>
            <a:tailEnd/>
          </a:ln>
        </p:spPr>
        <p:txBody>
          <a:bodyPr/>
          <a:lstStyle/>
          <a:p>
            <a:pPr algn="ctr"/>
            <a:r>
              <a:rPr lang="ru-RU" sz="2000" b="1">
                <a:latin typeface="Tahoma" pitchFamily="34" charset="0"/>
              </a:rPr>
              <a:t>Личностно-ориентированные подходы, мотивация</a:t>
            </a:r>
          </a:p>
        </p:txBody>
      </p:sp>
      <p:sp>
        <p:nvSpPr>
          <p:cNvPr id="30730" name="Line 10"/>
          <p:cNvSpPr>
            <a:spLocks noChangeShapeType="1"/>
          </p:cNvSpPr>
          <p:nvPr/>
        </p:nvSpPr>
        <p:spPr bwMode="auto">
          <a:xfrm>
            <a:off x="1752600" y="1905000"/>
            <a:ext cx="0" cy="1066800"/>
          </a:xfrm>
          <a:prstGeom prst="line">
            <a:avLst/>
          </a:prstGeom>
          <a:noFill/>
          <a:ln w="25400">
            <a:solidFill>
              <a:schemeClr val="bg1"/>
            </a:solidFill>
            <a:round/>
            <a:headEnd/>
            <a:tailEnd type="triangle" w="med" len="med"/>
          </a:ln>
          <a:effectLst/>
        </p:spPr>
        <p:txBody>
          <a:bodyPr/>
          <a:lstStyle/>
          <a:p>
            <a:endParaRPr lang="ru-RU"/>
          </a:p>
        </p:txBody>
      </p:sp>
      <p:sp>
        <p:nvSpPr>
          <p:cNvPr id="30731" name="Line 11"/>
          <p:cNvSpPr>
            <a:spLocks noChangeShapeType="1"/>
          </p:cNvSpPr>
          <p:nvPr/>
        </p:nvSpPr>
        <p:spPr bwMode="auto">
          <a:xfrm flipH="1">
            <a:off x="762000" y="1905000"/>
            <a:ext cx="2667000" cy="0"/>
          </a:xfrm>
          <a:prstGeom prst="line">
            <a:avLst/>
          </a:prstGeom>
          <a:noFill/>
          <a:ln w="25400">
            <a:solidFill>
              <a:schemeClr val="bg1"/>
            </a:solidFill>
            <a:round/>
            <a:headEnd/>
            <a:tailEnd/>
          </a:ln>
          <a:effectLst/>
        </p:spPr>
        <p:txBody>
          <a:bodyPr/>
          <a:lstStyle/>
          <a:p>
            <a:endParaRPr lang="ru-RU"/>
          </a:p>
        </p:txBody>
      </p:sp>
      <p:sp>
        <p:nvSpPr>
          <p:cNvPr id="30732" name="Line 12"/>
          <p:cNvSpPr>
            <a:spLocks noChangeShapeType="1"/>
          </p:cNvSpPr>
          <p:nvPr/>
        </p:nvSpPr>
        <p:spPr bwMode="auto">
          <a:xfrm>
            <a:off x="5638800" y="1905000"/>
            <a:ext cx="1752600" cy="0"/>
          </a:xfrm>
          <a:prstGeom prst="line">
            <a:avLst/>
          </a:prstGeom>
          <a:noFill/>
          <a:ln w="25400">
            <a:solidFill>
              <a:schemeClr val="bg1"/>
            </a:solidFill>
            <a:round/>
            <a:headEnd/>
            <a:tailEnd/>
          </a:ln>
          <a:effectLst/>
        </p:spPr>
        <p:txBody>
          <a:bodyPr/>
          <a:lstStyle/>
          <a:p>
            <a:endParaRPr lang="ru-RU"/>
          </a:p>
        </p:txBody>
      </p:sp>
      <p:sp>
        <p:nvSpPr>
          <p:cNvPr id="30733" name="Line 13"/>
          <p:cNvSpPr>
            <a:spLocks noChangeShapeType="1"/>
          </p:cNvSpPr>
          <p:nvPr/>
        </p:nvSpPr>
        <p:spPr bwMode="auto">
          <a:xfrm>
            <a:off x="7391400" y="1905000"/>
            <a:ext cx="0" cy="304800"/>
          </a:xfrm>
          <a:prstGeom prst="line">
            <a:avLst/>
          </a:prstGeom>
          <a:noFill/>
          <a:ln w="25400">
            <a:solidFill>
              <a:schemeClr val="bg1"/>
            </a:solidFill>
            <a:round/>
            <a:headEnd/>
            <a:tailEnd type="triangle" w="med" len="med"/>
          </a:ln>
          <a:effectLst/>
        </p:spPr>
        <p:txBody>
          <a:bodyPr/>
          <a:lstStyle/>
          <a:p>
            <a:endParaRPr lang="ru-RU"/>
          </a:p>
        </p:txBody>
      </p:sp>
      <p:sp>
        <p:nvSpPr>
          <p:cNvPr id="30734" name="Line 14"/>
          <p:cNvSpPr>
            <a:spLocks noChangeShapeType="1"/>
          </p:cNvSpPr>
          <p:nvPr/>
        </p:nvSpPr>
        <p:spPr bwMode="auto">
          <a:xfrm>
            <a:off x="762000" y="1905000"/>
            <a:ext cx="0" cy="228600"/>
          </a:xfrm>
          <a:prstGeom prst="line">
            <a:avLst/>
          </a:prstGeom>
          <a:noFill/>
          <a:ln w="25400">
            <a:solidFill>
              <a:schemeClr val="bg1"/>
            </a:solidFill>
            <a:round/>
            <a:headEnd/>
            <a:tailEnd type="triangle" w="med" len="med"/>
          </a:ln>
          <a:effectLst/>
        </p:spPr>
        <p:txBody>
          <a:bodyPr/>
          <a:lstStyle/>
          <a:p>
            <a:endParaRPr lang="ru-RU"/>
          </a:p>
        </p:txBody>
      </p:sp>
      <p:sp>
        <p:nvSpPr>
          <p:cNvPr id="30735" name="Line 15"/>
          <p:cNvSpPr>
            <a:spLocks noChangeShapeType="1"/>
          </p:cNvSpPr>
          <p:nvPr/>
        </p:nvSpPr>
        <p:spPr bwMode="auto">
          <a:xfrm>
            <a:off x="2667000" y="1905000"/>
            <a:ext cx="0" cy="228600"/>
          </a:xfrm>
          <a:prstGeom prst="line">
            <a:avLst/>
          </a:prstGeom>
          <a:noFill/>
          <a:ln w="25400">
            <a:solidFill>
              <a:schemeClr val="bg1"/>
            </a:solidFill>
            <a:round/>
            <a:headEnd/>
            <a:tailEnd type="triangle" w="med" len="med"/>
          </a:ln>
          <a:effectLst/>
        </p:spPr>
        <p:txBody>
          <a:bodyPr/>
          <a:lstStyle/>
          <a:p>
            <a:endParaRPr lang="ru-RU"/>
          </a:p>
        </p:txBody>
      </p:sp>
      <p:sp>
        <p:nvSpPr>
          <p:cNvPr id="30736" name="Rectangle 16"/>
          <p:cNvSpPr>
            <a:spLocks noChangeArrowheads="1"/>
          </p:cNvSpPr>
          <p:nvPr/>
        </p:nvSpPr>
        <p:spPr bwMode="auto">
          <a:xfrm>
            <a:off x="685800" y="3886200"/>
            <a:ext cx="1997075" cy="403225"/>
          </a:xfrm>
          <a:prstGeom prst="rect">
            <a:avLst/>
          </a:prstGeom>
          <a:solidFill>
            <a:srgbClr val="FFFFFF"/>
          </a:solidFill>
          <a:ln w="9525">
            <a:solidFill>
              <a:srgbClr val="000000"/>
            </a:solidFill>
            <a:miter lim="800000"/>
            <a:headEnd/>
            <a:tailEnd/>
          </a:ln>
          <a:effectLst>
            <a:prstShdw prst="shdw13" dist="53882" dir="13500000">
              <a:srgbClr val="808080">
                <a:alpha val="50000"/>
              </a:srgbClr>
            </a:prstShdw>
          </a:effectLst>
        </p:spPr>
        <p:txBody>
          <a:bodyPr/>
          <a:lstStyle/>
          <a:p>
            <a:pPr algn="ctr"/>
            <a:r>
              <a:rPr lang="ru-RU" sz="2000">
                <a:latin typeface="Tahoma" pitchFamily="34" charset="0"/>
              </a:rPr>
              <a:t>формы работы</a:t>
            </a:r>
          </a:p>
        </p:txBody>
      </p:sp>
      <p:sp>
        <p:nvSpPr>
          <p:cNvPr id="30737" name="Rectangle 17"/>
          <p:cNvSpPr>
            <a:spLocks noChangeArrowheads="1"/>
          </p:cNvSpPr>
          <p:nvPr/>
        </p:nvSpPr>
        <p:spPr bwMode="auto">
          <a:xfrm>
            <a:off x="3429000" y="3886200"/>
            <a:ext cx="2209800" cy="685800"/>
          </a:xfrm>
          <a:prstGeom prst="rect">
            <a:avLst/>
          </a:prstGeom>
          <a:solidFill>
            <a:srgbClr val="FFFFFF"/>
          </a:solidFill>
          <a:ln w="9525">
            <a:solidFill>
              <a:srgbClr val="000000"/>
            </a:solidFill>
            <a:miter lim="800000"/>
            <a:headEnd/>
            <a:tailEnd/>
          </a:ln>
          <a:effectLst>
            <a:prstShdw prst="shdw13" dist="53882" dir="13500000">
              <a:srgbClr val="808080">
                <a:alpha val="50000"/>
              </a:srgbClr>
            </a:prstShdw>
          </a:effectLst>
        </p:spPr>
        <p:txBody>
          <a:bodyPr/>
          <a:lstStyle/>
          <a:p>
            <a:pPr algn="ctr"/>
            <a:r>
              <a:rPr lang="ru-RU" sz="2000">
                <a:latin typeface="Tahoma" pitchFamily="34" charset="0"/>
              </a:rPr>
              <a:t>периодичность работы</a:t>
            </a:r>
          </a:p>
        </p:txBody>
      </p:sp>
      <p:sp>
        <p:nvSpPr>
          <p:cNvPr id="30738" name="Rectangle 18"/>
          <p:cNvSpPr>
            <a:spLocks noChangeArrowheads="1"/>
          </p:cNvSpPr>
          <p:nvPr/>
        </p:nvSpPr>
        <p:spPr bwMode="auto">
          <a:xfrm>
            <a:off x="6400800" y="3810000"/>
            <a:ext cx="2133600" cy="403225"/>
          </a:xfrm>
          <a:prstGeom prst="rect">
            <a:avLst/>
          </a:prstGeom>
          <a:solidFill>
            <a:srgbClr val="FFFFFF"/>
          </a:solidFill>
          <a:ln w="9525">
            <a:solidFill>
              <a:srgbClr val="000000"/>
            </a:solidFill>
            <a:miter lim="800000"/>
            <a:headEnd/>
            <a:tailEnd/>
          </a:ln>
          <a:effectLst>
            <a:prstShdw prst="shdw13" dist="53882" dir="13500000">
              <a:srgbClr val="808080">
                <a:alpha val="50000"/>
              </a:srgbClr>
            </a:prstShdw>
          </a:effectLst>
        </p:spPr>
        <p:txBody>
          <a:bodyPr/>
          <a:lstStyle/>
          <a:p>
            <a:pPr algn="ctr"/>
            <a:r>
              <a:rPr lang="ru-RU" sz="2000">
                <a:latin typeface="Tahoma" pitchFamily="34" charset="0"/>
              </a:rPr>
              <a:t>методы работы</a:t>
            </a:r>
          </a:p>
        </p:txBody>
      </p:sp>
      <p:sp>
        <p:nvSpPr>
          <p:cNvPr id="30739" name="Line 19"/>
          <p:cNvSpPr>
            <a:spLocks noChangeShapeType="1"/>
          </p:cNvSpPr>
          <p:nvPr/>
        </p:nvSpPr>
        <p:spPr bwMode="auto">
          <a:xfrm flipH="1">
            <a:off x="762000" y="3657600"/>
            <a:ext cx="6629400" cy="0"/>
          </a:xfrm>
          <a:prstGeom prst="line">
            <a:avLst/>
          </a:prstGeom>
          <a:noFill/>
          <a:ln w="25400">
            <a:solidFill>
              <a:schemeClr val="bg1"/>
            </a:solidFill>
            <a:round/>
            <a:headEnd/>
            <a:tailEnd/>
          </a:ln>
          <a:effectLst/>
        </p:spPr>
        <p:txBody>
          <a:bodyPr/>
          <a:lstStyle/>
          <a:p>
            <a:endParaRPr lang="ru-RU"/>
          </a:p>
        </p:txBody>
      </p:sp>
      <p:sp>
        <p:nvSpPr>
          <p:cNvPr id="30740" name="Line 20"/>
          <p:cNvSpPr>
            <a:spLocks noChangeShapeType="1"/>
          </p:cNvSpPr>
          <p:nvPr/>
        </p:nvSpPr>
        <p:spPr bwMode="auto">
          <a:xfrm flipV="1">
            <a:off x="4572000" y="3657600"/>
            <a:ext cx="0" cy="228600"/>
          </a:xfrm>
          <a:prstGeom prst="line">
            <a:avLst/>
          </a:prstGeom>
          <a:noFill/>
          <a:ln w="25400">
            <a:solidFill>
              <a:schemeClr val="bg1"/>
            </a:solidFill>
            <a:round/>
            <a:headEnd/>
            <a:tailEnd/>
          </a:ln>
          <a:effectLst/>
        </p:spPr>
        <p:txBody>
          <a:bodyPr/>
          <a:lstStyle/>
          <a:p>
            <a:endParaRPr lang="ru-RU"/>
          </a:p>
        </p:txBody>
      </p:sp>
      <p:sp>
        <p:nvSpPr>
          <p:cNvPr id="30741" name="Line 21"/>
          <p:cNvSpPr>
            <a:spLocks noChangeShapeType="1"/>
          </p:cNvSpPr>
          <p:nvPr/>
        </p:nvSpPr>
        <p:spPr bwMode="auto">
          <a:xfrm flipV="1">
            <a:off x="2667000" y="2590800"/>
            <a:ext cx="0" cy="1066800"/>
          </a:xfrm>
          <a:prstGeom prst="line">
            <a:avLst/>
          </a:prstGeom>
          <a:noFill/>
          <a:ln w="25400">
            <a:solidFill>
              <a:schemeClr val="bg1"/>
            </a:solidFill>
            <a:round/>
            <a:headEnd/>
            <a:tailEnd/>
          </a:ln>
          <a:effectLst/>
        </p:spPr>
        <p:txBody>
          <a:bodyPr/>
          <a:lstStyle/>
          <a:p>
            <a:endParaRPr lang="ru-RU"/>
          </a:p>
        </p:txBody>
      </p:sp>
      <p:sp>
        <p:nvSpPr>
          <p:cNvPr id="30742" name="Line 22"/>
          <p:cNvSpPr>
            <a:spLocks noChangeShapeType="1"/>
          </p:cNvSpPr>
          <p:nvPr/>
        </p:nvSpPr>
        <p:spPr bwMode="auto">
          <a:xfrm flipV="1">
            <a:off x="762000" y="2514600"/>
            <a:ext cx="0" cy="1143000"/>
          </a:xfrm>
          <a:prstGeom prst="line">
            <a:avLst/>
          </a:prstGeom>
          <a:noFill/>
          <a:ln w="25400">
            <a:solidFill>
              <a:schemeClr val="bg1"/>
            </a:solidFill>
            <a:round/>
            <a:headEnd/>
            <a:tailEnd/>
          </a:ln>
          <a:effectLst/>
        </p:spPr>
        <p:txBody>
          <a:bodyPr/>
          <a:lstStyle/>
          <a:p>
            <a:endParaRPr lang="ru-RU"/>
          </a:p>
        </p:txBody>
      </p:sp>
      <p:sp>
        <p:nvSpPr>
          <p:cNvPr id="30743" name="Line 23"/>
          <p:cNvSpPr>
            <a:spLocks noChangeShapeType="1"/>
          </p:cNvSpPr>
          <p:nvPr/>
        </p:nvSpPr>
        <p:spPr bwMode="auto">
          <a:xfrm flipV="1">
            <a:off x="1752600" y="3429000"/>
            <a:ext cx="0" cy="228600"/>
          </a:xfrm>
          <a:prstGeom prst="line">
            <a:avLst/>
          </a:prstGeom>
          <a:noFill/>
          <a:ln w="25400">
            <a:solidFill>
              <a:schemeClr val="bg1"/>
            </a:solidFill>
            <a:round/>
            <a:headEnd/>
            <a:tailEnd/>
          </a:ln>
          <a:effectLst/>
        </p:spPr>
        <p:txBody>
          <a:bodyPr/>
          <a:lstStyle/>
          <a:p>
            <a:endParaRPr lang="ru-RU"/>
          </a:p>
        </p:txBody>
      </p:sp>
      <p:sp>
        <p:nvSpPr>
          <p:cNvPr id="30744" name="Rectangle 24"/>
          <p:cNvSpPr>
            <a:spLocks noChangeArrowheads="1"/>
          </p:cNvSpPr>
          <p:nvPr/>
        </p:nvSpPr>
        <p:spPr bwMode="auto">
          <a:xfrm>
            <a:off x="3429000" y="4953000"/>
            <a:ext cx="1219200" cy="373063"/>
          </a:xfrm>
          <a:prstGeom prst="rect">
            <a:avLst/>
          </a:prstGeom>
          <a:solidFill>
            <a:srgbClr val="FFFFFF"/>
          </a:solidFill>
          <a:ln w="9525">
            <a:solidFill>
              <a:srgbClr val="000000"/>
            </a:solidFill>
            <a:miter lim="800000"/>
            <a:headEnd/>
            <a:tailEnd/>
          </a:ln>
        </p:spPr>
        <p:txBody>
          <a:bodyPr/>
          <a:lstStyle/>
          <a:p>
            <a:pPr algn="ctr"/>
            <a:r>
              <a:rPr lang="ru-RU" sz="1600">
                <a:latin typeface="Tahoma" pitchFamily="34" charset="0"/>
              </a:rPr>
              <a:t>по запросу</a:t>
            </a:r>
          </a:p>
        </p:txBody>
      </p:sp>
      <p:sp>
        <p:nvSpPr>
          <p:cNvPr id="30745" name="Rectangle 25"/>
          <p:cNvSpPr>
            <a:spLocks noChangeArrowheads="1"/>
          </p:cNvSpPr>
          <p:nvPr/>
        </p:nvSpPr>
        <p:spPr bwMode="auto">
          <a:xfrm>
            <a:off x="4495800" y="5486400"/>
            <a:ext cx="1047750" cy="366713"/>
          </a:xfrm>
          <a:prstGeom prst="rect">
            <a:avLst/>
          </a:prstGeom>
          <a:solidFill>
            <a:srgbClr val="FFFFFF"/>
          </a:solidFill>
          <a:ln w="9525">
            <a:solidFill>
              <a:srgbClr val="000000"/>
            </a:solidFill>
            <a:miter lim="800000"/>
            <a:headEnd/>
            <a:tailEnd/>
          </a:ln>
        </p:spPr>
        <p:txBody>
          <a:bodyPr/>
          <a:lstStyle/>
          <a:p>
            <a:pPr algn="ctr"/>
            <a:r>
              <a:rPr lang="ru-RU" sz="1600">
                <a:latin typeface="Tahoma" pitchFamily="34" charset="0"/>
              </a:rPr>
              <a:t>планово</a:t>
            </a:r>
          </a:p>
        </p:txBody>
      </p:sp>
      <p:sp>
        <p:nvSpPr>
          <p:cNvPr id="30746" name="Line 26"/>
          <p:cNvSpPr>
            <a:spLocks noChangeShapeType="1"/>
          </p:cNvSpPr>
          <p:nvPr/>
        </p:nvSpPr>
        <p:spPr bwMode="auto">
          <a:xfrm>
            <a:off x="5029200" y="4572000"/>
            <a:ext cx="0" cy="914400"/>
          </a:xfrm>
          <a:prstGeom prst="line">
            <a:avLst/>
          </a:prstGeom>
          <a:noFill/>
          <a:ln w="25400">
            <a:solidFill>
              <a:schemeClr val="bg1"/>
            </a:solidFill>
            <a:round/>
            <a:headEnd/>
            <a:tailEnd type="triangle" w="med" len="med"/>
          </a:ln>
          <a:effectLst/>
        </p:spPr>
        <p:txBody>
          <a:bodyPr/>
          <a:lstStyle/>
          <a:p>
            <a:endParaRPr lang="ru-RU"/>
          </a:p>
        </p:txBody>
      </p:sp>
      <p:sp>
        <p:nvSpPr>
          <p:cNvPr id="30747" name="Line 27"/>
          <p:cNvSpPr>
            <a:spLocks noChangeShapeType="1"/>
          </p:cNvSpPr>
          <p:nvPr/>
        </p:nvSpPr>
        <p:spPr bwMode="auto">
          <a:xfrm>
            <a:off x="3962400" y="4572000"/>
            <a:ext cx="0" cy="381000"/>
          </a:xfrm>
          <a:prstGeom prst="line">
            <a:avLst/>
          </a:prstGeom>
          <a:noFill/>
          <a:ln w="25400">
            <a:solidFill>
              <a:schemeClr val="bg1"/>
            </a:solidFill>
            <a:round/>
            <a:headEnd/>
            <a:tailEnd type="triangle" w="med" len="med"/>
          </a:ln>
          <a:effectLst/>
        </p:spPr>
        <p:txBody>
          <a:bodyPr/>
          <a:lstStyle/>
          <a:p>
            <a:endParaRPr lang="ru-RU"/>
          </a:p>
        </p:txBody>
      </p:sp>
      <p:sp>
        <p:nvSpPr>
          <p:cNvPr id="30748" name="Line 28"/>
          <p:cNvSpPr>
            <a:spLocks noChangeShapeType="1"/>
          </p:cNvSpPr>
          <p:nvPr/>
        </p:nvSpPr>
        <p:spPr bwMode="auto">
          <a:xfrm>
            <a:off x="1295400" y="3657600"/>
            <a:ext cx="0" cy="228600"/>
          </a:xfrm>
          <a:prstGeom prst="line">
            <a:avLst/>
          </a:prstGeom>
          <a:noFill/>
          <a:ln w="25400">
            <a:solidFill>
              <a:schemeClr val="bg1"/>
            </a:solidFill>
            <a:round/>
            <a:headEnd/>
            <a:tailEnd type="triangle" w="med" len="med"/>
          </a:ln>
          <a:effectLst/>
        </p:spPr>
        <p:txBody>
          <a:bodyPr/>
          <a:lstStyle/>
          <a:p>
            <a:endParaRPr lang="ru-RU"/>
          </a:p>
        </p:txBody>
      </p:sp>
      <p:sp>
        <p:nvSpPr>
          <p:cNvPr id="30749" name="Line 29"/>
          <p:cNvSpPr>
            <a:spLocks noChangeShapeType="1"/>
          </p:cNvSpPr>
          <p:nvPr/>
        </p:nvSpPr>
        <p:spPr bwMode="auto">
          <a:xfrm>
            <a:off x="2133600" y="3657600"/>
            <a:ext cx="0" cy="228600"/>
          </a:xfrm>
          <a:prstGeom prst="line">
            <a:avLst/>
          </a:prstGeom>
          <a:noFill/>
          <a:ln w="25400">
            <a:solidFill>
              <a:schemeClr val="bg1"/>
            </a:solidFill>
            <a:round/>
            <a:headEnd/>
            <a:tailEnd type="triangle" w="med" len="med"/>
          </a:ln>
          <a:effectLst/>
        </p:spPr>
        <p:txBody>
          <a:bodyPr/>
          <a:lstStyle/>
          <a:p>
            <a:endParaRPr lang="ru-RU"/>
          </a:p>
        </p:txBody>
      </p:sp>
      <p:sp>
        <p:nvSpPr>
          <p:cNvPr id="30750" name="Line 30"/>
          <p:cNvSpPr>
            <a:spLocks noChangeShapeType="1"/>
          </p:cNvSpPr>
          <p:nvPr/>
        </p:nvSpPr>
        <p:spPr bwMode="auto">
          <a:xfrm>
            <a:off x="7391400" y="3200400"/>
            <a:ext cx="0" cy="609600"/>
          </a:xfrm>
          <a:prstGeom prst="line">
            <a:avLst/>
          </a:prstGeom>
          <a:noFill/>
          <a:ln w="25400">
            <a:solidFill>
              <a:schemeClr val="bg1"/>
            </a:solidFill>
            <a:round/>
            <a:headEnd/>
            <a:tailEnd type="triangle" w="med" len="med"/>
          </a:ln>
          <a:effectLst/>
        </p:spPr>
        <p:txBody>
          <a:bodyPr/>
          <a:lstStyle/>
          <a:p>
            <a:endParaRPr lang="ru-RU"/>
          </a:p>
        </p:txBody>
      </p:sp>
      <p:sp>
        <p:nvSpPr>
          <p:cNvPr id="30751" name="Rectangle 31"/>
          <p:cNvSpPr>
            <a:spLocks noChangeArrowheads="1"/>
          </p:cNvSpPr>
          <p:nvPr/>
        </p:nvSpPr>
        <p:spPr bwMode="auto">
          <a:xfrm>
            <a:off x="5867400" y="4267200"/>
            <a:ext cx="3048000" cy="2286000"/>
          </a:xfrm>
          <a:prstGeom prst="rect">
            <a:avLst/>
          </a:prstGeom>
          <a:solidFill>
            <a:srgbClr val="FFFFFF"/>
          </a:solidFill>
          <a:ln w="9525">
            <a:solidFill>
              <a:srgbClr val="000000"/>
            </a:solidFill>
            <a:miter lim="800000"/>
            <a:headEnd/>
            <a:tailEnd/>
          </a:ln>
        </p:spPr>
        <p:txBody>
          <a:bodyPr/>
          <a:lstStyle/>
          <a:p>
            <a:pPr algn="ctr"/>
            <a:r>
              <a:rPr lang="ru-RU">
                <a:latin typeface="Tahoma" pitchFamily="34" charset="0"/>
              </a:rPr>
              <a:t>метод  организации игры (деловая игра, ролевые);</a:t>
            </a:r>
          </a:p>
          <a:p>
            <a:pPr algn="ctr"/>
            <a:r>
              <a:rPr lang="ru-RU">
                <a:latin typeface="Tahoma" pitchFamily="34" charset="0"/>
              </a:rPr>
              <a:t>интерактивные методы;</a:t>
            </a:r>
          </a:p>
          <a:p>
            <a:pPr algn="ctr"/>
            <a:r>
              <a:rPr lang="ru-RU">
                <a:latin typeface="Tahoma" pitchFamily="34" charset="0"/>
              </a:rPr>
              <a:t>проблемные методы,</a:t>
            </a:r>
          </a:p>
          <a:p>
            <a:pPr algn="ctr"/>
            <a:r>
              <a:rPr lang="ru-RU">
                <a:latin typeface="Tahoma" pitchFamily="34" charset="0"/>
              </a:rPr>
              <a:t>анализ конкретных ситуаций и психолого-педагогической литературы</a:t>
            </a:r>
          </a:p>
        </p:txBody>
      </p:sp>
      <p:sp>
        <p:nvSpPr>
          <p:cNvPr id="30752" name="Rectangle 32"/>
          <p:cNvSpPr>
            <a:spLocks noChangeArrowheads="1"/>
          </p:cNvSpPr>
          <p:nvPr/>
        </p:nvSpPr>
        <p:spPr bwMode="auto">
          <a:xfrm>
            <a:off x="228600" y="4343400"/>
            <a:ext cx="3048000" cy="2057400"/>
          </a:xfrm>
          <a:prstGeom prst="rect">
            <a:avLst/>
          </a:prstGeom>
          <a:solidFill>
            <a:srgbClr val="FFFFFF"/>
          </a:solidFill>
          <a:ln w="9525">
            <a:solidFill>
              <a:srgbClr val="000000"/>
            </a:solidFill>
            <a:miter lim="800000"/>
            <a:headEnd/>
            <a:tailEnd/>
          </a:ln>
        </p:spPr>
        <p:txBody>
          <a:bodyPr/>
          <a:lstStyle/>
          <a:p>
            <a:pPr algn="ctr"/>
            <a:r>
              <a:rPr lang="ru-RU">
                <a:latin typeface="Tahoma" pitchFamily="34" charset="0"/>
              </a:rPr>
              <a:t>семинары (практикум, брифинг и др.), консультации, конкурсы,</a:t>
            </a:r>
          </a:p>
          <a:p>
            <a:pPr algn="ctr"/>
            <a:r>
              <a:rPr lang="ru-RU">
                <a:latin typeface="Tahoma" pitchFamily="34" charset="0"/>
              </a:rPr>
              <a:t>творческие группы,</a:t>
            </a:r>
          </a:p>
          <a:p>
            <a:pPr algn="ctr"/>
            <a:r>
              <a:rPr lang="ru-RU">
                <a:latin typeface="Tahoma" pitchFamily="34" charset="0"/>
              </a:rPr>
              <a:t>временный научно-</a:t>
            </a:r>
          </a:p>
          <a:p>
            <a:pPr algn="ctr"/>
            <a:r>
              <a:rPr lang="ru-RU">
                <a:latin typeface="Tahoma" pitchFamily="34" charset="0"/>
              </a:rPr>
              <a:t>-исследовательский коллектив</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4578"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4579" name="Заголовок 1"/>
          <p:cNvSpPr>
            <a:spLocks noGrp="1"/>
          </p:cNvSpPr>
          <p:nvPr>
            <p:ph type="title"/>
          </p:nvPr>
        </p:nvSpPr>
        <p:spPr/>
        <p:txBody>
          <a:bodyPr/>
          <a:lstStyle/>
          <a:p>
            <a:r>
              <a:rPr lang="ru-RU" b="1" smtClean="0"/>
              <a:t>Формы работы</a:t>
            </a:r>
            <a:r>
              <a:rPr lang="ru-RU" smtClean="0"/>
              <a:t>:</a:t>
            </a:r>
          </a:p>
        </p:txBody>
      </p:sp>
      <p:sp>
        <p:nvSpPr>
          <p:cNvPr id="24580" name="Объект 2"/>
          <p:cNvSpPr>
            <a:spLocks noGrp="1"/>
          </p:cNvSpPr>
          <p:nvPr>
            <p:ph idx="1"/>
          </p:nvPr>
        </p:nvSpPr>
        <p:spPr>
          <a:xfrm>
            <a:off x="306388" y="1628775"/>
            <a:ext cx="8507412" cy="4525963"/>
          </a:xfrm>
        </p:spPr>
        <p:txBody>
          <a:bodyPr/>
          <a:lstStyle/>
          <a:p>
            <a:r>
              <a:rPr lang="ru-RU" smtClean="0"/>
              <a:t>Семинары (с-практикум, семинар-творческое занятие, брифинг, с.– пресс-конференция)</a:t>
            </a:r>
          </a:p>
          <a:p>
            <a:r>
              <a:rPr lang="ru-RU" smtClean="0"/>
              <a:t>Игровое моделирование (деловая игра и др.)</a:t>
            </a:r>
          </a:p>
          <a:p>
            <a:r>
              <a:rPr lang="ru-RU" smtClean="0"/>
              <a:t>КТД (коллективное решение проблемных ситуаций, мозговая атака); </a:t>
            </a:r>
          </a:p>
          <a:p>
            <a:r>
              <a:rPr lang="ru-RU" smtClean="0"/>
              <a:t>Тренинги по совершенствованию профессио-нальных умений или коммуникативных навыков</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5602"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5603" name="Заголовок 1"/>
          <p:cNvSpPr>
            <a:spLocks noGrp="1"/>
          </p:cNvSpPr>
          <p:nvPr>
            <p:ph type="title"/>
          </p:nvPr>
        </p:nvSpPr>
        <p:spPr/>
        <p:txBody>
          <a:bodyPr/>
          <a:lstStyle/>
          <a:p>
            <a:r>
              <a:rPr lang="ru-RU" b="1" smtClean="0"/>
              <a:t>Формы работы</a:t>
            </a:r>
            <a:r>
              <a:rPr lang="ru-RU" smtClean="0"/>
              <a:t>:</a:t>
            </a:r>
          </a:p>
        </p:txBody>
      </p:sp>
      <p:sp>
        <p:nvSpPr>
          <p:cNvPr id="3" name="Объект 2"/>
          <p:cNvSpPr>
            <a:spLocks noGrp="1"/>
          </p:cNvSpPr>
          <p:nvPr>
            <p:ph idx="1"/>
          </p:nvPr>
        </p:nvSpPr>
        <p:spPr/>
        <p:txBody>
          <a:bodyPr rtlCol="0">
            <a:normAutofit fontScale="92500"/>
          </a:bodyPr>
          <a:lstStyle/>
          <a:p>
            <a:pPr fontAlgn="auto">
              <a:spcAft>
                <a:spcPts val="0"/>
              </a:spcAft>
              <a:buFont typeface="Arial" pitchFamily="34" charset="0"/>
              <a:buChar char="•"/>
              <a:defRPr/>
            </a:pPr>
            <a:r>
              <a:rPr lang="ru-RU" b="1" dirty="0"/>
              <a:t>«</a:t>
            </a:r>
            <a:r>
              <a:rPr lang="ru-RU" b="1" dirty="0" err="1"/>
              <a:t>Коучинг</a:t>
            </a:r>
            <a:r>
              <a:rPr lang="ru-RU" b="1" dirty="0"/>
              <a:t>–сессия</a:t>
            </a:r>
            <a:r>
              <a:rPr lang="ru-RU" b="1" dirty="0" smtClean="0"/>
              <a:t>»-</a:t>
            </a:r>
          </a:p>
          <a:p>
            <a:pPr fontAlgn="auto">
              <a:spcAft>
                <a:spcPts val="0"/>
              </a:spcAft>
              <a:buFont typeface="Arial" pitchFamily="34" charset="0"/>
              <a:buChar char="•"/>
              <a:defRPr/>
            </a:pPr>
            <a:r>
              <a:rPr lang="ru-RU" b="1" dirty="0"/>
              <a:t>интерактивное общение, развивающее консультирование, дискуссия</a:t>
            </a:r>
            <a:r>
              <a:rPr lang="ru-RU" dirty="0"/>
              <a:t> (вопрос - </a:t>
            </a:r>
            <a:r>
              <a:rPr lang="ru-RU" dirty="0" smtClean="0"/>
              <a:t>ответ).</a:t>
            </a:r>
          </a:p>
          <a:p>
            <a:pPr fontAlgn="auto">
              <a:spcAft>
                <a:spcPts val="0"/>
              </a:spcAft>
              <a:buFont typeface="Arial" pitchFamily="34" charset="0"/>
              <a:buChar char="•"/>
              <a:defRPr/>
            </a:pPr>
            <a:r>
              <a:rPr lang="ru-RU" dirty="0" smtClean="0"/>
              <a:t>Педагог </a:t>
            </a:r>
            <a:r>
              <a:rPr lang="ru-RU" dirty="0"/>
              <a:t>не получает советов и рекомендаций, а только отвечает на вопросы, которые ему задает консультант, и </a:t>
            </a:r>
            <a:r>
              <a:rPr lang="ru-RU" b="1" dirty="0"/>
              <a:t>сам</a:t>
            </a:r>
            <a:r>
              <a:rPr lang="ru-RU" dirty="0"/>
              <a:t> находит и пути для решения проблем. </a:t>
            </a:r>
            <a:endParaRPr lang="ru-RU" dirty="0" smtClean="0"/>
          </a:p>
          <a:p>
            <a:pPr fontAlgn="auto">
              <a:spcAft>
                <a:spcPts val="0"/>
              </a:spcAft>
              <a:buFont typeface="Arial" pitchFamily="34" charset="0"/>
              <a:buChar char="•"/>
              <a:defRPr/>
            </a:pPr>
            <a:r>
              <a:rPr lang="ru-RU" dirty="0" smtClean="0"/>
              <a:t>В </a:t>
            </a:r>
            <a:r>
              <a:rPr lang="ru-RU" dirty="0"/>
              <a:t>данном процессе осуществляется </a:t>
            </a:r>
            <a:r>
              <a:rPr lang="ru-RU" b="1" dirty="0"/>
              <a:t>индивидуальная поддержка </a:t>
            </a:r>
            <a:r>
              <a:rPr lang="ru-RU" dirty="0" smtClean="0"/>
              <a:t>педагогов</a:t>
            </a:r>
            <a:r>
              <a:rPr lang="ru-RU" dirty="0"/>
              <a:t>.</a:t>
            </a:r>
            <a:endParaRPr lang="ru-RU"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6626"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 name="Заголовок 1"/>
          <p:cNvSpPr>
            <a:spLocks noGrp="1"/>
          </p:cNvSpPr>
          <p:nvPr>
            <p:ph type="title"/>
          </p:nvPr>
        </p:nvSpPr>
        <p:spPr>
          <a:xfrm>
            <a:off x="444500" y="476250"/>
            <a:ext cx="8229600" cy="706438"/>
          </a:xfrm>
        </p:spPr>
        <p:txBody>
          <a:bodyPr rtlCol="0">
            <a:normAutofit fontScale="90000"/>
          </a:bodyPr>
          <a:lstStyle/>
          <a:p>
            <a:pPr fontAlgn="auto">
              <a:spcAft>
                <a:spcPts val="0"/>
              </a:spcAft>
              <a:defRPr/>
            </a:pPr>
            <a:r>
              <a:rPr lang="ru-RU" b="1" dirty="0"/>
              <a:t>«</a:t>
            </a:r>
            <a:r>
              <a:rPr lang="ru-RU" b="1" dirty="0" err="1"/>
              <a:t>Квик</a:t>
            </a:r>
            <a:r>
              <a:rPr lang="ru-RU" b="1" dirty="0"/>
              <a:t> – настройка</a:t>
            </a:r>
            <a:r>
              <a:rPr lang="ru-RU" b="1" dirty="0" smtClean="0"/>
              <a:t>» </a:t>
            </a:r>
            <a:endParaRPr lang="ru-RU" dirty="0"/>
          </a:p>
        </p:txBody>
      </p:sp>
      <p:sp>
        <p:nvSpPr>
          <p:cNvPr id="3" name="Объект 2"/>
          <p:cNvSpPr>
            <a:spLocks noGrp="1"/>
          </p:cNvSpPr>
          <p:nvPr>
            <p:ph idx="1"/>
          </p:nvPr>
        </p:nvSpPr>
        <p:spPr>
          <a:xfrm>
            <a:off x="457200" y="1600200"/>
            <a:ext cx="8435975" cy="4525963"/>
          </a:xfrm>
        </p:spPr>
        <p:txBody>
          <a:bodyPr rtlCol="0">
            <a:normAutofit fontScale="92500" lnSpcReduction="20000"/>
          </a:bodyPr>
          <a:lstStyle/>
          <a:p>
            <a:pPr fontAlgn="auto">
              <a:spcAft>
                <a:spcPts val="0"/>
              </a:spcAft>
              <a:buFont typeface="Arial" pitchFamily="34" charset="0"/>
              <a:buChar char="•"/>
              <a:defRPr/>
            </a:pPr>
            <a:r>
              <a:rPr lang="ru-RU" b="1" dirty="0" smtClean="0"/>
              <a:t>Если </a:t>
            </a:r>
            <a:r>
              <a:rPr lang="ru-RU" b="1" dirty="0"/>
              <a:t>вы хотите нравиться людям - улыбайтесь! Улыбка, солнечный лучик для опечаленных, противоядие созданное природой от неприятностей. </a:t>
            </a:r>
          </a:p>
          <a:p>
            <a:pPr fontAlgn="auto">
              <a:spcAft>
                <a:spcPts val="0"/>
              </a:spcAft>
              <a:buFont typeface="Arial" pitchFamily="34" charset="0"/>
              <a:buChar char="•"/>
              <a:defRPr/>
            </a:pPr>
            <a:r>
              <a:rPr lang="ru-RU" b="1" dirty="0" smtClean="0"/>
              <a:t>Вы </a:t>
            </a:r>
            <a:r>
              <a:rPr lang="ru-RU" b="1" dirty="0"/>
              <a:t>самые лучшие и красивые, пусть все манекенщицы мира вам позавидуют. </a:t>
            </a:r>
          </a:p>
          <a:p>
            <a:pPr fontAlgn="auto">
              <a:spcAft>
                <a:spcPts val="0"/>
              </a:spcAft>
              <a:buFont typeface="Arial" pitchFamily="34" charset="0"/>
              <a:buChar char="•"/>
              <a:defRPr/>
            </a:pPr>
            <a:r>
              <a:rPr lang="ru-RU" b="1" dirty="0" smtClean="0"/>
              <a:t>Есть </a:t>
            </a:r>
            <a:r>
              <a:rPr lang="ru-RU" b="1" dirty="0"/>
              <a:t>люди подобно золотой монете: чем дольше работают, тем дороже ценятся. </a:t>
            </a:r>
          </a:p>
          <a:p>
            <a:pPr fontAlgn="auto">
              <a:spcAft>
                <a:spcPts val="0"/>
              </a:spcAft>
              <a:buFont typeface="Arial" pitchFamily="34" charset="0"/>
              <a:buChar char="•"/>
              <a:defRPr/>
            </a:pPr>
            <a:r>
              <a:rPr lang="ru-RU" b="1" dirty="0" smtClean="0"/>
              <a:t>Нет </a:t>
            </a:r>
            <a:r>
              <a:rPr lang="ru-RU" b="1" dirty="0"/>
              <a:t>лучше любимой подруги, чем любимая работа: не стареет, и  стареть не дает. </a:t>
            </a:r>
          </a:p>
          <a:p>
            <a:pPr fontAlgn="auto">
              <a:spcAft>
                <a:spcPts val="0"/>
              </a:spcAft>
              <a:buFont typeface="Arial" pitchFamily="34" charset="0"/>
              <a:buChar char="•"/>
              <a:defRPr/>
            </a:pPr>
            <a:r>
              <a:rPr lang="ru-RU" b="1" dirty="0" smtClean="0"/>
              <a:t>Трудности </a:t>
            </a:r>
            <a:r>
              <a:rPr lang="ru-RU" b="1" dirty="0"/>
              <a:t>закаляют на пути к счастью. </a:t>
            </a:r>
          </a:p>
          <a:p>
            <a:pPr fontAlgn="auto">
              <a:spcAft>
                <a:spcPts val="0"/>
              </a:spcAft>
              <a:buFont typeface="Arial" pitchFamily="34" charset="0"/>
              <a:buChar char="•"/>
              <a:defRPr/>
            </a:pPr>
            <a:endParaRPr lang="ru-RU"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7650"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7651" name="Заголовок 1"/>
          <p:cNvSpPr>
            <a:spLocks noGrp="1"/>
          </p:cNvSpPr>
          <p:nvPr>
            <p:ph type="title"/>
          </p:nvPr>
        </p:nvSpPr>
        <p:spPr>
          <a:xfrm>
            <a:off x="457200" y="274638"/>
            <a:ext cx="8229600" cy="922337"/>
          </a:xfrm>
        </p:spPr>
        <p:txBody>
          <a:bodyPr/>
          <a:lstStyle/>
          <a:p>
            <a:r>
              <a:rPr lang="ru-RU" smtClean="0"/>
              <a:t>Условия успеха</a:t>
            </a:r>
          </a:p>
        </p:txBody>
      </p:sp>
      <p:sp>
        <p:nvSpPr>
          <p:cNvPr id="3" name="Объект 2"/>
          <p:cNvSpPr>
            <a:spLocks noGrp="1"/>
          </p:cNvSpPr>
          <p:nvPr>
            <p:ph idx="1"/>
          </p:nvPr>
        </p:nvSpPr>
        <p:spPr>
          <a:xfrm>
            <a:off x="457200" y="1341438"/>
            <a:ext cx="8229600" cy="5327650"/>
          </a:xfrm>
        </p:spPr>
        <p:txBody>
          <a:bodyPr rtlCol="0">
            <a:normAutofit fontScale="85000" lnSpcReduction="10000"/>
          </a:bodyPr>
          <a:lstStyle/>
          <a:p>
            <a:pPr fontAlgn="auto">
              <a:spcAft>
                <a:spcPts val="0"/>
              </a:spcAft>
              <a:buFont typeface="Arial" pitchFamily="34" charset="0"/>
              <a:buChar char="•"/>
              <a:defRPr/>
            </a:pPr>
            <a:r>
              <a:rPr lang="ru-RU" dirty="0"/>
              <a:t>трудовая </a:t>
            </a:r>
            <a:r>
              <a:rPr lang="ru-RU" dirty="0" smtClean="0"/>
              <a:t>мотивация - важный фактор </a:t>
            </a:r>
            <a:r>
              <a:rPr lang="ru-RU" dirty="0"/>
              <a:t>при </a:t>
            </a:r>
            <a:r>
              <a:rPr lang="ru-RU" dirty="0" err="1" smtClean="0"/>
              <a:t>поступле-нии</a:t>
            </a:r>
            <a:r>
              <a:rPr lang="ru-RU" dirty="0" smtClean="0"/>
              <a:t> </a:t>
            </a:r>
            <a:r>
              <a:rPr lang="ru-RU" dirty="0"/>
              <a:t>педагога на </a:t>
            </a:r>
            <a:r>
              <a:rPr lang="ru-RU" dirty="0" smtClean="0"/>
              <a:t>работу; </a:t>
            </a:r>
            <a:endParaRPr lang="ru-RU" dirty="0"/>
          </a:p>
          <a:p>
            <a:pPr fontAlgn="auto">
              <a:spcAft>
                <a:spcPts val="0"/>
              </a:spcAft>
              <a:buFont typeface="Arial" pitchFamily="34" charset="0"/>
              <a:buChar char="•"/>
              <a:defRPr/>
            </a:pPr>
            <a:r>
              <a:rPr lang="ru-RU" dirty="0"/>
              <a:t>профессиональная адаптация </a:t>
            </a:r>
            <a:r>
              <a:rPr lang="ru-RU" dirty="0" smtClean="0"/>
              <a:t>– в </a:t>
            </a:r>
            <a:r>
              <a:rPr lang="ru-RU" dirty="0"/>
              <a:t>неразрывной </a:t>
            </a:r>
            <a:r>
              <a:rPr lang="ru-RU" dirty="0" smtClean="0"/>
              <a:t>связи с </a:t>
            </a:r>
            <a:r>
              <a:rPr lang="ru-RU" dirty="0"/>
              <a:t>процессом его личностного и </a:t>
            </a:r>
            <a:r>
              <a:rPr lang="ru-RU" dirty="0" err="1" smtClean="0"/>
              <a:t>профессио-нального</a:t>
            </a:r>
            <a:r>
              <a:rPr lang="ru-RU" dirty="0" smtClean="0"/>
              <a:t> развития, </a:t>
            </a:r>
            <a:r>
              <a:rPr lang="ru-RU" dirty="0"/>
              <a:t>определена в методической работе ДОУ; </a:t>
            </a:r>
          </a:p>
          <a:p>
            <a:pPr fontAlgn="auto">
              <a:spcAft>
                <a:spcPts val="0"/>
              </a:spcAft>
              <a:buFont typeface="Arial" pitchFamily="34" charset="0"/>
              <a:buChar char="•"/>
              <a:defRPr/>
            </a:pPr>
            <a:r>
              <a:rPr lang="ru-RU" dirty="0" smtClean="0"/>
              <a:t>максимальный </a:t>
            </a:r>
            <a:r>
              <a:rPr lang="ru-RU" dirty="0"/>
              <a:t>учет личностных особенностей и уровня профессиональной подготовки, активная поддержка личностного и профессионального роста воспитателя; </a:t>
            </a:r>
          </a:p>
          <a:p>
            <a:pPr fontAlgn="auto">
              <a:spcAft>
                <a:spcPts val="0"/>
              </a:spcAft>
              <a:buFont typeface="Arial" pitchFamily="34" charset="0"/>
              <a:buChar char="•"/>
              <a:defRPr/>
            </a:pPr>
            <a:r>
              <a:rPr lang="ru-RU" dirty="0" smtClean="0"/>
              <a:t>соответствие материально-технического </a:t>
            </a:r>
            <a:r>
              <a:rPr lang="ru-RU" dirty="0" err="1" smtClean="0"/>
              <a:t>обеспече-ния</a:t>
            </a:r>
            <a:r>
              <a:rPr lang="ru-RU" dirty="0" smtClean="0"/>
              <a:t> </a:t>
            </a:r>
            <a:r>
              <a:rPr lang="ru-RU" dirty="0"/>
              <a:t>образовательного процесса </a:t>
            </a:r>
            <a:r>
              <a:rPr lang="ru-RU" dirty="0" smtClean="0"/>
              <a:t>современным </a:t>
            </a:r>
            <a:r>
              <a:rPr lang="ru-RU" dirty="0" err="1" smtClean="0"/>
              <a:t>тре-бованиям</a:t>
            </a:r>
            <a:r>
              <a:rPr lang="ru-RU" dirty="0" smtClean="0"/>
              <a:t> в реализации инновационных подходов. </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8674"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 name="Заголовок 1"/>
          <p:cNvSpPr>
            <a:spLocks noGrp="1"/>
          </p:cNvSpPr>
          <p:nvPr>
            <p:ph type="title"/>
          </p:nvPr>
        </p:nvSpPr>
        <p:spPr>
          <a:xfrm>
            <a:off x="444500" y="1381125"/>
            <a:ext cx="8229600" cy="2047875"/>
          </a:xfrm>
        </p:spPr>
        <p:txBody>
          <a:bodyPr rtlCol="0">
            <a:normAutofit fontScale="90000"/>
          </a:bodyPr>
          <a:lstStyle/>
          <a:p>
            <a:pPr fontAlgn="auto">
              <a:spcAft>
                <a:spcPts val="0"/>
              </a:spcAft>
              <a:defRPr/>
            </a:pPr>
            <a:r>
              <a:rPr lang="ru-RU" b="1" dirty="0"/>
              <a:t>Главное </a:t>
            </a:r>
            <a:r>
              <a:rPr lang="ru-RU" b="1" dirty="0" smtClean="0"/>
              <a:t>– </a:t>
            </a:r>
            <a:br>
              <a:rPr lang="ru-RU" b="1" dirty="0" smtClean="0"/>
            </a:br>
            <a:r>
              <a:rPr lang="ru-RU" b="1" dirty="0" smtClean="0"/>
              <a:t>подобрать </a:t>
            </a:r>
            <a:r>
              <a:rPr lang="ru-RU" b="1" dirty="0"/>
              <a:t>золотой ключик </a:t>
            </a:r>
            <a:r>
              <a:rPr lang="ru-RU" b="1" dirty="0" smtClean="0"/>
              <a:t/>
            </a:r>
            <a:br>
              <a:rPr lang="ru-RU" b="1" dirty="0" smtClean="0"/>
            </a:br>
            <a:r>
              <a:rPr lang="ru-RU" b="1" dirty="0" smtClean="0"/>
              <a:t>к </a:t>
            </a:r>
            <a:r>
              <a:rPr lang="ru-RU" b="1" dirty="0"/>
              <a:t>каждому педагогу.</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9698"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9699" name="Заголовок 1"/>
          <p:cNvSpPr>
            <a:spLocks noGrp="1"/>
          </p:cNvSpPr>
          <p:nvPr>
            <p:ph type="title"/>
          </p:nvPr>
        </p:nvSpPr>
        <p:spPr>
          <a:xfrm>
            <a:off x="444500" y="1381125"/>
            <a:ext cx="8229600" cy="2047875"/>
          </a:xfrm>
        </p:spPr>
        <p:txBody>
          <a:bodyPr/>
          <a:lstStyle/>
          <a:p>
            <a:r>
              <a:rPr lang="ru-RU" b="1" smtClean="0"/>
              <a:t>Спасибо Вам за работу!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4" name="Заголовок 3"/>
          <p:cNvSpPr>
            <a:spLocks noGrp="1"/>
          </p:cNvSpPr>
          <p:nvPr>
            <p:ph type="title"/>
          </p:nvPr>
        </p:nvSpPr>
        <p:spPr>
          <a:xfrm>
            <a:off x="444500" y="2060575"/>
            <a:ext cx="8229600" cy="1512888"/>
          </a:xfrm>
        </p:spPr>
        <p:txBody>
          <a:bodyPr rtlCol="0">
            <a:normAutofit fontScale="90000"/>
          </a:bodyPr>
          <a:lstStyle/>
          <a:p>
            <a:pPr fontAlgn="auto">
              <a:spcAft>
                <a:spcPts val="0"/>
              </a:spcAft>
              <a:defRPr/>
            </a:pPr>
            <a:r>
              <a:rPr lang="ru-RU" sz="4000" b="1" dirty="0"/>
              <a:t>Какие проблемы возникают у меня, </a:t>
            </a:r>
            <a:r>
              <a:rPr lang="ru-RU" sz="4000" b="1" dirty="0" smtClean="0"/>
              <a:t/>
            </a:r>
            <a:br>
              <a:rPr lang="ru-RU" sz="4000" b="1" dirty="0" smtClean="0"/>
            </a:br>
            <a:r>
              <a:rPr lang="ru-RU" sz="4000" b="1" dirty="0" smtClean="0"/>
              <a:t>как </a:t>
            </a:r>
            <a:r>
              <a:rPr lang="ru-RU" sz="4000" b="1" dirty="0"/>
              <a:t>у старшего воспитателя, </a:t>
            </a:r>
            <a:r>
              <a:rPr lang="ru-RU" sz="4000" b="1" dirty="0" smtClean="0"/>
              <a:t/>
            </a:r>
            <a:br>
              <a:rPr lang="ru-RU" sz="4000" b="1" dirty="0" smtClean="0"/>
            </a:br>
            <a:r>
              <a:rPr lang="ru-RU" sz="4000" b="1" dirty="0" smtClean="0"/>
              <a:t>в </a:t>
            </a:r>
            <a:r>
              <a:rPr lang="ru-RU" sz="4000" b="1" dirty="0"/>
              <a:t>работе с молодыми специалистами?</a:t>
            </a:r>
            <a:endParaRPr lang="ru-RU" sz="3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5" name="Текст 4"/>
          <p:cNvSpPr>
            <a:spLocks noGrp="1"/>
          </p:cNvSpPr>
          <p:nvPr>
            <p:ph type="body" idx="1"/>
          </p:nvPr>
        </p:nvSpPr>
        <p:spPr>
          <a:xfrm>
            <a:off x="539750" y="2133600"/>
            <a:ext cx="8261350" cy="4535488"/>
          </a:xfrm>
        </p:spPr>
        <p:txBody>
          <a:bodyPr rtlCol="0">
            <a:normAutofit fontScale="70000" lnSpcReduction="20000"/>
          </a:bodyPr>
          <a:lstStyle/>
          <a:p>
            <a:pPr fontAlgn="auto">
              <a:spcAft>
                <a:spcPts val="0"/>
              </a:spcAft>
              <a:buFont typeface="Arial" pitchFamily="34" charset="0"/>
              <a:buNone/>
              <a:defRPr/>
            </a:pPr>
            <a:r>
              <a:rPr lang="ru-RU" sz="4000" b="1" dirty="0" smtClean="0">
                <a:solidFill>
                  <a:schemeClr val="tx1"/>
                </a:solidFill>
              </a:rPr>
              <a:t>1. Как </a:t>
            </a:r>
            <a:r>
              <a:rPr lang="ru-RU" sz="4000" b="1" dirty="0">
                <a:solidFill>
                  <a:schemeClr val="tx1"/>
                </a:solidFill>
              </a:rPr>
              <a:t>определить тематический круг вопросов для методической работы?</a:t>
            </a:r>
          </a:p>
          <a:p>
            <a:pPr fontAlgn="auto">
              <a:spcAft>
                <a:spcPts val="0"/>
              </a:spcAft>
              <a:buFont typeface="Arial" pitchFamily="34" charset="0"/>
              <a:buNone/>
              <a:defRPr/>
            </a:pPr>
            <a:r>
              <a:rPr lang="ru-RU" sz="4000" b="1" dirty="0" smtClean="0">
                <a:solidFill>
                  <a:schemeClr val="tx1"/>
                </a:solidFill>
              </a:rPr>
              <a:t>2. Как </a:t>
            </a:r>
            <a:r>
              <a:rPr lang="ru-RU" sz="4000" b="1" dirty="0">
                <a:solidFill>
                  <a:schemeClr val="tx1"/>
                </a:solidFill>
              </a:rPr>
              <a:t>ввести начинающего специалиста в коллектив, адаптировать к практическим условиям ДОУ? </a:t>
            </a:r>
          </a:p>
          <a:p>
            <a:pPr fontAlgn="auto">
              <a:spcAft>
                <a:spcPts val="0"/>
              </a:spcAft>
              <a:buFont typeface="Arial" pitchFamily="34" charset="0"/>
              <a:buNone/>
              <a:defRPr/>
            </a:pPr>
            <a:r>
              <a:rPr lang="ru-RU" sz="4000" b="1" dirty="0">
                <a:solidFill>
                  <a:schemeClr val="tx1"/>
                </a:solidFill>
              </a:rPr>
              <a:t>3</a:t>
            </a:r>
            <a:r>
              <a:rPr lang="ru-RU" sz="4000" b="1" dirty="0" smtClean="0">
                <a:solidFill>
                  <a:schemeClr val="tx1"/>
                </a:solidFill>
              </a:rPr>
              <a:t>. Какие формы работы эффективно использовать?</a:t>
            </a:r>
          </a:p>
          <a:p>
            <a:pPr fontAlgn="auto">
              <a:spcAft>
                <a:spcPts val="0"/>
              </a:spcAft>
              <a:buFont typeface="Arial" pitchFamily="34" charset="0"/>
              <a:buNone/>
              <a:defRPr/>
            </a:pPr>
            <a:r>
              <a:rPr lang="ru-RU" sz="4000" b="1" dirty="0">
                <a:solidFill>
                  <a:schemeClr val="tx1"/>
                </a:solidFill>
              </a:rPr>
              <a:t>4.</a:t>
            </a:r>
            <a:r>
              <a:rPr lang="ru-RU" sz="4000" b="1" dirty="0" smtClean="0">
                <a:solidFill>
                  <a:schemeClr val="tx1"/>
                </a:solidFill>
              </a:rPr>
              <a:t>Как </a:t>
            </a:r>
            <a:r>
              <a:rPr lang="ru-RU" sz="4000" b="1" dirty="0">
                <a:solidFill>
                  <a:schemeClr val="tx1"/>
                </a:solidFill>
              </a:rPr>
              <a:t>мотивировать молодого педагога на </a:t>
            </a:r>
            <a:r>
              <a:rPr lang="ru-RU" sz="4000" b="1" dirty="0" err="1" smtClean="0">
                <a:solidFill>
                  <a:schemeClr val="tx1"/>
                </a:solidFill>
              </a:rPr>
              <a:t>иннова-ционную</a:t>
            </a:r>
            <a:r>
              <a:rPr lang="ru-RU" sz="4000" b="1" dirty="0" smtClean="0">
                <a:solidFill>
                  <a:schemeClr val="tx1"/>
                </a:solidFill>
              </a:rPr>
              <a:t> </a:t>
            </a:r>
            <a:r>
              <a:rPr lang="ru-RU" sz="4000" b="1" dirty="0">
                <a:solidFill>
                  <a:schemeClr val="tx1"/>
                </a:solidFill>
              </a:rPr>
              <a:t>работу и участие в профессиональных конкурсах?</a:t>
            </a:r>
          </a:p>
          <a:p>
            <a:pPr fontAlgn="auto">
              <a:spcAft>
                <a:spcPts val="0"/>
              </a:spcAft>
              <a:buFont typeface="Arial" pitchFamily="34" charset="0"/>
              <a:buNone/>
              <a:defRPr/>
            </a:pPr>
            <a:r>
              <a:rPr lang="ru-RU" sz="4000" b="1" dirty="0" smtClean="0">
                <a:solidFill>
                  <a:schemeClr val="tx1"/>
                </a:solidFill>
              </a:rPr>
              <a:t>5. Какие </a:t>
            </a:r>
            <a:r>
              <a:rPr lang="ru-RU" sz="4000" b="1" dirty="0">
                <a:solidFill>
                  <a:schemeClr val="tx1"/>
                </a:solidFill>
              </a:rPr>
              <a:t>документы лежат в основе данной работы?</a:t>
            </a:r>
          </a:p>
          <a:p>
            <a:pPr fontAlgn="auto">
              <a:spcAft>
                <a:spcPts val="0"/>
              </a:spcAft>
              <a:buFont typeface="Arial" pitchFamily="34" charset="0"/>
              <a:buNone/>
              <a:defRPr/>
            </a:pPr>
            <a:endParaRPr lang="ru-RU" dirty="0"/>
          </a:p>
        </p:txBody>
      </p:sp>
      <p:sp>
        <p:nvSpPr>
          <p:cNvPr id="7" name="Заголовок 3"/>
          <p:cNvSpPr>
            <a:spLocks noGrp="1"/>
          </p:cNvSpPr>
          <p:nvPr>
            <p:ph type="title"/>
          </p:nvPr>
        </p:nvSpPr>
        <p:spPr>
          <a:xfrm>
            <a:off x="444500" y="836613"/>
            <a:ext cx="8229600" cy="1296987"/>
          </a:xfrm>
        </p:spPr>
        <p:txBody>
          <a:bodyPr rtlCol="0">
            <a:normAutofit/>
          </a:bodyPr>
          <a:lstStyle/>
          <a:p>
            <a:pPr algn="ctr" fontAlgn="auto">
              <a:spcAft>
                <a:spcPts val="0"/>
              </a:spcAft>
              <a:defRPr/>
            </a:pPr>
            <a:r>
              <a:rPr lang="ru-RU" sz="2800" dirty="0" smtClean="0"/>
              <a:t>Вопросы в рамках проблемы </a:t>
            </a:r>
            <a:br>
              <a:rPr lang="ru-RU" sz="2800" dirty="0" smtClean="0"/>
            </a:br>
            <a:r>
              <a:rPr lang="ru-RU" sz="2800" dirty="0" smtClean="0"/>
              <a:t>по </a:t>
            </a:r>
            <a:r>
              <a:rPr lang="ru-RU" sz="2800" dirty="0"/>
              <a:t>работе с молодыми </a:t>
            </a:r>
            <a:r>
              <a:rPr lang="ru-RU" sz="2800" dirty="0" smtClean="0"/>
              <a:t>специалистами</a:t>
            </a: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16386" name="Заголовок 3"/>
          <p:cNvSpPr>
            <a:spLocks noGrp="1"/>
          </p:cNvSpPr>
          <p:nvPr>
            <p:ph type="title"/>
          </p:nvPr>
        </p:nvSpPr>
        <p:spPr>
          <a:xfrm>
            <a:off x="971550" y="981075"/>
            <a:ext cx="7367588" cy="1800225"/>
          </a:xfrm>
        </p:spPr>
        <p:txBody>
          <a:bodyPr/>
          <a:lstStyle/>
          <a:p>
            <a:r>
              <a:rPr lang="ru-RU" sz="2200" b="1" smtClean="0"/>
              <a:t>исследования К.Ю. Белой, М.С. Гвоздевой, Л.М. Денякиной, Н.Н. Лященко, Л.В. Поздняк, П.И. Третьякова, Л.И. Фалюшиной и др.</a:t>
            </a:r>
            <a:br>
              <a:rPr lang="ru-RU" sz="2200" b="1" smtClean="0"/>
            </a:br>
            <a:r>
              <a:rPr lang="ru-RU" sz="2800" smtClean="0"/>
              <a:t> </a:t>
            </a:r>
            <a:br>
              <a:rPr lang="ru-RU" sz="2800" smtClean="0"/>
            </a:br>
            <a:r>
              <a:rPr lang="ru-RU" sz="2800" b="1" smtClean="0"/>
              <a:t>Характерные особенности педагогической деятельности (С.М. Рейдлих):</a:t>
            </a:r>
            <a:r>
              <a:rPr lang="ru-RU" sz="2800" smtClean="0"/>
              <a:t/>
            </a:r>
            <a:br>
              <a:rPr lang="ru-RU" sz="2800" smtClean="0"/>
            </a:br>
            <a:endParaRPr lang="ru-RU" sz="2800" b="1" smtClean="0"/>
          </a:p>
        </p:txBody>
      </p:sp>
      <p:sp>
        <p:nvSpPr>
          <p:cNvPr id="6" name="Заголовок 3"/>
          <p:cNvSpPr txBox="1">
            <a:spLocks/>
          </p:cNvSpPr>
          <p:nvPr/>
        </p:nvSpPr>
        <p:spPr>
          <a:xfrm>
            <a:off x="336550" y="2857500"/>
            <a:ext cx="8447088" cy="3308350"/>
          </a:xfrm>
          <a:prstGeom prst="rect">
            <a:avLst/>
          </a:prstGeom>
        </p:spPr>
        <p:txBody>
          <a:bodyPr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ru-RU" sz="3200" b="1" dirty="0" smtClean="0"/>
              <a:t>- </a:t>
            </a:r>
            <a:r>
              <a:rPr lang="ru-RU" sz="3200" b="1" dirty="0"/>
              <a:t>не допускается скидок на недостаточную квалификацию; </a:t>
            </a:r>
          </a:p>
          <a:p>
            <a:pPr fontAlgn="auto">
              <a:spcAft>
                <a:spcPts val="0"/>
              </a:spcAft>
              <a:defRPr/>
            </a:pPr>
            <a:r>
              <a:rPr lang="ru-RU" sz="3200" b="1" dirty="0"/>
              <a:t>- </a:t>
            </a:r>
            <a:r>
              <a:rPr lang="ru-RU" sz="3200" b="1" dirty="0" smtClean="0"/>
              <a:t>высокие </a:t>
            </a:r>
            <a:r>
              <a:rPr lang="ru-RU" sz="3200" b="1" dirty="0"/>
              <a:t>и жесткие требования к профессиональной компетентности со стороны образовательной среды действуют </a:t>
            </a:r>
            <a:endParaRPr lang="ru-RU" sz="3200" b="1" dirty="0" smtClean="0"/>
          </a:p>
          <a:p>
            <a:pPr fontAlgn="auto">
              <a:spcAft>
                <a:spcPts val="0"/>
              </a:spcAft>
              <a:defRPr/>
            </a:pPr>
            <a:r>
              <a:rPr lang="ru-RU" sz="3200" b="1" dirty="0" smtClean="0"/>
              <a:t>с </a:t>
            </a:r>
            <a:r>
              <a:rPr lang="ru-RU" sz="3200" b="1" dirty="0"/>
              <a:t>первого и до последнего дня работы; </a:t>
            </a:r>
          </a:p>
          <a:p>
            <a:pPr fontAlgn="auto">
              <a:spcAft>
                <a:spcPts val="0"/>
              </a:spcAft>
              <a:defRPr/>
            </a:pPr>
            <a:r>
              <a:rPr lang="ru-RU" sz="3200" b="1" dirty="0"/>
              <a:t>- педагог не имеет возможности остановить педагогический процесс, отсрочить его, чтобы, например, получить консультацию; </a:t>
            </a:r>
          </a:p>
          <a:p>
            <a:pPr fontAlgn="auto">
              <a:spcAft>
                <a:spcPts val="0"/>
              </a:spcAft>
              <a:defRPr/>
            </a:pPr>
            <a:r>
              <a:rPr lang="ru-RU" sz="3200" b="1" dirty="0"/>
              <a:t>- работа воспитателя зачастую требует мгновенной, но профессионально точной реакции; </a:t>
            </a:r>
          </a:p>
          <a:p>
            <a:pPr fontAlgn="auto">
              <a:spcAft>
                <a:spcPts val="0"/>
              </a:spcAft>
              <a:defRPr/>
            </a:pPr>
            <a:r>
              <a:rPr lang="ru-RU" sz="3200" b="1" dirty="0"/>
              <a:t>- имеют место высокая цена ошибок и значительный период проявления окончательных результатов педагогической деятельности и др.</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17410"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b="1">
                <a:latin typeface="Calibri" pitchFamily="34" charset="0"/>
              </a:rPr>
              <a:t>Вывод: организовать работу с молодым специалистом, пришедшим </a:t>
            </a:r>
          </a:p>
          <a:p>
            <a:pPr algn="ctr"/>
            <a:r>
              <a:rPr lang="ru-RU" sz="3200" b="1">
                <a:latin typeface="Calibri" pitchFamily="34" charset="0"/>
              </a:rPr>
              <a:t>в Ваш коллектив, следует начинать, </a:t>
            </a:r>
          </a:p>
          <a:p>
            <a:pPr algn="ctr"/>
            <a:r>
              <a:rPr lang="ru-RU" sz="3200" b="1">
                <a:latin typeface="Calibri" pitchFamily="34" charset="0"/>
              </a:rPr>
              <a:t>не откладывая на долгий срок</a:t>
            </a:r>
            <a:r>
              <a:rPr lang="ru-RU" sz="3200">
                <a:latin typeface="Calibri" pitchFamily="34" charset="0"/>
              </a:rPr>
              <a:t/>
            </a:r>
            <a:br>
              <a:rPr lang="ru-RU" sz="3200">
                <a:latin typeface="Calibri" pitchFamily="34" charset="0"/>
              </a:rPr>
            </a:br>
            <a:endParaRPr lang="ru-RU" sz="3200" b="1">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18434" name="Заголовок 3"/>
          <p:cNvSpPr txBox="1">
            <a:spLocks/>
          </p:cNvSpPr>
          <p:nvPr/>
        </p:nvSpPr>
        <p:spPr bwMode="auto">
          <a:xfrm>
            <a:off x="444500" y="1916113"/>
            <a:ext cx="8229600" cy="2295525"/>
          </a:xfrm>
          <a:prstGeom prst="rect">
            <a:avLst/>
          </a:prstGeom>
          <a:noFill/>
          <a:ln w="9525">
            <a:noFill/>
            <a:miter lim="800000"/>
            <a:headEnd/>
            <a:tailEnd/>
          </a:ln>
        </p:spPr>
        <p:txBody>
          <a:bodyPr anchor="ctr"/>
          <a:lstStyle/>
          <a:p>
            <a:pPr algn="r"/>
            <a:r>
              <a:rPr lang="ru-RU" sz="3600" b="1">
                <a:latin typeface="Calibri" pitchFamily="34" charset="0"/>
              </a:rPr>
              <a:t>…</a:t>
            </a:r>
            <a:r>
              <a:rPr lang="ru-RU" sz="3600" b="1" i="1">
                <a:latin typeface="Calibri" pitchFamily="34" charset="0"/>
              </a:rPr>
              <a:t>Все наши замыслы, все поиски и построения превращаются в прах, </a:t>
            </a:r>
            <a:br>
              <a:rPr lang="ru-RU" sz="3600" b="1" i="1">
                <a:latin typeface="Calibri" pitchFamily="34" charset="0"/>
              </a:rPr>
            </a:br>
            <a:r>
              <a:rPr lang="ru-RU" sz="3600" b="1" i="1">
                <a:latin typeface="Calibri" pitchFamily="34" charset="0"/>
              </a:rPr>
              <a:t>если у ученика нет желания учиться</a:t>
            </a:r>
            <a:r>
              <a:rPr lang="ru-RU" sz="3600" b="1">
                <a:latin typeface="Calibri" pitchFamily="34" charset="0"/>
              </a:rPr>
              <a:t>.</a:t>
            </a:r>
            <a:br>
              <a:rPr lang="ru-RU" sz="3600" b="1">
                <a:latin typeface="Calibri" pitchFamily="34" charset="0"/>
              </a:rPr>
            </a:br>
            <a:r>
              <a:rPr lang="ru-RU" sz="3600" b="1">
                <a:latin typeface="Calibri" pitchFamily="34" charset="0"/>
              </a:rPr>
              <a:t> </a:t>
            </a:r>
            <a:br>
              <a:rPr lang="ru-RU" sz="3600" b="1">
                <a:latin typeface="Calibri" pitchFamily="34" charset="0"/>
              </a:rPr>
            </a:br>
            <a:r>
              <a:rPr lang="ru-RU" sz="3600" b="1">
                <a:latin typeface="Calibri" pitchFamily="34" charset="0"/>
              </a:rPr>
              <a:t>В.А. Сухомлинский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4" name="Заголовок 3"/>
          <p:cNvSpPr>
            <a:spLocks noGrp="1"/>
          </p:cNvSpPr>
          <p:nvPr>
            <p:ph type="title"/>
          </p:nvPr>
        </p:nvSpPr>
        <p:spPr>
          <a:xfrm>
            <a:off x="444500" y="1557338"/>
            <a:ext cx="8229600" cy="2879725"/>
          </a:xfrm>
        </p:spPr>
        <p:txBody>
          <a:bodyPr rtlCol="0">
            <a:noAutofit/>
          </a:bodyPr>
          <a:lstStyle/>
          <a:p>
            <a:pPr algn="r" fontAlgn="auto">
              <a:spcAft>
                <a:spcPts val="0"/>
              </a:spcAft>
              <a:defRPr/>
            </a:pPr>
            <a:r>
              <a:rPr lang="ru-RU" sz="2800" b="1" i="1" dirty="0" smtClean="0">
                <a:effectLst>
                  <a:outerShdw blurRad="38100" dist="38100" dir="2700000" algn="tl">
                    <a:srgbClr val="000000">
                      <a:alpha val="43137"/>
                    </a:srgbClr>
                  </a:outerShdw>
                </a:effectLst>
              </a:rPr>
              <a:t>Давай </a:t>
            </a:r>
            <a:r>
              <a:rPr lang="ru-RU" sz="2800" b="1" i="1" dirty="0">
                <a:effectLst>
                  <a:outerShdw blurRad="38100" dist="38100" dir="2700000" algn="tl">
                    <a:srgbClr val="000000">
                      <a:alpha val="43137"/>
                    </a:srgbClr>
                  </a:outerShdw>
                </a:effectLst>
              </a:rPr>
              <a:t>наставления только тому, кто ищет знаний. Оказывай помощь только тому, кто не умеет внятно высказывать свои заветные думы. Обучай только того, кто способен, узнав про один угол квадрата, </a:t>
            </a:r>
            <a:r>
              <a:rPr lang="ru-RU" sz="2800" b="1" i="1" dirty="0" smtClean="0">
                <a:effectLst>
                  <a:outerShdw blurRad="38100" dist="38100" dir="2700000" algn="tl">
                    <a:srgbClr val="000000">
                      <a:alpha val="43137"/>
                    </a:srgbClr>
                  </a:outerShdw>
                </a:effectLst>
              </a:rPr>
              <a:t/>
            </a:r>
            <a:br>
              <a:rPr lang="ru-RU" sz="2800" b="1" i="1" dirty="0" smtClean="0">
                <a:effectLst>
                  <a:outerShdw blurRad="38100" dist="38100" dir="2700000" algn="tl">
                    <a:srgbClr val="000000">
                      <a:alpha val="43137"/>
                    </a:srgbClr>
                  </a:outerShdw>
                </a:effectLst>
              </a:rPr>
            </a:br>
            <a:r>
              <a:rPr lang="ru-RU" sz="2800" b="1" i="1" dirty="0" smtClean="0">
                <a:effectLst>
                  <a:outerShdw blurRad="38100" dist="38100" dir="2700000" algn="tl">
                    <a:srgbClr val="000000">
                      <a:alpha val="43137"/>
                    </a:srgbClr>
                  </a:outerShdw>
                </a:effectLst>
              </a:rPr>
              <a:t>представить </a:t>
            </a:r>
            <a:r>
              <a:rPr lang="ru-RU" sz="2800" b="1" i="1" dirty="0">
                <a:effectLst>
                  <a:outerShdw blurRad="38100" dist="38100" dir="2700000" algn="tl">
                    <a:srgbClr val="000000">
                      <a:alpha val="43137"/>
                    </a:srgbClr>
                  </a:outerShdw>
                </a:effectLst>
              </a:rPr>
              <a:t>себе остальные </a:t>
            </a:r>
            <a:r>
              <a:rPr lang="ru-RU" sz="2800" b="1" i="1" dirty="0" smtClean="0">
                <a:effectLst>
                  <a:outerShdw blurRad="38100" dist="38100" dir="2700000" algn="tl">
                    <a:srgbClr val="000000">
                      <a:alpha val="43137"/>
                    </a:srgbClr>
                  </a:outerShdw>
                </a:effectLst>
              </a:rPr>
              <a:t>три</a:t>
            </a:r>
            <a:r>
              <a:rPr lang="ru-RU" sz="2800" dirty="0" smtClean="0"/>
              <a:t>.</a:t>
            </a:r>
            <a:br>
              <a:rPr lang="ru-RU" sz="2800" dirty="0" smtClean="0"/>
            </a:br>
            <a:r>
              <a:rPr lang="ru-RU" sz="1200" dirty="0" smtClean="0"/>
              <a:t/>
            </a:r>
            <a:br>
              <a:rPr lang="ru-RU" sz="1200" dirty="0" smtClean="0"/>
            </a:br>
            <a:r>
              <a:rPr lang="ru-RU" sz="2800" b="1" dirty="0" smtClean="0">
                <a:effectLst>
                  <a:outerShdw blurRad="38100" dist="38100" dir="2700000" algn="tl">
                    <a:srgbClr val="000000">
                      <a:alpha val="43137"/>
                    </a:srgbClr>
                  </a:outerShdw>
                </a:effectLst>
              </a:rPr>
              <a:t>Конфуций</a:t>
            </a:r>
            <a:endParaRPr lang="ru-RU"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0482"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0483" name="Заголовок 1"/>
          <p:cNvSpPr>
            <a:spLocks noGrp="1"/>
          </p:cNvSpPr>
          <p:nvPr>
            <p:ph type="title"/>
          </p:nvPr>
        </p:nvSpPr>
        <p:spPr>
          <a:xfrm>
            <a:off x="457200" y="274638"/>
            <a:ext cx="8229600" cy="777875"/>
          </a:xfrm>
        </p:spPr>
        <p:txBody>
          <a:bodyPr/>
          <a:lstStyle/>
          <a:p>
            <a:r>
              <a:rPr lang="ru-RU" b="1" smtClean="0"/>
              <a:t>требования</a:t>
            </a:r>
          </a:p>
        </p:txBody>
      </p:sp>
      <p:sp>
        <p:nvSpPr>
          <p:cNvPr id="3" name="Объект 2"/>
          <p:cNvSpPr>
            <a:spLocks noGrp="1"/>
          </p:cNvSpPr>
          <p:nvPr>
            <p:ph idx="1"/>
          </p:nvPr>
        </p:nvSpPr>
        <p:spPr>
          <a:xfrm>
            <a:off x="444500" y="1125538"/>
            <a:ext cx="8229600" cy="5543550"/>
          </a:xfrm>
        </p:spPr>
        <p:txBody>
          <a:bodyPr rtlCol="0">
            <a:normAutofit fontScale="62500" lnSpcReduction="20000"/>
          </a:bodyPr>
          <a:lstStyle/>
          <a:p>
            <a:pPr fontAlgn="auto">
              <a:spcAft>
                <a:spcPts val="0"/>
              </a:spcAft>
              <a:buFont typeface="Arial" pitchFamily="34" charset="0"/>
              <a:buChar char="•"/>
              <a:defRPr/>
            </a:pPr>
            <a:r>
              <a:rPr lang="ru-RU" sz="3600" b="1" dirty="0" smtClean="0"/>
              <a:t>реализация </a:t>
            </a:r>
            <a:r>
              <a:rPr lang="ru-RU" sz="3600" b="1" dirty="0"/>
              <a:t>вариативности образовательных запросов; </a:t>
            </a:r>
            <a:endParaRPr lang="ru-RU" sz="3600" b="1" dirty="0" smtClean="0"/>
          </a:p>
          <a:p>
            <a:pPr marL="0" indent="0" fontAlgn="auto">
              <a:spcAft>
                <a:spcPts val="0"/>
              </a:spcAft>
              <a:buFont typeface="Arial" pitchFamily="34" charset="0"/>
              <a:buNone/>
              <a:defRPr/>
            </a:pPr>
            <a:endParaRPr lang="ru-RU" sz="2400" b="1" dirty="0"/>
          </a:p>
          <a:p>
            <a:pPr fontAlgn="auto">
              <a:spcAft>
                <a:spcPts val="0"/>
              </a:spcAft>
              <a:buFont typeface="Arial" pitchFamily="34" charset="0"/>
              <a:buChar char="•"/>
              <a:defRPr/>
            </a:pPr>
            <a:r>
              <a:rPr lang="ru-RU" sz="3600" b="1" dirty="0" smtClean="0"/>
              <a:t>овладение </a:t>
            </a:r>
            <a:r>
              <a:rPr lang="ru-RU" sz="3600" b="1" dirty="0"/>
              <a:t>способами самостоятельного познания и перехода в режим саморазвития; </a:t>
            </a:r>
          </a:p>
          <a:p>
            <a:pPr marL="0" indent="0" fontAlgn="auto">
              <a:spcAft>
                <a:spcPts val="0"/>
              </a:spcAft>
              <a:buFont typeface="Arial" pitchFamily="34" charset="0"/>
              <a:buNone/>
              <a:defRPr/>
            </a:pPr>
            <a:r>
              <a:rPr lang="ru-RU" sz="2400" b="1" dirty="0"/>
              <a:t> </a:t>
            </a:r>
          </a:p>
          <a:p>
            <a:pPr fontAlgn="auto">
              <a:spcAft>
                <a:spcPts val="0"/>
              </a:spcAft>
              <a:buFont typeface="Arial" pitchFamily="34" charset="0"/>
              <a:buChar char="•"/>
              <a:defRPr/>
            </a:pPr>
            <a:r>
              <a:rPr lang="ru-RU" sz="3600" b="1" dirty="0" smtClean="0"/>
              <a:t>ориентация </a:t>
            </a:r>
            <a:r>
              <a:rPr lang="ru-RU" sz="3600" b="1" dirty="0"/>
              <a:t>на удовлетворение потребности в неформальном профессиональном общении; </a:t>
            </a:r>
          </a:p>
          <a:p>
            <a:pPr marL="0" indent="0" fontAlgn="auto">
              <a:spcAft>
                <a:spcPts val="0"/>
              </a:spcAft>
              <a:buFont typeface="Arial" pitchFamily="34" charset="0"/>
              <a:buNone/>
              <a:defRPr/>
            </a:pPr>
            <a:endParaRPr lang="ru-RU" sz="2400" b="1" dirty="0"/>
          </a:p>
          <a:p>
            <a:pPr fontAlgn="auto">
              <a:spcAft>
                <a:spcPts val="0"/>
              </a:spcAft>
              <a:buFont typeface="Arial" pitchFamily="34" charset="0"/>
              <a:buChar char="•"/>
              <a:defRPr/>
            </a:pPr>
            <a:r>
              <a:rPr lang="ru-RU" sz="3600" b="1" dirty="0" smtClean="0"/>
              <a:t>ориентация </a:t>
            </a:r>
            <a:r>
              <a:rPr lang="ru-RU" sz="3600" b="1" dirty="0"/>
              <a:t>на самоанализ собственной деятельности и осознание необходимости её совершенствования; </a:t>
            </a:r>
          </a:p>
          <a:p>
            <a:pPr marL="0" indent="0" fontAlgn="auto">
              <a:spcAft>
                <a:spcPts val="0"/>
              </a:spcAft>
              <a:buFont typeface="Arial" pitchFamily="34" charset="0"/>
              <a:buNone/>
              <a:defRPr/>
            </a:pPr>
            <a:endParaRPr lang="ru-RU" sz="2400" b="1" dirty="0"/>
          </a:p>
          <a:p>
            <a:pPr fontAlgn="auto">
              <a:spcAft>
                <a:spcPts val="0"/>
              </a:spcAft>
              <a:buFont typeface="Arial" pitchFamily="34" charset="0"/>
              <a:buChar char="•"/>
              <a:defRPr/>
            </a:pPr>
            <a:r>
              <a:rPr lang="ru-RU" sz="3600" b="1" dirty="0" smtClean="0"/>
              <a:t>проблемное построение </a:t>
            </a:r>
            <a:r>
              <a:rPr lang="ru-RU" sz="3600" b="1" dirty="0"/>
              <a:t>содержания лекций, семинаров, требующих от педагогов междисциплинарного синтеза; </a:t>
            </a:r>
          </a:p>
          <a:p>
            <a:pPr marL="0" indent="0" fontAlgn="auto">
              <a:spcAft>
                <a:spcPts val="0"/>
              </a:spcAft>
              <a:buFont typeface="Arial" pitchFamily="34" charset="0"/>
              <a:buNone/>
              <a:defRPr/>
            </a:pPr>
            <a:endParaRPr lang="ru-RU" sz="2400" b="1" dirty="0"/>
          </a:p>
          <a:p>
            <a:pPr fontAlgn="auto">
              <a:spcAft>
                <a:spcPts val="0"/>
              </a:spcAft>
              <a:buFont typeface="Arial" pitchFamily="34" charset="0"/>
              <a:buChar char="•"/>
              <a:defRPr/>
            </a:pPr>
            <a:r>
              <a:rPr lang="ru-RU" sz="3600" b="1" dirty="0" smtClean="0"/>
              <a:t>использование </a:t>
            </a:r>
            <a:r>
              <a:rPr lang="ru-RU" sz="3600" b="1" dirty="0"/>
              <a:t>таких форм и методов учебной работы, которые носят исследовательский характер и направлены на осмысление собственного педагогического опыта и творческую его переработку.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D:\Книги по психологии и педагогике\ФОНЫ\1.jpg"/>
          <p:cNvPicPr>
            <a:picLocks noChangeAspect="1" noChangeArrowheads="1"/>
          </p:cNvPicPr>
          <p:nvPr/>
        </p:nvPicPr>
        <p:blipFill>
          <a:blip r:embed="rId2" cstate="print"/>
          <a:srcRect b="1784"/>
          <a:stretch>
            <a:fillRect/>
          </a:stretch>
        </p:blipFill>
        <p:spPr bwMode="auto">
          <a:xfrm>
            <a:off x="-12700" y="0"/>
            <a:ext cx="9144000" cy="6858000"/>
          </a:xfrm>
          <a:prstGeom prst="rect">
            <a:avLst/>
          </a:prstGeom>
          <a:noFill/>
          <a:ln w="9525">
            <a:noFill/>
            <a:miter lim="800000"/>
            <a:headEnd/>
            <a:tailEnd/>
          </a:ln>
        </p:spPr>
      </p:pic>
      <p:sp>
        <p:nvSpPr>
          <p:cNvPr id="21506" name="Заголовок 3"/>
          <p:cNvSpPr txBox="1">
            <a:spLocks/>
          </p:cNvSpPr>
          <p:nvPr/>
        </p:nvSpPr>
        <p:spPr bwMode="auto">
          <a:xfrm>
            <a:off x="971550" y="2528888"/>
            <a:ext cx="7367588" cy="1800225"/>
          </a:xfrm>
          <a:prstGeom prst="rect">
            <a:avLst/>
          </a:prstGeom>
          <a:noFill/>
          <a:ln w="9525">
            <a:noFill/>
            <a:miter lim="800000"/>
            <a:headEnd/>
            <a:tailEnd/>
          </a:ln>
        </p:spPr>
        <p:txBody>
          <a:bodyPr anchor="ctr"/>
          <a:lstStyle/>
          <a:p>
            <a:pPr algn="ctr"/>
            <a:r>
              <a:rPr lang="ru-RU" sz="3200">
                <a:latin typeface="Calibri" pitchFamily="34" charset="0"/>
              </a:rPr>
              <a:t/>
            </a:r>
            <a:br>
              <a:rPr lang="ru-RU" sz="3200">
                <a:latin typeface="Calibri" pitchFamily="34" charset="0"/>
              </a:rPr>
            </a:br>
            <a:endParaRPr lang="ru-RU" sz="3200" b="1">
              <a:latin typeface="Calibri" pitchFamily="34" charset="0"/>
            </a:endParaRPr>
          </a:p>
        </p:txBody>
      </p:sp>
      <p:sp>
        <p:nvSpPr>
          <p:cNvPr id="21507" name="Заголовок 2"/>
          <p:cNvSpPr>
            <a:spLocks noGrp="1"/>
          </p:cNvSpPr>
          <p:nvPr>
            <p:ph type="title"/>
          </p:nvPr>
        </p:nvSpPr>
        <p:spPr/>
        <p:txBody>
          <a:bodyPr/>
          <a:lstStyle/>
          <a:p>
            <a:r>
              <a:rPr lang="ru-RU" b="1" smtClean="0"/>
              <a:t>Изучение</a:t>
            </a:r>
          </a:p>
        </p:txBody>
      </p:sp>
      <p:sp>
        <p:nvSpPr>
          <p:cNvPr id="21508" name="Объект 3"/>
          <p:cNvSpPr>
            <a:spLocks noGrp="1"/>
          </p:cNvSpPr>
          <p:nvPr>
            <p:ph idx="1"/>
          </p:nvPr>
        </p:nvSpPr>
        <p:spPr/>
        <p:txBody>
          <a:bodyPr/>
          <a:lstStyle/>
          <a:p>
            <a:r>
              <a:rPr lang="ru-RU" smtClean="0"/>
              <a:t>Личности педагога (общечеловеческие ценности, направленность, характерные проявления, склонности, СПА и т.д.)</a:t>
            </a:r>
          </a:p>
          <a:p>
            <a:r>
              <a:rPr lang="ru-RU" smtClean="0"/>
              <a:t>Компетентности педагога (коммуникативные, профессиональные) </a:t>
            </a:r>
          </a:p>
          <a:p>
            <a:r>
              <a:rPr lang="ru-RU" smtClean="0"/>
              <a:t>Проблемное поле профессиональных вопросов и проблем (теория и практика)</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97</TotalTime>
  <Words>648</Words>
  <Application>Microsoft Office PowerPoint</Application>
  <PresentationFormat>Экран (4:3)</PresentationFormat>
  <Paragraphs>97</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Организация работы старшего воспитателя с молодыми специалистами ДОО</vt:lpstr>
      <vt:lpstr>Какие проблемы возникают у меня,  как у старшего воспитателя,  в работе с молодыми специалистами?</vt:lpstr>
      <vt:lpstr>Вопросы в рамках проблемы  по работе с молодыми специалистами</vt:lpstr>
      <vt:lpstr>исследования К.Ю. Белой, М.С. Гвоздевой, Л.М. Денякиной, Н.Н. Лященко, Л.В. Поздняк, П.И. Третьякова, Л.И. Фалюшиной и др.   Характерные особенности педагогической деятельности (С.М. Рейдлих): </vt:lpstr>
      <vt:lpstr>Презентация PowerPoint</vt:lpstr>
      <vt:lpstr>Презентация PowerPoint</vt:lpstr>
      <vt:lpstr>Давай наставления только тому, кто ищет знаний. Оказывай помощь только тому, кто не умеет внятно высказывать свои заветные думы. Обучай только того, кто способен, узнав про один угол квадрата,  представить себе остальные три.  Конфуций</vt:lpstr>
      <vt:lpstr>требования</vt:lpstr>
      <vt:lpstr>Изучение</vt:lpstr>
      <vt:lpstr>Стили познавательной активности</vt:lpstr>
      <vt:lpstr>Презентация PowerPoint</vt:lpstr>
      <vt:lpstr>Формы работы:</vt:lpstr>
      <vt:lpstr>Формы работы:</vt:lpstr>
      <vt:lpstr>«Квик – настройка» </vt:lpstr>
      <vt:lpstr>Условия успеха</vt:lpstr>
      <vt:lpstr>Главное –  подобрать золотой ключик  к каждому педагогу.</vt:lpstr>
      <vt:lpstr>Спасибо Вам за работу!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Валерий</dc:creator>
  <cp:lastModifiedBy>GC</cp:lastModifiedBy>
  <cp:revision>14</cp:revision>
  <dcterms:created xsi:type="dcterms:W3CDTF">2014-11-11T17:46:11Z</dcterms:created>
  <dcterms:modified xsi:type="dcterms:W3CDTF">2016-12-19T17:15:17Z</dcterms:modified>
</cp:coreProperties>
</file>