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83" r:id="rId2"/>
    <p:sldId id="256" r:id="rId3"/>
    <p:sldId id="285" r:id="rId4"/>
    <p:sldId id="286" r:id="rId5"/>
    <p:sldId id="260" r:id="rId6"/>
    <p:sldId id="261" r:id="rId7"/>
    <p:sldId id="287" r:id="rId8"/>
    <p:sldId id="288" r:id="rId9"/>
    <p:sldId id="262" r:id="rId10"/>
    <p:sldId id="265" r:id="rId11"/>
    <p:sldId id="259" r:id="rId12"/>
    <p:sldId id="290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9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C0E4C-55CE-430B-8EC3-5FDBD6EB781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A3E93-82B5-4D08-94C2-7DF1B1959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1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A3E93-82B5-4D08-94C2-7DF1B1959D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0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xn--80ahskgp9b2a.xn--p1ai/wp-content/uploads/2012/12/1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4B5A2D-0348-4DE3-883E-B366D6AAE4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401" t="1049" r="29000" b="55902"/>
          <a:stretch/>
        </p:blipFill>
        <p:spPr>
          <a:xfrm>
            <a:off x="12380" y="836712"/>
            <a:ext cx="2808312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DCEED1-F4A0-4A60-84A1-7D32E7A9F2CB}"/>
              </a:ext>
            </a:extLst>
          </p:cNvPr>
          <p:cNvSpPr/>
          <p:nvPr/>
        </p:nvSpPr>
        <p:spPr>
          <a:xfrm>
            <a:off x="2573414" y="192012"/>
            <a:ext cx="65582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Зайцева </a:t>
            </a:r>
          </a:p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Любовь Михайловна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922D32-AAFF-4F8C-A699-10B80DB98A45}"/>
              </a:ext>
            </a:extLst>
          </p:cNvPr>
          <p:cNvSpPr/>
          <p:nvPr/>
        </p:nvSpPr>
        <p:spPr>
          <a:xfrm>
            <a:off x="4767300" y="2502367"/>
            <a:ext cx="39372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Учитель – логопед</a:t>
            </a:r>
          </a:p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</a:t>
            </a:r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ысшей категории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1CDF47-44C5-4781-B4DE-49DC03E3DCBC}"/>
              </a:ext>
            </a:extLst>
          </p:cNvPr>
          <p:cNvSpPr/>
          <p:nvPr/>
        </p:nvSpPr>
        <p:spPr>
          <a:xfrm>
            <a:off x="1979712" y="5222232"/>
            <a:ext cx="63582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МКДОУ Мосальский детский сад</a:t>
            </a:r>
          </a:p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</a:t>
            </a:r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омбинированного вида «Радуга»</a:t>
            </a:r>
          </a:p>
        </p:txBody>
      </p:sp>
    </p:spTree>
    <p:extLst>
      <p:ext uri="{BB962C8B-B14F-4D97-AF65-F5344CB8AC3E}">
        <p14:creationId xmlns:p14="http://schemas.microsoft.com/office/powerpoint/2010/main" val="52414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857224" y="1857364"/>
            <a:ext cx="782900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педагогического воздействия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 помощью работы 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лэпбуком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направлена на выравнивание речевого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психофизического развития детей и обеспечение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их всестороннего гармоничного развития. 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К\AppData\Local\Microsoft\Windows\INetCache\Content.Word\DSCN9905.jpg"/>
          <p:cNvPicPr/>
          <p:nvPr/>
        </p:nvPicPr>
        <p:blipFill>
          <a:blip r:embed="rId2" cstate="print"/>
          <a:srcRect l="3165" r="5634" b="22473"/>
          <a:stretch>
            <a:fillRect/>
          </a:stretch>
        </p:blipFill>
        <p:spPr bwMode="auto">
          <a:xfrm>
            <a:off x="4926018" y="345602"/>
            <a:ext cx="3932262" cy="265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57FB3D-2BFD-4888-ADCC-ED4F17E4F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336" y="3189502"/>
            <a:ext cx="3915944" cy="26513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F4916C-F323-46CC-91CA-D22BCBA12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940" y="3189502"/>
            <a:ext cx="1841528" cy="235406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159BD6-C9D6-403F-BC71-AEC60A920A6A}"/>
              </a:ext>
            </a:extLst>
          </p:cNvPr>
          <p:cNvSpPr/>
          <p:nvPr/>
        </p:nvSpPr>
        <p:spPr>
          <a:xfrm>
            <a:off x="683568" y="714268"/>
            <a:ext cx="4258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(Проще скажем – раскладушка).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– помощник, он же – друг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серьёзная игрушка.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479296-23AF-4C90-9011-2EBE4BC50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260648"/>
            <a:ext cx="1695524" cy="28400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2B424B-B1DD-4ED6-9B0C-668DDDEA7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251501"/>
            <a:ext cx="4491530" cy="337407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D8D33C-1B32-4968-ACF0-E49E2DB68D98}"/>
              </a:ext>
            </a:extLst>
          </p:cNvPr>
          <p:cNvSpPr/>
          <p:nvPr/>
        </p:nvSpPr>
        <p:spPr>
          <a:xfrm>
            <a:off x="572220" y="28967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«Один–много»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(Образование множественного числа имён существительных, дифференциация существительных в именительном падеже, преобразование из единственного числа во множественное).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Постепенно открываем: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«Один – много» называем.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Мишка – мишки, стол – столы.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Правильно всё назови.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К\AppData\Local\Microsoft\Windows\INetCache\Content.Word\DSCN99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151" y="3181679"/>
            <a:ext cx="5316097" cy="3634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ПК\Desktop\рабочий стол\фото\IMG_20190827_110120.jpg"/>
          <p:cNvPicPr/>
          <p:nvPr/>
        </p:nvPicPr>
        <p:blipFill>
          <a:blip r:embed="rId3" cstate="print"/>
          <a:srcRect t="2057" r="3607" b="10729"/>
          <a:stretch>
            <a:fillRect/>
          </a:stretch>
        </p:blipFill>
        <p:spPr bwMode="auto">
          <a:xfrm rot="5400000">
            <a:off x="5773245" y="625254"/>
            <a:ext cx="3258684" cy="2348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333440-353F-4867-AFA6-3793A1F065DF}"/>
              </a:ext>
            </a:extLst>
          </p:cNvPr>
          <p:cNvSpPr/>
          <p:nvPr/>
        </p:nvSpPr>
        <p:spPr>
          <a:xfrm>
            <a:off x="323528" y="865639"/>
            <a:ext cx="5209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здесь лишнее? Нарисуй»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(Развитие логического мышления, мелкой моторики, воображения)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Здесь, что лишнее, скажи,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 и покажи.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Лексику обогащаем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мышленье развиваем.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на бумаге рисуем  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 тренируем.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Рисунок 26" descr="DSCN99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38" y="330727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ПК\Desktop\рабочий стол\фото\IMG_20190827_1102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293641" y="961459"/>
            <a:ext cx="2380293" cy="1704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A5D089-9631-4BB1-BDF1-21B4621B03E2}"/>
              </a:ext>
            </a:extLst>
          </p:cNvPr>
          <p:cNvSpPr/>
          <p:nvPr/>
        </p:nvSpPr>
        <p:spPr>
          <a:xfrm>
            <a:off x="539552" y="40466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«Назови ласково»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(Закрепление умения правильно употреблять слова с уменьшительно-ласкательным суффиксом).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выбери картинку, её ты назови,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 ней такую же, но только ласково скажи.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Гном и гномик, гриб – грибок.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и домик, дуб – дубок.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Словообразованием занимаемся,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Произносить правильно всё стараемся.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К\Desktop\рабочий стол\фото\IMG_20190827_110326.jpg"/>
          <p:cNvPicPr/>
          <p:nvPr/>
        </p:nvPicPr>
        <p:blipFill>
          <a:blip r:embed="rId2" cstate="print"/>
          <a:srcRect t="10545" r="4333" b="5273"/>
          <a:stretch>
            <a:fillRect/>
          </a:stretch>
        </p:blipFill>
        <p:spPr bwMode="auto">
          <a:xfrm rot="16200000">
            <a:off x="6109037" y="876636"/>
            <a:ext cx="3011224" cy="1909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C:\Users\ПК\AppData\Local\Microsoft\Windows\INetCache\Content.Word\DSCN99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37245"/>
            <a:ext cx="5077766" cy="351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953FDE-5906-4A63-A906-076AB7BB9CF1}"/>
              </a:ext>
            </a:extLst>
          </p:cNvPr>
          <p:cNvSpPr/>
          <p:nvPr/>
        </p:nvSpPr>
        <p:spPr>
          <a:xfrm>
            <a:off x="574353" y="76470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«Выбери правильно предлог»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(Составление предложения по картинке, выбор схемы предлога, составление схемы предложения).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чтоб по картинке составить,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правильно предлог нам вставить.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домиков схему собираем,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Предлог из круга выбираем.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К\Desktop\рабочий стол\фото\IMG_20190827_110426.jpg"/>
          <p:cNvPicPr/>
          <p:nvPr/>
        </p:nvPicPr>
        <p:blipFill>
          <a:blip r:embed="rId2" cstate="print"/>
          <a:srcRect t="2508" b="6557"/>
          <a:stretch>
            <a:fillRect/>
          </a:stretch>
        </p:blipFill>
        <p:spPr bwMode="auto">
          <a:xfrm rot="16200000">
            <a:off x="6127874" y="959824"/>
            <a:ext cx="2435160" cy="1658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C:\Users\ПК\AppData\Local\Microsoft\Windows\INetCache\Content.Word\DSCN99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9404" y="3429000"/>
            <a:ext cx="4717758" cy="3339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07DBEC-F169-478E-B02E-E37ADFA21E2F}"/>
              </a:ext>
            </a:extLst>
          </p:cNvPr>
          <p:cNvSpPr/>
          <p:nvPr/>
        </p:nvSpPr>
        <p:spPr>
          <a:xfrm>
            <a:off x="755576" y="76470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«Чей, чья, чьё?»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(Образование притяжательных прилагательных)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Ваня, Маша – наши дети –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у нас на свете.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одежду им собрать,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ЧЕЙ? И ЧЬЯ? Надо назвать.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без промашек.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– в кармашек.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Desktop\рабочий стол\фото\IMG_20190827_110438.jpg"/>
          <p:cNvPicPr/>
          <p:nvPr/>
        </p:nvPicPr>
        <p:blipFill>
          <a:blip r:embed="rId2" cstate="print"/>
          <a:srcRect l="5807" t="14240" r="4375" b="4871"/>
          <a:stretch>
            <a:fillRect/>
          </a:stretch>
        </p:blipFill>
        <p:spPr bwMode="auto">
          <a:xfrm rot="16200000">
            <a:off x="6388309" y="891826"/>
            <a:ext cx="2574618" cy="1598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C:\Users\ПК\AppData\Local\Microsoft\Windows\INetCache\Content.Word\DSCN99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78496"/>
            <a:ext cx="5791887" cy="386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C1F277-C3D9-401D-BE80-0B88538C0920}"/>
              </a:ext>
            </a:extLst>
          </p:cNvPr>
          <p:cNvSpPr/>
          <p:nvPr/>
        </p:nvSpPr>
        <p:spPr>
          <a:xfrm>
            <a:off x="827584" y="8367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этой странице у зверей потерялись хвосты –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увы, не просты.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Чей хвост у кого? Отбираем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 помощью прищепок присоединяем.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К\AppData\Local\Microsoft\Windows\INetCache\Content.Word\DSCN99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212976"/>
            <a:ext cx="5225772" cy="3587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ПК\Desktop\рабочий стол\фото\IMG_20190827_110456.jpg"/>
          <p:cNvPicPr/>
          <p:nvPr/>
        </p:nvPicPr>
        <p:blipFill>
          <a:blip r:embed="rId3" cstate="print"/>
          <a:srcRect l="4312" t="6524" r="3317" b="8794"/>
          <a:stretch>
            <a:fillRect/>
          </a:stretch>
        </p:blipFill>
        <p:spPr bwMode="auto">
          <a:xfrm rot="16200000">
            <a:off x="6051432" y="834788"/>
            <a:ext cx="2798622" cy="1957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19699B-3831-479E-839F-CEF36177728C}"/>
              </a:ext>
            </a:extLst>
          </p:cNvPr>
          <p:cNvSpPr/>
          <p:nvPr/>
        </p:nvSpPr>
        <p:spPr>
          <a:xfrm>
            <a:off x="1115616" y="81152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«Образуй относительные прилагательные» ( какой? какая? какое? какие?)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ягод, фруктов здесь!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не можем перечесть.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сок хорош, варенье.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Какой? – ответьте без сомнения.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К\Desktop\рабочий стол\фото\IMG_20190827_110545.jpg"/>
          <p:cNvPicPr/>
          <p:nvPr/>
        </p:nvPicPr>
        <p:blipFill>
          <a:blip r:embed="rId2" cstate="print"/>
          <a:srcRect t="6126"/>
          <a:stretch>
            <a:fillRect/>
          </a:stretch>
        </p:blipFill>
        <p:spPr bwMode="auto">
          <a:xfrm rot="16200000">
            <a:off x="5796899" y="394402"/>
            <a:ext cx="2482241" cy="1817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C:\Users\ПК\AppData\Local\Microsoft\Windows\INetCache\IE\U5S21B89\DSCN9925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556" y="3939642"/>
            <a:ext cx="4506295" cy="2918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1F4062-E436-4E49-A6AB-8A396CB6367B}"/>
              </a:ext>
            </a:extLst>
          </p:cNvPr>
          <p:cNvSpPr/>
          <p:nvPr/>
        </p:nvSpPr>
        <p:spPr>
          <a:xfrm>
            <a:off x="327519" y="23427"/>
            <a:ext cx="46045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«Слова – антонимы»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1.Подобрать к каждой картинке пару с противоположным значением и объяснить свой выбор.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2.Подобрать пары картинок, разделить их на группы в зависимости от того, что обозначают слова: предмет, признак или действие.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3.Назвать противоположное понятие сначала без картинок, затем подобрать картинки.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4.Использовать карточки для тренировки памяти. Разложить 6-7 карточек, запомнить их. Затем убрать 1-2, остальные поменять местами. Что изменилось? Чего не стало?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BC254D-FBDF-4FE8-A335-74303E7DF292}"/>
              </a:ext>
            </a:extLst>
          </p:cNvPr>
          <p:cNvSpPr/>
          <p:nvPr/>
        </p:nvSpPr>
        <p:spPr>
          <a:xfrm>
            <a:off x="4932040" y="2610683"/>
            <a:ext cx="4211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 русском языке наоборот – слова.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тема, впрочем, не нова.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Противоположное найди значение,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группам раздели и дай им объяснение.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заданий предлагаются,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знания детей здесь закрепляются.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Подниматься и спускаться,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– молчать.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Раздеваться – одеваться,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Положить и взять.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Ночь и день, жара и холод,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он или пустой.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– девочка.                                                                  И мокрый плащ иль все ж сухой?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00100" y="2000240"/>
            <a:ext cx="81439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Методическая</a:t>
            </a:r>
            <a:r>
              <a:rPr kumimoji="0" lang="ru-RU" sz="36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разработка на тему: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"Использование лэпбука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формировании и совершенствовании лексико – грамматического строя речи</a:t>
            </a:r>
            <a:r>
              <a:rPr kumimoji="0" lang="ru-RU" sz="3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старших дошкольников с ОНР»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%2B%25D0%259A%25D0%25BD%25D0%25B8%25D0%25B6%25D0%25BA%25D0%25B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909196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C39CB3-7A0C-4D6E-890E-04D3DC4AF7AE}"/>
              </a:ext>
            </a:extLst>
          </p:cNvPr>
          <p:cNvSpPr/>
          <p:nvPr/>
        </p:nvSpPr>
        <p:spPr>
          <a:xfrm>
            <a:off x="4211960" y="202961"/>
            <a:ext cx="5328109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Буратино, например, надел халат.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он будет делать салат?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овощи возьми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 2 до 5 их назови.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Салат готов, а где ж компот?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Берёте фруктов хоровод.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 до 5 их в кастрюлю бросаем 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вкус прекрасный отмечаем.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перед нами дедушка Егор.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и весь его хозяйский двор.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он вынесет еду?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деду помогу.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два гуся и утки три,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кролика, смотри.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Пасутся на лугу пять коз.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что дать? – опять вопрос.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Гномик наш в лесу живёт. Он животных бережёт.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кем из них поговорит? С кем при встрече улыбнётся?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кем понаблюдает? А с кем он посмеётся?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лося, ежа четыре, три лисы и белок пять.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будет на вопросы очень быстро отвечать.</a:t>
            </a:r>
          </a:p>
          <a:p>
            <a:endParaRPr lang="ru-RU" dirty="0"/>
          </a:p>
        </p:txBody>
      </p:sp>
      <p:pic>
        <p:nvPicPr>
          <p:cNvPr id="3" name="Рисунок 2" descr="C:\Users\ПК\Desktop\рабочий стол\фото\IMG_20190827_110612.jpg"/>
          <p:cNvPicPr/>
          <p:nvPr/>
        </p:nvPicPr>
        <p:blipFill>
          <a:blip r:embed="rId2" cstate="print"/>
          <a:srcRect l="8716" t="3291" b="9883"/>
          <a:stretch>
            <a:fillRect/>
          </a:stretch>
        </p:blipFill>
        <p:spPr bwMode="auto">
          <a:xfrm rot="16200000">
            <a:off x="7148097" y="2657232"/>
            <a:ext cx="2300128" cy="1691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C:\Users\ПК\AppData\Local\Microsoft\Windows\INetCache\Content.Word\DSCN9928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38" y="3573016"/>
            <a:ext cx="3601358" cy="324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043A9FC-1C08-4507-ADA0-8146DB48D80C}"/>
              </a:ext>
            </a:extLst>
          </p:cNvPr>
          <p:cNvSpPr/>
          <p:nvPr/>
        </p:nvSpPr>
        <p:spPr>
          <a:xfrm>
            <a:off x="179995" y="20296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«Согласуй имена существительные и имена числительные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Дат.п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п.»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(упражнение в согласовании существительных с числительными один, два, три, четыре, пять).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имена согласовать,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числа надо взять.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падежи поставить 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Дружить заставить.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Рисунок 12" descr="IMG_20190827_110645"/>
          <p:cNvPicPr>
            <a:picLocks noChangeAspect="1" noChangeArrowheads="1"/>
          </p:cNvPicPr>
          <p:nvPr/>
        </p:nvPicPr>
        <p:blipFill>
          <a:blip r:embed="rId2"/>
          <a:srcRect l="8781" t="2882" r="6367" b="3973"/>
          <a:stretch>
            <a:fillRect/>
          </a:stretch>
        </p:blipFill>
        <p:spPr bwMode="auto">
          <a:xfrm>
            <a:off x="6152692" y="604921"/>
            <a:ext cx="1909446" cy="2824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ПК\AppData\Local\Microsoft\Windows\INetCache\IE\1KB23L1R\DSCN9930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69642"/>
            <a:ext cx="4501734" cy="301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D23E4C-D1B4-4599-88F8-0050CBA0DF54}"/>
              </a:ext>
            </a:extLst>
          </p:cNvPr>
          <p:cNvSpPr/>
          <p:nvPr/>
        </p:nvSpPr>
        <p:spPr>
          <a:xfrm>
            <a:off x="790346" y="0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«Родственные слова»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(Закрепление слов, связанных по смыслу, имеющих общую часть)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«Найди лишнюю картинку» (выделение «лишнего» слова в группе родственных слов)».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родственные слова»(слова из серии предметных картинок) «Засели домик»(правильно ли родственные слова «заселились» в домик?)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по смыслу - слова родные: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все родственные, однокоренные.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внимателен к словам: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Отыщи в них корень сам.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Снег, снежок, снегирь, снежинка,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 в белой пелеринке.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Речь, река, речной, речушка.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слово «режет» ушко?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Снег, мороз и холода –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домикам отправь слова: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Холодный, морозный, снежный.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зимний, морской, а нежный?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688" y="0"/>
            <a:ext cx="88583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Повышение уровня развития речи.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Повышение уровня познавательной активности детей, формирование представления о способах поиска новой информации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Повышение уровня социализации ребенка в обществе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Развитие творческих способностей, позитивных эмоций, сотрудничества.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5.Использование лэпбука в логопедической работе с дошкольниками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ОНР как самостоятельное методическое пособие может быть применено в любых общеобразовательных учреждениях.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6.В процессе работы с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лэпбуком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успешно повысился уровень развития лексико – грамматического строя речи детей старшего дошкольного возраста.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714348" y="4429132"/>
            <a:ext cx="57864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xn--80ahskgp9b2a.xn--p1ai/wp-content/uploads/2012/12/1.pn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15008" y="4214818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5786" y="1285860"/>
            <a:ext cx="628654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заключение темы я  хочу сказать: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метод, помогающий полученные знания закреплять.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исследование, фантазии полёт.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мотивация открыть новый горизонт.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уверенности детям придаёт,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дальнейшему развитию дошкольников ведёт.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357166"/>
            <a:ext cx="1876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</a:t>
            </a: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4500570"/>
            <a:ext cx="5786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может использоваться как материал для обследования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лексико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грамматического строя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948690"/>
            <a:ext cx="692948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Общее недоразвитие речи у дошкольников является очень распространенным нарушением.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логопедической литературе неоднократно поднимался вопрос об особенностях организации лексико-грамматического строя речи детей с речевой патологией. По признанию многих специалистов (Н. С. Жукова, Т.Б. Филичева, С.Н. Шаховская и др.), основополагающим направлением коррекционной работы с детьми с ОНР является развитие лексико-грамматической стороны речи.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500430" y="528560"/>
            <a:ext cx="4643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Пояснительная записка.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0100" y="428604"/>
            <a:ext cx="8143900" cy="55707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Главный принцип ФГОС дошкольного образования: деятельность ребёнка должна быть максимально разнообразной. А вовлечь ребёнка в деятельность возможно лишь в том случае, когда ему интересно, когда он увлечён и играет.</a:t>
            </a:r>
            <a:b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Особое место занимают дидактические игры – особенно словесные. </a:t>
            </a:r>
            <a:b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это и побудило меня к созданию лэпбука «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Грамотейка»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(Игры и упражнения по формированию и совершенствованию лексико – грамматического строя речи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857224" y="1857364"/>
            <a:ext cx="74722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речи детей с помощью лэпбука,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активного использования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в речевой деятельности. 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00002" y="1357298"/>
            <a:ext cx="864399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Способствовать формированию интереса к обучению. 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Формировать и совершенствовать лексико – грамматический строй речи у детей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старшего дошкольного возраста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ОНР.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Развивать у детей эмоциональную отзывчивость, внимание,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любознательность.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Пополнить  развивающую  предметно-пространственную среду учителя – логопеда.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64" y="785794"/>
            <a:ext cx="87154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Построение системы логопедической работы с использованием создания лэпбука опиралось на следующие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принципы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Принцип систематичности и последовательности. </a:t>
            </a:r>
          </a:p>
          <a:p>
            <a:pPr marL="457200" indent="-457200"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  Принцип наглядности.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  Принцип доступности и посильности.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  Онтогенетический принцип (учет возрастных особенностей воспитанников).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   Принцип совместной деятельности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564" y="285728"/>
            <a:ext cx="8715436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создания лэпбука и работы с ним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1.Подготовительныйэтап.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•Изучение литературы по теме.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Ознакомление с передовым опытом.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Уточнение формулировок проблемы, темы, целей и задач. 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Подбор наглядно-дидактических пособий, закупка канцелярских товаров.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Поиск и подбор предметных картинок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Изготовление лэпбука.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Основной этап.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Индивидуальная и групповая работа на закрепление основных лексико – грамматических категорий с помощью лэпбука;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Заключительный этап.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Оформление отчетной документации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Выступление на родительском собрании о применении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лэпбука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071678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Программно-методическое обеспечение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использования лэпбука как методического пособия включает содержание коррекционной программы «Программа логопедической работы по преодолению общего недоразвития речи у детей» (авторы: Т. Б. Филичева, Г. В. Чиркина).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432</TotalTime>
  <Words>1120</Words>
  <Application>Microsoft Office PowerPoint</Application>
  <PresentationFormat>Экран (4:3)</PresentationFormat>
  <Paragraphs>186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Любовь Зайцева</cp:lastModifiedBy>
  <cp:revision>49</cp:revision>
  <dcterms:created xsi:type="dcterms:W3CDTF">2019-12-03T18:15:09Z</dcterms:created>
  <dcterms:modified xsi:type="dcterms:W3CDTF">2020-04-30T16:16:05Z</dcterms:modified>
</cp:coreProperties>
</file>