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257" r:id="rId4"/>
    <p:sldId id="258" r:id="rId5"/>
    <p:sldId id="262" r:id="rId6"/>
    <p:sldId id="269" r:id="rId7"/>
    <p:sldId id="264" r:id="rId8"/>
    <p:sldId id="310" r:id="rId9"/>
    <p:sldId id="280" r:id="rId10"/>
    <p:sldId id="275" r:id="rId11"/>
    <p:sldId id="305" r:id="rId12"/>
    <p:sldId id="294" r:id="rId13"/>
    <p:sldId id="282" r:id="rId14"/>
    <p:sldId id="283" r:id="rId15"/>
    <p:sldId id="287" r:id="rId16"/>
    <p:sldId id="278" r:id="rId17"/>
    <p:sldId id="276" r:id="rId18"/>
    <p:sldId id="309" r:id="rId19"/>
    <p:sldId id="297" r:id="rId20"/>
    <p:sldId id="293" r:id="rId21"/>
    <p:sldId id="281" r:id="rId22"/>
    <p:sldId id="284" r:id="rId23"/>
    <p:sldId id="298" r:id="rId24"/>
    <p:sldId id="291" r:id="rId25"/>
    <p:sldId id="300" r:id="rId26"/>
    <p:sldId id="267" r:id="rId27"/>
    <p:sldId id="308" r:id="rId28"/>
    <p:sldId id="259" r:id="rId29"/>
    <p:sldId id="30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BF6"/>
    <a:srgbClr val="444CE6"/>
    <a:srgbClr val="162BC8"/>
    <a:srgbClr val="081DBC"/>
    <a:srgbClr val="008000"/>
    <a:srgbClr val="53682A"/>
    <a:srgbClr val="00D0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7" autoAdjust="0"/>
  </p:normalViewPr>
  <p:slideViewPr>
    <p:cSldViewPr>
      <p:cViewPr varScale="1">
        <p:scale>
          <a:sx n="85" d="100"/>
          <a:sy n="85" d="100"/>
        </p:scale>
        <p:origin x="-7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78A94-587D-4FA6-BD1E-7E46B3163D46}" type="datetimeFigureOut">
              <a:rPr lang="ru-RU" smtClean="0"/>
              <a:pPr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D1405-664D-46D9-9DA9-45B6E6C0A5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chisto-muzei.ru/2014/03/chistopolskie-tradicii-religii-i-very-pravoslavie-i-staroobryadchestvo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Картинки по запросу флаг чистополя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285728"/>
            <a:ext cx="1504950" cy="1905000"/>
          </a:xfrm>
          <a:prstGeom prst="rect">
            <a:avLst/>
          </a:prstGeom>
          <a:noFill/>
        </p:spPr>
      </p:pic>
      <p:pic>
        <p:nvPicPr>
          <p:cNvPr id="46084" name="Picture 4" descr="Картинки по запросу флаг чистополя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16" y="357166"/>
            <a:ext cx="1905000" cy="1266826"/>
          </a:xfrm>
          <a:prstGeom prst="rect">
            <a:avLst/>
          </a:prstGeom>
          <a:noFill/>
        </p:spPr>
      </p:pic>
      <p:pic>
        <p:nvPicPr>
          <p:cNvPr id="46086" name="Picture 6" descr="Картинки по запросу чистополь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57620" y="3643314"/>
            <a:ext cx="5286380" cy="30003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500174"/>
            <a:ext cx="75009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«Чистополь-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город, в котором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я живу!"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642918"/>
            <a:ext cx="47149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Прогулка по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улицам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города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48" name="Picture 4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2066" y="3714752"/>
            <a:ext cx="3429024" cy="2571768"/>
          </a:xfrm>
          <a:prstGeom prst="rect">
            <a:avLst/>
          </a:prstGeom>
          <a:noFill/>
        </p:spPr>
      </p:pic>
      <p:pic>
        <p:nvPicPr>
          <p:cNvPr id="31756" name="Picture 12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2066" y="571480"/>
            <a:ext cx="3437955" cy="2500330"/>
          </a:xfrm>
          <a:prstGeom prst="rect">
            <a:avLst/>
          </a:prstGeom>
          <a:noFill/>
        </p:spPr>
      </p:pic>
      <p:pic>
        <p:nvPicPr>
          <p:cNvPr id="17" name="Picture 2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3805272"/>
            <a:ext cx="3429024" cy="2511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357430"/>
            <a:ext cx="3214710" cy="2285992"/>
          </a:xfrm>
          <a:prstGeom prst="rect">
            <a:avLst/>
          </a:prstGeom>
          <a:noFill/>
        </p:spPr>
      </p:pic>
      <p:pic>
        <p:nvPicPr>
          <p:cNvPr id="6" name="Picture 2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607727"/>
            <a:ext cx="3214678" cy="2250273"/>
          </a:xfrm>
          <a:prstGeom prst="rect">
            <a:avLst/>
          </a:prstGeom>
          <a:noFill/>
        </p:spPr>
      </p:pic>
      <p:pic>
        <p:nvPicPr>
          <p:cNvPr id="7" name="Picture 10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3636" y="0"/>
            <a:ext cx="3000364" cy="2357430"/>
          </a:xfrm>
          <a:prstGeom prst="rect">
            <a:avLst/>
          </a:prstGeom>
          <a:noFill/>
        </p:spPr>
      </p:pic>
      <p:pic>
        <p:nvPicPr>
          <p:cNvPr id="8" name="Picture 16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43636" y="2357430"/>
            <a:ext cx="3000364" cy="2214578"/>
          </a:xfrm>
          <a:prstGeom prst="rect">
            <a:avLst/>
          </a:prstGeom>
          <a:noFill/>
        </p:spPr>
      </p:pic>
      <p:pic>
        <p:nvPicPr>
          <p:cNvPr id="9" name="Picture 24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43636" y="4572008"/>
            <a:ext cx="3000364" cy="2285992"/>
          </a:xfrm>
          <a:prstGeom prst="rect">
            <a:avLst/>
          </a:prstGeom>
          <a:noFill/>
        </p:spPr>
      </p:pic>
      <p:pic>
        <p:nvPicPr>
          <p:cNvPr id="10" name="Picture 8" descr="город Чистополь, Татарстан, города России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0"/>
            <a:ext cx="3214678" cy="23574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143372" y="0"/>
            <a:ext cx="915122" cy="6618287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-2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ЧИСТОПОЛЬ</a:t>
            </a:r>
            <a:endParaRPr lang="ru-RU" sz="4000" b="1" cap="none" spc="-2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ramki-vsem.ru/fon/svetlyj-fon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2571744"/>
            <a:ext cx="35718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Мечеть " </a:t>
            </a:r>
            <a:r>
              <a:rPr lang="ru-RU" sz="2400" dirty="0" err="1" smtClean="0"/>
              <a:t>Ихлас</a:t>
            </a:r>
            <a:r>
              <a:rPr lang="ru-RU" sz="2400" dirty="0" smtClean="0"/>
              <a:t> " имеет три этажа, молельный зал достигает 6,5 метров в длину, общая площадь мечети более 1300 квадратных метров.</a:t>
            </a:r>
          </a:p>
          <a:p>
            <a:r>
              <a:rPr lang="ru-RU" sz="2400" dirty="0" smtClean="0"/>
              <a:t> Эта мечеть является одной из крупнейших мечетей республики Татарстан </a:t>
            </a:r>
            <a:endParaRPr lang="ru-RU" sz="2400" dirty="0"/>
          </a:p>
        </p:txBody>
      </p:sp>
      <p:sp>
        <p:nvSpPr>
          <p:cNvPr id="54278" name="AutoShape 6" descr="https://pp.vk.me/c628524/v628524678/3acc5/0Itmzn73tM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1" name="AutoShape 9" descr="https://pp.vk.me/c628524/v628524664/48a49/C5R_lRXvf8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s://pp.vk.me/c628524/v628524589/4bde5/D3ZW8vFsqf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6" descr="http://go1.imgsmail.ru/imgpreview?key=32a5b7432df0250e&amp;mb=imgdb_preview_100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14942" y="1071546"/>
            <a:ext cx="3362337" cy="4852439"/>
          </a:xfrm>
          <a:prstGeom prst="rect">
            <a:avLst/>
          </a:prstGeom>
          <a:noFill/>
        </p:spPr>
      </p:pic>
      <p:pic>
        <p:nvPicPr>
          <p:cNvPr id="54287" name="Picture 15" descr="http://fototerra.ru/image.html?id=236913&amp;size=medium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85852" y="214290"/>
            <a:ext cx="3214710" cy="213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6" name="Picture 24" descr="http://fony-kartinki.ru/_ph/60/2/5846992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9168" name="Picture 16" descr="Картинки по запросу город чистополь Никольский городской собор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3504" y="4429132"/>
            <a:ext cx="3714776" cy="20759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4500570"/>
            <a:ext cx="42862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Никольский городской собор – главное украшение и доминанта центра Чистополя. Он стоит на высоком берегу Камы </a:t>
            </a:r>
            <a:r>
              <a:rPr lang="ru-RU" sz="2000" b="1" dirty="0" smtClean="0"/>
              <a:t>прямо </a:t>
            </a:r>
            <a:r>
              <a:rPr lang="ru-RU" sz="2000" b="1" dirty="0"/>
              <a:t>над рекой</a:t>
            </a:r>
          </a:p>
        </p:txBody>
      </p:sp>
      <p:pic>
        <p:nvPicPr>
          <p:cNvPr id="17410" name="Picture 2" descr="Мой город в фотографиях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1538" y="714356"/>
            <a:ext cx="2214578" cy="3114226"/>
          </a:xfrm>
          <a:prstGeom prst="rect">
            <a:avLst/>
          </a:prstGeom>
          <a:noFill/>
        </p:spPr>
      </p:pic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714356"/>
            <a:ext cx="4427642" cy="2904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3" name="Picture 25" descr="http://semyaivera.ru/wp-content/uploads/2012/04/Pashalnoe-neb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1142984"/>
            <a:ext cx="357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Церковь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Казанско</a:t>
            </a:r>
            <a:r>
              <a:rPr lang="ru-RU" sz="2400" b="1" dirty="0" smtClean="0"/>
              <a:t> </a:t>
            </a:r>
            <a:r>
              <a:rPr lang="ru-RU" sz="2400" b="1" dirty="0"/>
              <a:t>- Богородицкая кладбищенская – храм построен в 1848 году. </a:t>
            </a:r>
          </a:p>
        </p:txBody>
      </p:sp>
      <p:pic>
        <p:nvPicPr>
          <p:cNvPr id="48134" name="Picture 6" descr="http://www.tatarstan-mitropolia.ru/www/fototemple/Chistopolskoe/333_9635416666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214818"/>
            <a:ext cx="3357586" cy="2236992"/>
          </a:xfrm>
          <a:prstGeom prst="rect">
            <a:avLst/>
          </a:prstGeom>
          <a:noFill/>
        </p:spPr>
      </p:pic>
      <p:pic>
        <p:nvPicPr>
          <p:cNvPr id="48140" name="Picture 12" descr="http://img-fotki.yandex.ru/get/5625/139247345.25/0_c6069_942215ce_XL.jpg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14942" y="428604"/>
            <a:ext cx="3714775" cy="2786082"/>
          </a:xfrm>
          <a:prstGeom prst="rect">
            <a:avLst/>
          </a:prstGeom>
          <a:noFill/>
        </p:spPr>
      </p:pic>
      <p:pic>
        <p:nvPicPr>
          <p:cNvPr id="48146" name="Picture 18" descr="http://pravchelny.ru/www/documents/2014/3/27103426_b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3571876"/>
            <a:ext cx="3643337" cy="2357454"/>
          </a:xfrm>
          <a:prstGeom prst="rect">
            <a:avLst/>
          </a:prstGeom>
          <a:noFill/>
        </p:spPr>
      </p:pic>
      <p:sp>
        <p:nvSpPr>
          <p:cNvPr id="48150" name="AutoShape 22" descr="data:image/jpeg;base64,/9j/4AAQSkZJRgABAQAAAQABAAD/2wCEAAkGBxMQEhIPDw8QEA8QEA8NDxAPDw8NDQ0NFREWFhURFRUYHSggGBoxHRUVITEtJSkrLi4uFyE1ODMsNygtLisBCgoKDQ0OGBAQGisZHR0rLSsrKy0rNystLSsrLS0tLS0rMistKys4LS0tNys3MjcrLS0tKysrNysrLS0rNy0tN//AABEIAHcAoAMBIgACEQEDEQH/xAAbAAABBQEBAAAAAAAAAAAAAAACAAEDBAUGB//EADAQAAICAQQCAQAJBAMBAAAAAAABAhEDBBIhMQVRQRMUIjJCYXGBkSNSocFyc9EG/8QAGQEAAwEBAQAAAAAAAAAAAAAAAAECAwQF/8QAHhEBAQEBAAMBAQEBAAAAAAAAAAECEQMhMRJRQhP/2gAMAwEAAhEDEQA/APQ0SRIyWJ6jx0kSWJHEmiZVUh0g0PFBUR1cgUDIkoFoXTRZGYmtzUzW1E6Rz3kJ8nV4Yw8lDk1BXlnIHkIpZDp5GTTwZy19ZMaGQP6UOBpR1FsvYchgYsho4c5GsnGtGQRWxZLLUTG+lwIwdDULoASRB2kkYitXwcUTRBig0ZVpIkgSURphxkZ1pCaEGBlVIR34yvKzo5rWZTb8pmu0czrMnZ6PinMuLd7Vaecrz1BTzZeWQPKaobOLPwO85kwzBRz8gG3hyFzFkMfBlL2GdgHQePnZrRMHQ5FFcmhDV3wYbzbVSrokhsXJNCJhbxpJ1XTJYMhmVcupcR86v41YhoxYeVrsnj5aLFfHo/3GlOZRza7ayrm199Mz9RqL7Lx4v6z1vvxt4vLIuz1alG0cVky18gw8o48WVfBm+4J5LI0PIZOWc95LJXKNDNq1NcMwdbmt0bz1GSlklYAmC5FAVjpgWEmBLWDIbGlkYEHXJewalt0IN6GW+jT8fBtmb4vTOX6HXaPTqKVIz8m/zFZz0eHFSJ4oKh0jit66JOMiWX2ZmqyWTZtRH2v5M3LP81/J04iNAyMr5MlDzkVdRko2Z8KescfkjflfhkLwSlFTdRg5OKfblVXS/f8AQaHj4TupzhL8O5KUG7+Wla+fYv8ApmKmNUWTX30Uc2osDWaaWKWzIqkknVpqmrTtd8Mg3FyyovpNHUNdMHJk3chYdLOaTjBtNtLqO6u6tk0sEIpK98mrk1cYxf8Aavb/ADJu5FTFqDS490+fuxW+f/Wmk1+rtL9y29RT+zcFzVUnX5jZHGKcMbntlLc91K1SpOu/ki2mWtdrbOeRNjlBtKUIuLpSpKMqV9S+HyQ+R00YNShJvHO9qk05wa7hL21a5XY+w1vC51jWV5G/oYxU5xWNZJS5SpX93vli/Vz7+nczXpz8Wa/i9KuHL+DKXfHRp+Pyvo6HNx1OhnRv6TJaOZ0lnR6CPCMPNPSsfWgh0hJBJHFa6Py8dnr5ewPrsvZVbBs9OSOa1d+vy9gz1rff/pUss6PTym96i3DHKDySpSUeeLT76FeSHO2u181COXDh1EHHY4qEYqMYyikk/tV8md4va5pScYxvmUukvZj6jUvc5X27fwn+xW+tS5p9nHPHecdn7kvXUeZ0OLW6hfQ5Y43/AE8Ut0OJpcb4pcv47rgwoeLePJl+k2SjhlPGr5hmn19j3V2/0orYdS17/ksPUun8375oqfvM530m/jV7xDk/t+FwvSQCXsLdYSKLgSSMSN5UviybFnj88f6EIfYWfHbN0o5a2yhOPPPLi0v80VpZEvxIgz6pPrv37Fy0+yIvquRXuxzVdva6/PkuaDNGPbSK2HUvpu12rJnp8c72N45OSSi/tYUv+X3l+9m88n9YXx/x0mj1+NfiR0Wj8njpfaX8nmefHLFNwnW6Lp01KLXaaa7TVMu6PWrpj1ibiJbmvTV5CD6kv5JseoT6ZxOk1Kfybmh1K9nPrwSfFzy15XJlrR6ZTpzk4xd00t1te/ysrQSbW66+adNr9S6s90nwlwkukvRtvdnw8Yl+hfjcj2qCWTc0vsO6k7aTuq4i364NFfZwwh1S3NJVuyN8yft9fsDHWKEHFNpS2ufHrr/ZB5byUckksa2wUYp/nP5Zlda16raZzn2q5p+yJMHfYi0DsL6UjTGsQTrKDLLfHwR0NQBIpibrkjGmMhOVgyYKYwA6Zb0WVXyynQ4/pfGvqdSs2XH9LcIRjjxNwSUnCP4vnk3l/wDMaffKtTOWKMMeSKW2OScX3Jyaquuk3ycW5/4JoaqaqpS44XL4V3wRc6/zeLzc/wCp103kPGww/wBTBleTBe3dKUdynb4pc1VfBLpszXyc1p9fkg245Gm007qVp93ZPh8g0q2q0krTav8AX2VnvOX2jWZb2emSwlJ+wZA7hdVwcpt9uwbGGDoSWPFegEOpUHQlQhkxwBxDWOhHwhpBJAZGHS4AQ1jWHQKx7BsZsYE2KLIxWHQm3BRkQ2FFh0gMfaIRKwMexhDI9joYQFSbEhCGQkxKVCEAE8rAbEIOGViEIQITEIBQiEIAegoiE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8" name="Picture 20" descr="http://cards.anypics.ru/muzs_alb/2826/34467/fon/fon_128f7c448522296c9a9a98cd8818705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2292" name="Picture 4" descr="http://fototerra.ru/image.html?id=236906&amp;size=mediu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86380" y="3571876"/>
            <a:ext cx="2000264" cy="3007916"/>
          </a:xfrm>
          <a:prstGeom prst="rect">
            <a:avLst/>
          </a:prstGeom>
          <a:noFill/>
        </p:spPr>
      </p:pic>
      <p:pic>
        <p:nvPicPr>
          <p:cNvPr id="12304" name="Picture 16" descr="http://cs425321.vk.me/v425321850/155c/DJb_nSiSLs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5786" y="928670"/>
            <a:ext cx="2834338" cy="4643470"/>
          </a:xfrm>
          <a:prstGeom prst="rect">
            <a:avLst/>
          </a:prstGeom>
          <a:noFill/>
        </p:spPr>
      </p:pic>
      <p:pic>
        <p:nvPicPr>
          <p:cNvPr id="12298" name="Picture 10" descr="Храм иконы Божией Матери 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9124" y="428604"/>
            <a:ext cx="3854413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8" name="Picture 18" descr="http://adv2.googlecode.com/svn/trunk/doc/Images/%D0%A4%D0%BE%D0%BD%D1%8B%20%D0%B4%D0%BB%D1%8F%20%D0%BF%D1%80%D0%B5%D0%B7%D0%B5%D0%BD%D1%82%D0%B0%D1%86%D0%B8%D0%B8/colourback_10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2532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4357694"/>
            <a:ext cx="4429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 историческом центре города Чистополя находится старинный купеческий особняк девятнадцатого века, в котором расположился Музей уездного </a:t>
            </a:r>
            <a:r>
              <a:rPr lang="ru-RU" sz="2400" b="1" dirty="0" smtClean="0"/>
              <a:t>города</a:t>
            </a:r>
            <a:endParaRPr lang="ru-RU" sz="2400" b="1" dirty="0"/>
          </a:p>
        </p:txBody>
      </p:sp>
      <p:pic>
        <p:nvPicPr>
          <p:cNvPr id="35844" name="Picture 4" descr="http://chisto-muzei.ru/wp-content/uploads/2014/03/%D0%9C%D1%83%D0%B7%D0%B5%D0%B9+%D1%83%D0%B5%D0%B7%D0%B4%D0%BD%D0%BE%D0%B3%D0%BE+%D0%B3%D0%BE%D1%80%D0%BE%D0%B4%D0%B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2428868"/>
            <a:ext cx="4020546" cy="4286280"/>
          </a:xfrm>
          <a:prstGeom prst="rect">
            <a:avLst/>
          </a:prstGeom>
          <a:noFill/>
        </p:spPr>
      </p:pic>
      <p:pic>
        <p:nvPicPr>
          <p:cNvPr id="35850" name="Picture 10" descr="http://www.tury.ru/img.php?c=58&amp;ex_id=12969&amp;pid=50439&amp;v=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214290"/>
            <a:ext cx="3738567" cy="1945603"/>
          </a:xfrm>
          <a:prstGeom prst="rect">
            <a:avLst/>
          </a:prstGeom>
          <a:noFill/>
        </p:spPr>
      </p:pic>
      <p:pic>
        <p:nvPicPr>
          <p:cNvPr id="35852" name="Picture 12" descr="http://s015.radikal.ru/i330/1109/10/4078a2940ab4t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357166"/>
            <a:ext cx="200026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62" name="Picture 22" descr="http://chisto-muzei.ru/wp-content/uploads/2014/08/1.%D0%9A%D0%BB%D0%B0%D0%B4-%D0%B1%D1%83%D0%BB%D0%B3%D0%B0%D1%80%D1%81%D0%BA%D0%B8%D1%85-%D0%BC%D0%BE%D0%BD%D0%B5%D1%82-1966-%D0%B3.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86578" y="357166"/>
            <a:ext cx="200026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66" name="AutoShape 26" descr="http://www.votpusk.ru/gallery/small/715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80" name="Picture 40" descr="http://www.votpusk.ru/gallery/large/71536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15008" y="2214554"/>
            <a:ext cx="200026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Мемориальный музей Б.Л. Пастернака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484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1428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 Black" pitchFamily="34" charset="0"/>
              </a:rPr>
              <a:t>В небольшом особняке девятнадцатого века в городе Чистополе в 1990 году открылся первый в России Мемориальный музей Бориса Леонидовича Пастернака</a:t>
            </a:r>
            <a:r>
              <a:rPr lang="ru-RU" b="1" dirty="0" smtClean="0">
                <a:latin typeface="Arial Black" pitchFamily="34" charset="0"/>
              </a:rPr>
              <a:t>.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96" name="Picture 32" descr="http://s09.radikal.ru/i182/0909/6b/e18d52161b1f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169" cy="6858000"/>
          </a:xfrm>
          <a:prstGeom prst="rect">
            <a:avLst/>
          </a:prstGeom>
          <a:noFill/>
        </p:spPr>
      </p:pic>
      <p:sp>
        <p:nvSpPr>
          <p:cNvPr id="36870" name="AutoShape 6" descr="https://irs2.4sqi.net/img/general/width960/24541734_zDzqRPGJsJ6SLYihva4J4pfe17r6RpokE1cGB-uPja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2" name="AutoShape 8" descr="https://irs2.4sqi.net/img/general/width960/24541734_zDzqRPGJsJ6SLYihva4J4pfe17r6RpokE1cGB-uPja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6" name="AutoShape 12" descr="https://irs0.4sqi.net/img/general/width960/47943182_55xMWrM9CigXvL2QB4xwDYjMWBwgoqvZVBQpAaVPYi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9" name="AutoShape 15" descr="Картинки по запросу скарятинский сад чистопо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82" name="Picture 18" descr="http://mirmuz.com/usr_img.php?s=big&amp;f=975/766/Chistopol_glazami_poetov_Skarjatinskij_sad_Foto_Valentiny_Soldatovoj_by_segodeya_at_mirmuz_20140614_1402782494.jpg"/>
          <p:cNvPicPr>
            <a:picLocks noChangeAspect="1" noChangeArrowheads="1"/>
          </p:cNvPicPr>
          <p:nvPr/>
        </p:nvPicPr>
        <p:blipFill>
          <a:blip r:embed="rId3" cstate="print"/>
          <a:srcRect l="5859" t="23437" b="6250"/>
          <a:stretch>
            <a:fillRect/>
          </a:stretch>
        </p:blipFill>
        <p:spPr bwMode="auto">
          <a:xfrm>
            <a:off x="3214678" y="500042"/>
            <a:ext cx="2786082" cy="1560668"/>
          </a:xfrm>
          <a:prstGeom prst="rect">
            <a:avLst/>
          </a:prstGeom>
          <a:noFill/>
        </p:spPr>
      </p:pic>
      <p:pic>
        <p:nvPicPr>
          <p:cNvPr id="36884" name="Picture 20" descr="http://chistopolka.ru/wp-content/uploads/2015/06/%D0%A1%D0%BA%D0%B0%D1%80%D1%8F%D1%82%D0%B8%D0%BD%D1%81%D0%BA%D0%B8%D0%B9-%D1%81%D0%B0%D0%B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785794"/>
            <a:ext cx="2286016" cy="1607355"/>
          </a:xfrm>
          <a:prstGeom prst="rect">
            <a:avLst/>
          </a:prstGeom>
          <a:noFill/>
        </p:spPr>
      </p:pic>
      <p:pic>
        <p:nvPicPr>
          <p:cNvPr id="36886" name="Picture 22" descr="http://static.panoramio.com/photos/original/786406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714356"/>
            <a:ext cx="2286016" cy="1714512"/>
          </a:xfrm>
          <a:prstGeom prst="rect">
            <a:avLst/>
          </a:prstGeom>
          <a:noFill/>
        </p:spPr>
      </p:pic>
      <p:pic>
        <p:nvPicPr>
          <p:cNvPr id="36888" name="Picture 24" descr="http://gragal.ru/uploads/posts/2013-09/1378495259_skaryatinskiy-sad_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643446"/>
            <a:ext cx="3286148" cy="1990995"/>
          </a:xfrm>
          <a:prstGeom prst="rect">
            <a:avLst/>
          </a:prstGeom>
          <a:noFill/>
        </p:spPr>
      </p:pic>
      <p:pic>
        <p:nvPicPr>
          <p:cNvPr id="36890" name="Picture 26" descr="http://visit-tatarstan.com/system/images/top_sections/slider_images/images/000/000/059/slider_thumb/%D0%A1%D0%BA%D0%B0%D1%80%D1%8F%D1%82%D0%B8%D0%BD%D1%81%D0%BA%D0%B8%D0%B9_%D1%81%D0%B0%D0%B4_(6).jpg?14344908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643446"/>
            <a:ext cx="3214710" cy="2014385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1928794" y="2571744"/>
            <a:ext cx="52149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Скарятинский сад расположен в центре Чистополя, он был заложен в 1867 году </a:t>
            </a:r>
            <a:r>
              <a:rPr lang="ru-RU" sz="2000" b="1" dirty="0" smtClean="0"/>
              <a:t>на </a:t>
            </a:r>
            <a:r>
              <a:rPr lang="ru-RU" sz="2000" b="1" dirty="0"/>
              <a:t>месте бывшей Хлебной площади по указанию казанского губернатора </a:t>
            </a:r>
            <a:r>
              <a:rPr lang="ru-RU" sz="2000" b="1" dirty="0" err="1"/>
              <a:t>Скарятина</a:t>
            </a:r>
            <a:r>
              <a:rPr lang="ru-RU" sz="20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29" name="Picture 33" descr="http://kurspresent.ru/uploads/2/f48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7544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14612" y="3929066"/>
            <a:ext cx="3714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Мемориальный комплекс </a:t>
            </a:r>
            <a:r>
              <a:rPr lang="ru-RU" sz="2200" dirty="0"/>
              <a:t>Победы в Великой </a:t>
            </a:r>
            <a:r>
              <a:rPr lang="ru-RU" sz="2200" dirty="0" smtClean="0"/>
              <a:t>Отечественной </a:t>
            </a:r>
            <a:r>
              <a:rPr lang="ru-RU" sz="2200" dirty="0"/>
              <a:t>войне с аллеей памяти и вечным огнём.</a:t>
            </a:r>
          </a:p>
        </p:txBody>
      </p:sp>
      <p:pic>
        <p:nvPicPr>
          <p:cNvPr id="55300" name="Picture 4" descr="Мемориальный комплекс Победы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3987" y="3357562"/>
            <a:ext cx="205666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04" name="Picture 8" descr="http://f5.s.qip.ru/ZkNFxTN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00430" y="357166"/>
            <a:ext cx="2214578" cy="307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10" name="Picture 14" descr="http://memory-map.prosv.ru/memorials/00/00/41/6/2618.jpe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29322" y="357166"/>
            <a:ext cx="3048022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312" name="AutoShape 16" descr="https://upload.wikimedia.org/wikipedia/ru/6/69/%D0%90%D0%BB%D0%BB%D0%B5%D1%8F_%D0%BF%D0%B0%D0%BC%D1%8F%D1%82%D0%B8_(%D0%A7%D0%B8%D1%81%D1%82%D0%BE%D0%BF%D0%BE%D0%BB%D1%8C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21" name="Picture 25" descr="http://chisto-muzei.ru/wp-content/uploads/2015/05/DSC_003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596" y="3286124"/>
            <a:ext cx="1980193" cy="300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5323" name="Picture 27" descr="http://pics.lj.ivanovo.ru/disk2/uploads16/3mrH7MNMzaaDCt9zcjqa/p5221946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14282" y="285728"/>
            <a:ext cx="3047979" cy="228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9" name="Picture 11" descr="http://kolesnikovalud.ucoz.ru/_ph/4/2809365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2643182"/>
            <a:ext cx="692948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400" b="1" dirty="0" smtClean="0">
                <a:solidFill>
                  <a:schemeClr val="bg1"/>
                </a:solidFill>
              </a:rPr>
              <a:t>Историческая справка</a:t>
            </a:r>
          </a:p>
          <a:p>
            <a:pPr marL="342900" indent="-342900">
              <a:buAutoNum type="arabicPeriod" startAt="2"/>
            </a:pPr>
            <a:r>
              <a:rPr lang="ru-RU" sz="3400" b="1" dirty="0" smtClean="0">
                <a:solidFill>
                  <a:schemeClr val="bg1"/>
                </a:solidFill>
              </a:rPr>
              <a:t>Природа Чистополя</a:t>
            </a:r>
          </a:p>
          <a:p>
            <a:pPr marL="342900" indent="-342900">
              <a:buAutoNum type="arabicPeriod" startAt="3"/>
            </a:pPr>
            <a:r>
              <a:rPr lang="ru-RU" sz="3400" b="1" dirty="0" smtClean="0">
                <a:solidFill>
                  <a:schemeClr val="bg1"/>
                </a:solidFill>
              </a:rPr>
              <a:t>Экскурсия по улицам города</a:t>
            </a:r>
          </a:p>
          <a:p>
            <a:pPr marL="342900" indent="-342900">
              <a:buAutoNum type="arabicPeriod" startAt="4"/>
            </a:pPr>
            <a:r>
              <a:rPr lang="ru-RU" sz="3400" b="1" dirty="0" smtClean="0">
                <a:solidFill>
                  <a:schemeClr val="bg1"/>
                </a:solidFill>
              </a:rPr>
              <a:t>Достопримечательности</a:t>
            </a:r>
          </a:p>
          <a:p>
            <a:pPr marL="342900" indent="-342900"/>
            <a:r>
              <a:rPr lang="ru-RU" sz="3400" b="1" dirty="0" smtClean="0">
                <a:solidFill>
                  <a:schemeClr val="bg1"/>
                </a:solidFill>
              </a:rPr>
              <a:t>5. Объект культурного наследия</a:t>
            </a:r>
            <a:endParaRPr lang="ru-RU" sz="3400" b="1" dirty="0">
              <a:solidFill>
                <a:schemeClr val="bg1"/>
              </a:solidFill>
            </a:endParaRPr>
          </a:p>
        </p:txBody>
      </p:sp>
      <p:sp>
        <p:nvSpPr>
          <p:cNvPr id="48134" name="AutoShape 6" descr="Картинки по запросу фон для презентации объявл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6" name="AutoShape 8" descr="Картинки по запросу фон для презентации объявл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000232" y="1857364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Содержание: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3174" y="571480"/>
            <a:ext cx="5929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Мы вопрошаем и допрашиваем прошедшее,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чтобы оно объяснило нам наше настоящее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 намекнуло о нашем будущем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Белинский В. Г.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4" name="Picture 34" descr="https://encrypted-tbn1.gstatic.com/images?q=tbn:ANd9GcTBHI1SGa-J3KU4YtJIU8kAdQr8ZAz4nY4VVAVs_7FpxzqYEb_2Y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851" y="0"/>
            <a:ext cx="9169851" cy="6858000"/>
          </a:xfrm>
          <a:prstGeom prst="rect">
            <a:avLst/>
          </a:prstGeom>
          <a:noFill/>
        </p:spPr>
      </p:pic>
      <p:pic>
        <p:nvPicPr>
          <p:cNvPr id="51202" name="Picture 2" descr="http://mirmuz.com/usr_img.php?s=big&amp;f=560/500/Skver_Hazine_by_segodeya_at_mirmuz_20140915_14107972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03142" y="4929198"/>
            <a:ext cx="2714611" cy="17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06" name="AutoShape 6" descr="https://img-fotki.yandex.ru/get/64326/112574313.ee/0_9683a_54ce597_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9" name="AutoShape 9" descr="https://pp.vk.me/c624822/v624822060/1b4d3/LNBE-JVIE0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4000504"/>
            <a:ext cx="2733674" cy="1823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16" name="AutoShape 16" descr="Рустам Минниханов открыл в Чистополе новый скве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714356"/>
            <a:ext cx="52863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05.09.2014 г. Президент </a:t>
            </a:r>
            <a:r>
              <a:rPr lang="ru-RU" sz="2400" b="1" dirty="0"/>
              <a:t>Татарстана </a:t>
            </a:r>
            <a:r>
              <a:rPr lang="ru-RU" sz="2400" b="1" dirty="0" smtClean="0"/>
              <a:t>        </a:t>
            </a:r>
          </a:p>
          <a:p>
            <a:r>
              <a:rPr lang="ru-RU" sz="2400" b="1" dirty="0" smtClean="0"/>
              <a:t>           открыл </a:t>
            </a:r>
            <a:r>
              <a:rPr lang="ru-RU" sz="2800" b="1" dirty="0">
                <a:solidFill>
                  <a:srgbClr val="FF0000"/>
                </a:solidFill>
              </a:rPr>
              <a:t>сквер «</a:t>
            </a:r>
            <a:r>
              <a:rPr lang="ru-RU" sz="2800" b="1" dirty="0" err="1">
                <a:solidFill>
                  <a:srgbClr val="FF0000"/>
                </a:solidFill>
              </a:rPr>
              <a:t>Хәзинә</a:t>
            </a:r>
            <a:r>
              <a:rPr lang="ru-RU" sz="2800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51219" name="Picture 19" descr="http://mirmuz.com/usr_img.php?s=big&amp;f=666/840/Besedka_Tjubetejka_by_segodeya_at_mirmuz_20140915_141079734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2" y="785794"/>
            <a:ext cx="1785950" cy="2381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3" name="Picture 23" descr="Визит Президента Республики Татарстан Рустама Минниханова в город Чистополь (5.09.2014г.)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86512" y="4071942"/>
            <a:ext cx="250033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5" name="Picture 25" descr="Картинки по запросу город чистополь сквер хэзинэ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00430" y="2143116"/>
            <a:ext cx="2619375" cy="174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229" name="AutoShape 29" descr="https://pp.vk.me/c624822/v624822060/1b4e8/oPNlY-Vv11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7" name="Picture 21" descr="http://japonky.ru/image/55aca6d73d89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92945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868" y="714356"/>
            <a:ext cx="50720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Бывший </a:t>
            </a:r>
            <a:r>
              <a:rPr lang="ru-RU" sz="2400" b="1" dirty="0"/>
              <a:t>дом </a:t>
            </a:r>
            <a:r>
              <a:rPr lang="ru-RU" sz="2400" b="1" dirty="0" smtClean="0"/>
              <a:t>купца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800" b="1" dirty="0"/>
              <a:t>М. Л. Мельникова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smtClean="0"/>
              <a:t> </a:t>
            </a:r>
            <a:r>
              <a:rPr lang="ru-RU" sz="2400" b="1" dirty="0"/>
              <a:t>собственника богатейшего магазина Чистополя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50178" name="AutoShape 2" descr="data:image/jpeg;base64,/9j/4AAQSkZJRgABAQAAAQABAAD/2wCEAAkGBxMTEhUUEhQWFBUXFxgXFhgXFxocGhgYGB4fHBoXGBcZHiggGB0nHBwXIjEhJikrLi4uHCAzODMsNygtLisBCgoKDg0OGxAQGy0kICQ0LywsLCwsLCwsLCwsLCwsLCwsLCwsLCwsLCwsLCwsLCwsLCwsLCwsLCwsLCwsLCwsLP/AABEIAMYA/gMBIgACEQEDEQH/xAAbAAABBQEBAAAAAAAAAAAAAAAFAQIDBAYAB//EAEwQAAIBAgQDAwcHCgQEBQUAAAECEQMhAAQSMQVBUQYTIjJCUmFxgZEUI5KhsdHSBxYzU3JzgrLB8BU0YuEkVJPCQ0Rjg6IlZKOz8f/EABoBAAMBAQEBAAAAAAAAAAAAAAABAgMEBgX/xAAnEQACAgICAgIDAAIDAAAAAAAAAQIREiEDMRNRIkEEMmEUwSNCcf/aAAwDAQACEQMRAD8AvZPKU+7TwJ5K+aOg9WJvkdP9Wn0R92FyI+bT9hfsGJ4x6aEI4rR56cpZPZB8jp+gn0R92OGTp/q0+iv3YsRhQMPCPoWcvZX+R0/1afRX7sL8ip/q0+iv3YsRhwGFjH0GcvZW+RU/1afQX7sOGSp/q0+iv3YsAYcBhYx9BnL2Vxkaf6tPoL92HDI0v1afQX7sWAMOAxOMfQZy9lcZGl+rT6C/dhRkKX6tPoL92LIGFAxLjH0POXsip8NpHalT+gv3YsJwakf/AA6c/sL92OGJaVQi4xnKHopcj+yTL8HpA3oUj0lF/qMKOC05MUKY9tNfuwhrkmSTghTzp8IQDxMock7L5xA5k7e+eWObki47o3hNSdWV8vw6hIDUaRk7d0nxJjBepwPLabZehPXuk+7D6joSqx7+kevDnz0Np3XYnHJK5PSOmEse2VMlwXLNBNGifV3Sfdi4ez+Vn/L0f+kn3Ys0EQ3X6vuxO50gnGMns6eP9dgPP8Ay8SKFK3Skn3YGUOEUS0dzSHtpp92NSja1kix6YqVaBLXUaRtfG0J0qZz8sG3kikeBZawanRB9VJPuwzNcKyw8mhRIG8Ulm28+HBXMImnfbaDtiA8QXu20uoIB3Ki/KQfXiHKlZSTbxv8A2VclkMpVUGnl8u1gf0abHbzcWP8AAaH/AC9D2d2v3YwvDOJ5mjVlIIOpmpwF1jTdlWYADAHwnmRvY7nh3H6NdVNNpJIGmbglS1yOVmE+rGEeWzfHW2xMxwPKc6FJT6qSfdianwPKR+goH/20+7BMCdxis1ddRTnYH3gkfUD8MXdjpp2VxwPKbfJ6P/ST7sI/BMqP/LUf+kn3Yv06AG32nEuFZSutg0cByv8Ay9H/AKSfdjJ/lK4VQp5ZDTo00PeqJVFBjS9pA9QxvhjG/lT/AMrT/fL/ACPgsozORHzdP9hfsGJwMR5AfNU/2E+wYsAY9LF/FHnJ/sxunCxhwGFjBZI2MLGHAYWMKxiAYUYWMKBhNgcBhypOFC4dpOJbGIVjDwtscFxIF6RiGxojAwoxIaeGgYLsKHqMRcVpsEGlzTbXTuoDG7qIgg7ziZRGMT2547mKdQUlRlWQUqKJLkr5tolTqMGbgHpjDkejbijkz0DvhF/f1wVyOVR0635/3fGU7N535RQRvEW0qHLLpl9ILQOknfbpg1RrMuxxjOOS+LNIywl8kGAvdg9B7sU6vEmYFbQeeK9bOki5AHrOK+Y4lTy6hqglWI8UEgQZi2xI25E2xi4qCuZpm5OoukHsoWgQZG2JXq6gQcCqfaWkGCllGuO6Y2Vwwt4jtfwkbzgVxPtUr02NNzl61OSadVAdUbjUJBHrB+/HLKauzsUaVWVuLcTanV0pqVwCdFSmSlQT6S3H7QkddjjK53ia1kcmmKVZW8lWAQKZtcGSpgQNJ8RtYSZznFVr0tOZWM3AK6NXdEx5RDkBCATJsQOZG+XFII3eNappC6GgeIcyws1vOgaps1r8n5HJKT30EeNQ6JQzEEyInzbi9mKja4HS5mZwWr0mpIKtP5t1FBNA0qWJsHCLfcNckzJwIJnxiSCRpMKsMPN0qLbRPO4vizlagbVUqSxAQADT4QIAJLCD4ZW8yCxGOLhm7aZSPTeF8QqdwnesvetTZ9S3Uhed45FcZHN9oWr1VqU2p03p6RBYgs15BtBT17iY54t9jOJVqlZlqsrKhJAIVYBB8QA5biBYTjM8dqRXqtTUJLhrg28SlTqHmkRFuY6RjsnyVFNFt6PU+B8bpZlNVI7WYcwd9vZhnEeKGkWBGyqyk2B8QVhPqlT7/hnaj0aFGlWy7KGlnaSYMgllZV2aRG0+GMWeM8co1KasodoKSdDaR3gB0yROrbybi+2N4y0VZsAcY38qf+Vp/vl/kfEmS4rVGufFo72pUIHmhfmgovGqCYvEEerA7t3m1qZGkVbVFVQSRF9DzyifZi1sLQJyI+ap/sJ/KMWUGGcPT5qn+wn8oxZC49HF/FHnp/sxsY6MPjHacFkjIw4DDowsYLAbGFAwsYdGJsBAMSq5wwDDoxLGPucSNlWHLDKbkbYsfKmiJxm8l0WsX2VgMOAxI7k73wgOC2FIQY817XcfzFPNVYOhKSgqNCuYgS0Ex4tU9YjbHp+v1DHkvaerVq56sFR3IYLCKxsu1lE8hjLkejp/HSyN5+TjN1cxRZ6zqykJ3QVdLLIJggW0xp98jlfUlJtGMd2IzNTukpsrIFQ6QykSNVis8vF/cHGqFU9cZQTasfM0pVQRFKkd1j4/fjz3tUmYyrOq03fKsAq6fHpURO8kWgeK15BnG2q5s2LEDlO2M6e15HeUatNZQwe8EBxE3SDYmwO0xjn5oOtui+OcX9GOqZYtS7yi5KJTDEMzaQjEamBHMHdQsSfVinmBWuBUHhhl16NNRQfKZWMnzYIm3WyjaJncshatQkSpJDStHxie7ZgNKkMBZt9XxC5c0lywQqCuvXmPJDaVIC93catR1RebEjHGuJdmzl6BOR4mtTu0r16rKneBxAlIJhUY3EiJF45bwCuar0gTFMiFimx1QLeUAGOlvJbUI2PsAbPcUpay9BGUapGqy90141AeAhgBJPMXnE3DMwKoaxGkEI86rKSFJ5HyWEj345eZtLRrFlh8wNQUsdarpNgoYrJUwOcezYbgDBXhdNFOov3aiCdm8QANp3Hl2J3gcpAZaS0zLeIqCBpbVIINmkXuzSJG49WCGWrDQAQQQJS5mQDB8VyJAMHmN8cedNNFIv8ACKxkVWKlVqlmMKRJ80bEsSBtMWjrjq7L3lW0qTaJYFZB8oiVCggxPKJgRi3kc5Q7vTWJUlCUAcgruxKoQVa6zMewXAOcq54eVTcMRqZtbxIa41L7IPx646ZTqC2D0TZugU1MA/dKyjXcFS0EOQpKgzpBEnl1MX+B8PqVQMqsrTSoGaFbwuAZZouHuYgjyFnA2vmNmNOQY1rLBW0eMagCBVF/ULdAME6XaN9AFGFZnLmoWtJIPm7kiR4ogdYxnxyhdt0NNG2op3p7jL02p5cFhWqMTLnxDQsyWuPESbSB1AznbqqzUdNLQtGnWCqVFi2lpAhYEHVMc/Ycdl6j6VppWar3oCsFDeCQQNAkajcENIjST6hD2gygo5EUgAkV1JQkahKPuB5K28Iva/PH0OOeXRbr7LXDR8zT/dp/KMWdOIeGD5ml+7T+UYtaceii9HwJ/sxmnHacP044Lh2SNjHRh+nC6cFgRxiHM0WYAo5R1OpWG07QRzEE2OLenHRiZVJUyotxdorZaqzD5xQjjygCCp/1L/pPQ3G3SZwuFanP9D0wtM8jYj+5HqxCeOmVL5bQoGFwuFjDskSMOAwoGFjCYzI8Z7ZLT72kiN3qsUVvCVtYtvM7wIPKcZLK8aq06neE6mLS2onxGCBPMgavq9mI+NUj8qzE/rXj3nV09cYscN4K1VqYggPqgrY25g+3GbqtndCCj0aHsvxCr3uYps0gMGWwEM1QJy3BkGPUdr41uW4nTZlp6h3hUtpg8t+VusG8ew4xatoAVml2JVm0wpPh0tLbXE2t45tbEnCHZs/lS0hwKiVJ5wj3+McvXecYRbTtdF80FKP9Roe1td0pHwF6bKQ+nylNtJE2jfcjaxwBy/GKDU1p5qp3gKx3jL46TAyFb0gSqE8rwbWx6IlCfu3n3YyHaTgOTaUVQr21MFClWJsGqlpUGPJ6A4jlvtGPEtUzI5jPFWairqUbawUMDtKnfylO1mFrAjElGgrB9DUwUIIl2EKxJASmzQX8JEmdx1Aw75PlqSxJqOCNDE0x5toQSYBjncEbcpchkGap3yBVMrpAEmoZVSmqQq6fCb2IJN8fJkpKVfXo7VFCce7MvTRKjLrUtam9ZVGiC3kDSZ9o5apJiBtHNN3vhphHIKOoIERGlLmIlSIuINyOZZ8xRPzWh7sWzFTV89UERZt51GmL8t98D+I0Udw0CCzCmpQIqDUbOALsJvMiw5YOVqi3/C0lXWJeJA8IkE85MEiCZPuti1kqwBUldII0w+oWMgyFMtAHU3A6Yz9XMI41d6LNpLKZa0ETMmJmDcAgDFn/ABNiAoBUQsNpAbqIDEcwb+sY4nBraEXeMUgaop6johT4tNtU6tEibkBfEPZMjEalVpnUpZmYaltvFiNJAkE3G4I9cYZmc9NNqS0iDOomfFYNayg82kTHK1zhnDKLnz21sDIChtK2CkBiSx8Rk2IPO+KatCJEzag1FAlYhWcEFQeQTcX+7E+RrrtIVAQZI0AgCZC8rSf9sVKvCfEuotqci8kqQJUkBQJB09Nh0iTA4etLxd0oImTpiyi6NMSdXWSd4icZzgktfYUTcN4s1BS1OmKksmlgGMaZJAMaTeQdJ9U3kQ9oON1KtPu6qFQHVlIKrPhIMgHlI3JN/Xhr0G1C/h8DGABOkGLmw871fbiHjiDQDTnTrMzpIkzA3tEHa3xxrwc1Uk9Ars2XC1+Zpfu0/lGLMYh4UPmaX7tP5Ri1GPXRej48l8mMjHRh8Y5Y1KpnxEgEAm4Um8ezBKdK2EY5OkMjHRiQjC5dSVqExC1AotceEHeb/DEy5KoqPG3f8IowsYeFwsYqyKGgYaUuPf8AZ/sPhiULiDNVgjU5IUMxBJgeaxAk+sDETlSKhG2SgYcFwwV1IlZbpCtf3xGBFfjlQTFNVjfUST7D5MHlzxEuaMey4cM59INxgBx7tVl8uGXvEaqB5IltP7QX+Wx9gvivW4lXdSO8CAiD3aCb/wCptfxAGKPBuAZZfCuWpkgE6nBeeg8UQfgMYy/Ivo6uP8OtzZm+HLUzTVGo02rODLl3VAS0kwCDP1f0wUq5DiBChMtoC7EVUbpyHO0c8FstQenX1qipJIKqukQBO/WPsxa7R8WqUCiaC+qSSHtaIHg0nY4xlzzO1cMDL53I8Rfy8sW9Y0z8V39/34quc2ul3y9VHSCrrEytgSptMW6RaNo0bdo22agjOLmmahNSN5KliY9W+HcO7Tq9RUGXKzuVIssHYRfELnl1/op8MTQ9mu2NGvRIrJUoVQNLTTcK021U2gj3SY6nfFbtPm6OSQE5MvSI3L6DqnfQW1Nvdo5wbYD9rNLj5O3eBWPzgMAkWIXUJJB3PsjnghwridNaC5bOg1KCSFqHxVKYEQKijykvGr2bxIzlMjwpdADh2boV1NSoaWXLrp7pQ0JSXcimoLMz6JsfOjFLPVK3eGp3iU1Vh4FMNGrRYnUGIIkwTB35TFx+vlRVqLSp97cd03ewZiQCAQSIYeVEW6yIcpWWmRpmI8BmacE3YBrX6kAEcsc85NLaDojXLO7XYxqanc6VUk+Fg0AadQJO0Ag7HFLN13p6Vr04Hm0yomSBcgHUDdQCSefSMLx2lDsKbabqdKlyQC1gASVaJiGA8qY6UsoH0hnDMFkIGaAFBksCeW1hzg4mlJWFFw5p6zrMeIENqtEXHPmdup9uL+X78L3ZAKqATBm1wZnZhEAjYnmYwPymZUKppTrUTpMCAVgmSwXUW/7ucYsZYFtXelpgmOgUQp2JIBnf6jM4SgTRYzFMMSVZmawO5GphuIEnmOftgzg1QqMgpypWQpJYkGDe3RRpFoNlHqOA1dVWsbipTUqBoHlabqdt46gHbpIsJWISBKVqhCUjsGW5LSwgEMoDGRO3PE4/QIuUHQlXZSqltKFby4OrSymQNl1f6QQIscLm80CdQ0ISxOrclZvafJBmAZIkwdhgDksjWmnK6gxKi4a5sNO4BIIJBExG8iSuX4S7U2NVWBBMhXDT5XhQEwSQbAGwBJuYFShJLsGgnlOId3UBRVUEliSTMrIIvZgbgdYnlgVna5OqWFTxzqXyQTqsDABne3q2uMUDXqEmmIUeEzIYnT/q80BWvMXmZg4IcUoW7xWUSdPgBGoXIfqd2k3m15GIilFpSYl2eicKX5il+7p/yjFrTiHhI+Ypfu6f8oxb049Sno+XJfJkenHZc/P0ALnWSR6gjXxJoxkuK5RVcksjGYmo0mI2JZrxew6fDLmk8aRt+PBOWzQ53PU6ZYFxqEnSLvbogviTg2YDUampXp66mtdaMBpAC3aIBsbE4y6DbSbctK6V9kke7BDJ9px8nVaVOqXIJYSECFr6SzAzv5q4558snR1w/Hirr7DrEASSAOpMD44Z3k+SpPr2HxO/uBxnfl+bN1ShS9ba6jfSlfsxzLmHJ1ZmpHo0wgHxRdX141f5COdfhzZozTY3J0j1fiP9AMC62Zyy16ZD0y6d6zkEO6qKTiTEtEkWwLbhlM/pJc/+o5b6qjTiWh3asNOkDRVJ09O7blF/dP14ylzX9G0PxKdtk+X7X03qvTWlVYqbGAAR18ZUi14w3NV2csTRADelUjYQNgbx7cBc5X7qo1VZZDDVAF8mwAdd9S2Ejcb+wzls4KiaqaFlgmdR5RyW0XGIlzSaN+P8eEHoUU2gELTUewv9ZiPhianQnz3PqUkD/wDH92IRVciQg8m9i0N7+WEoLUqEjWVAWYFryJ29uM8pM1xiW/kiAAw4YExL1IuOanwnnvhvG1BzNLVoACMfEJuNEReOu+I6mSYVwuosZP1p/viDtHlHZqTlYZQ0EywuFG7ezDV0GrLNHheQDa9GX16tWoUctq1TOrVEzN5nFDM5emmbpGno8WudIg+QxuASvwjfFdWzGnVIs0TqAHs06tUyQemG5PLscwjm7GRb2NFutzfCi3ZTS9hzjORLVpWotOIMGmrEm2xPk4zXajJtWRjTIp1QwYusjvQBphhNpEeo9MaPPNVNVdPncmAOwA5QMBM+Si+MBXjVKzBkHyl5Rpb/AHGM+RtAlox+V7MJVQVnzIUsKisTTZmDLzVQSW1CYUQfKMwJxXpVqoRKsHSPJdCsEgEAEnwAr4twSWvzBBTjmZZgRT3RQQyyNIIu2seSZ5k8umMytdip1BoVbEC1jAdp82NW/qtjNStXREtBXIA5jU1ZlcqBrmzPcCb9BYSYt0tizTq0SiqyhaofaNRI1iDYiSq6iWDCdvFvgNk6BFRC5DM0eCDMeT4iRIPsMiMF3qUjTJLfOyg0gTcNdpFpggSSbdDtktMzK9TI00Zm0NoRmFlOg6GJhqpJmdSrsBtvOGVF8R1AlxqMCRYzEEDyrA23BJtF7rPoVlWrdgpi7hQ4spEaVYEC0eqegv5cwYq3PZgsEEgXJEwRt7bnA3Y2FGziEq9OF7sA9SxMTpusCJ9mo2nFPMZp6gbygKeoMDfuw8atU+VLWj1SeuHZGrTYMNMOdisSDHg0gyWIJOwgew4qcQpLqYK2kIqvDyGLWFQeiD3hJHqwoqIg3wjiad2ygalZVQsdMBrRBfa4A0gdL7EX+NcTfUxRwFqKFYBSxVwdG5v4iLR/Qg4ms+g0zpD+GSsq0NJDLp9w3B39mNZwmvT0otQL5DPOkEeJo0wJJIkH2WMbYz5bjvsWypRyjO5QoVVaZYbSiQSFVrbwft3FyOYqTRUBiCSCFjUoXTA0kXFxJBuS03m1whVDLTgnSCNIgq0MSdIF7+GN9wRgdm84G8BVlYQYdSPDEiABbyvf/DjHjk5zWhLs9P4Q47ijEn5pPJE+aOew+OLahj5oHtN/gLfXiLg/6Cj+6p/yjF2cemV0cTqytmMh3iMusgkWIJWD7rkdROMbU0UWKkaSpIIVSb/ATjeB8ZzjwBdrSfD77WE4x5I/Z0/jzXQJObWQFV21bQABvHnSRgPwatUWpVpBI0VG5sYVvGOgsGUXG2LlDj9JjltIlalUUREkhyzRBFolTM3g8t8D+I5qpRqZpqWkN8oiWWYUZdGMdOfxxjSo612aCn3rKTKiCskKATMzcYa+VeJLubbybRzvEHlOO4Kz1KdNqhBZgZMRszARtFumM/wQs1dNVRnkMfE5O9N5EXHT6sDX8A0dehTVizOAshpZgL6RcasMyRpMwNNkcaa6nQZA+bYkSLTsYxR7V0A1FAwka2ieRCG87e/C9jwBTAgbVZvMHufKBkk9MFMeqH8V4hQoakqCpI0iVp+STcDUbSRHxxe7EEHKuUEKatcqOinSQCBYGDjO9rSO8ZY3Kwd/NBiBbzfVjRdhv8o37yv/ANuGourJbV0gZx/jlShU0U6dNgVXxNM+KbEe488E+y+beqmupGopUsogQGTTa526nAHtkvzm3m0RAgb95e04M9i2Jo+xa1ukNTwlF1kOUl+oV4gB8pGqYk2AmfD02xFxIqIKswNhEAG7oDpFwTBIv1xZzwb5UoUajJ5T5u8YTiFKpYMkA8wsefTsSTHwvb1HAwXYF/xA/KAgOaSnoLENRTvNYPlaTTPgjn7cWUeatEl2Emr4mAViNVpVACDG4gXxTfgmUFdVSoyUlWCVqGzoTYuxIF9Ij1Ntab1VNFakqqWAaqoncgPzYXblhYSXZrOXE18C+zfO0/GWEnct038QxlOOZ1KmbbLFW7xgsMFBB8M6evOMauuD3lKU03MHxeq1/djE8Un/ABdY5qgPtKm0n2C/24jkIiScfpUVGh6TsTTDotMatVTVsy21CBEX5mDE4BZ/tCaChTOspTZgxg+loLqt5AJgsbwcG+3GXUNTZ0XxKWLSQQysFF/RCwNIift8yLvVqkqCXZ2KgFiJaTCze9oN/WcY0rJky1SkGZjSdzN9pAJtz5Xv8LpQaJBABKiSBYgCPEL+cZF5jqMTd5Upq4ILVBOpiXUrrE+SwgjRz/pvSqlO8ZUbwsJBA2gNKxPIGN7c5wq2RQlWo4W5JJFma4jkZJJF2iOZ9t7+UyqO0QzFNJbxkBxdmBBkrCxsCBextiDIaCHJKgkuqgFV0wusMadt2pldVpncG2LVLNqKkgwioNWs3YK1RtAK2gyAQLe7A0OiTKUTTqQpBRTUIDjUoKnTMgeI7XAPsjEHGsya1dyhUIFsVGlSyryDGATBAG88sQcIHkFyoptepGyC6qzCLHUORneOgs0np1avdhe9jmCfHpJIsSI+HpHnK51TskhqU0Qu1OINgsaoFvDDTpmGJiQJA2wR4T46ylmJgSqAWFiQIA2Mg+0n3szvDJ1SrDT4RplWIAPi0wRUNmYQfVJkDF4cIFM03QQAVOnw3aG1RO5G3OYPOwjkkqExMjw12epDuoSAQGbUYF4YEGDE6pO6zMA4stSWnTjS2ssCSyAeGLCZLMYgTJHhjlfhxPuaygKVWoDLMDpiQNIjYASCzbSOgwmapaWjxXAaIlQxnUbWDGwt6OMIOUpoSPWeDL/w9H91T/lGLmnFXgv+Xo/uqf8AKMXTj0aejjlHYwLjOcY/SN7V+zBHM8aVVJFukkQen9/2QOZ4grsSYkmbEmPqxnOSejbgg1KzzbsqQa+TIRQrV6IUaidJD1yWjVPxEH3Y0nFUmpmh/wDcueXLLJyxV7M9mTQei9aqpNLSyimHMupqETqUW+c9sjFulTNapmQr6T8oqEyhNmpqm2oQbdcYQ12ds6+g32a/Q0QQdvX6TXsMAeCJ/wAShifmFPxRzOD/AA+n3SIsligidMTcnbUY3+rFLI8KFNw4Z3IQJfSBABUWC9CeeN1Kn0Y42uyfj8GkPbU6fq29+IuywhB/7vP/ANHpGLmayfeqFZXgEmzETIgzA6csJlsr3JRUQqCXsSxktTIi56DE3pqh1tMBdsHioxJ2ZTJJ5UzzN8aDsRUAyZLeDW1dlDeE6W06TB6xI9WM7n8k2azThkXTSZQw5u2kEa5N1AIhfVfGpyy1DTMlU0+EKI0xFrAwo5R0wnN44lKKyszfa6qusibxQMGJial4FsGexR+ZkgwRVUbndliBFvJOLqTHlrPqP3YbT8vx1Bp9ZMzyuRHuxOTxoeKyst55g2ZUnUFJPmn0duWAvavPrRagEYg1Kyq0rEIGV2j1wmn+LBGkk1k7s6pYxYmBpN7WOBnbrJ1GbLzSJK1GbwIxYwp5X5xy5e3CWyumT8V4lTTNKIqOGlvDo3EgpDQSCRvPO3LA7jnGgpFUakYlyoI51GGkEqb7/V1xZrZLMNmKT06dUotNlZ6iM5vqsVYjcHbbbeIwH4jkaxqUQ9CsEV1OpqbaT4gQDC6VEiP7nFsh0beq6BkPeEhW56vjfGT45T/+orpFmFMSNiYddwbWK+u4tjUV2Yqo0incXGqTta++BOnS7uSSUGqmIJ1vNhp3W8menXHPP0aJAj8o2Sk5NNZBZKuuL2DIxHPxbfDGebKa84FRUpq2pUW8UvEwBBjxvp1QdgD6owf7WMxoJqQM7GaJlvBVW0kzN9RGnnI6DDDwUE5etqZS6CoV0zZyeYaVaZEEbz0vk/aHRlm4OzNW1vGkO3iZR3hWQoEWYmAeVpOAXcEIagIjVpAbTI5hgu9heQOt8antJR7qs6upVVQAI1PQFYzpUgkavApIjraQJwNbM95lBRp09UOWNaCNK3PdKCPHIuY9EAzY4aRnQNGbEopshqh4O9zBYkASbW9gxe4u1IVKiqVWmlNVGiTDwQAS1y3pE7mYG2AGYrKC4XUBrUoTAKQbzANr+ad43xMc1EkloMDwnZbdTeVm0geyMVQBsFEZQBrUTZXEGZgTMXtNyIPuEWUyJdUsQS7NJIC2MNBJBgc5NhOOStrqkUwCIPdg6tK7eIK1xMRe8czizks/TIVqgHiQgAkNDEnlyJK3B2vy3yla6JYU4PUsuqAkAh4ICtqGkLFksAJYXAgmZOCubr5emaZJJGoSgRShDTYzIG5MG1iByxm0zzLpNMMgKkN1F/GGsNcrtcR4d8E6MBCCS/eEwqMNydQ8lrDqNlG9745eSDe2SGO4psGZG0DwkA3CMVkbtsJBAtZvhSzgimo0svO5BBF5vzM7yJ+GJuF0zTWpS7x6Z7zUQ7eGoIte8WKjeIFxiHi/DKlNjUZ2AaAAsGmbWZWWJsB0xhCP/JTZKWz1Xg1dfk9G/wD4VPkfRG3XHcULOhWkNROk2MbMp57iJ/rjMZfi1WnTpLoQju0vf0Fg3YQYYA4t5ftFXUau7pm8e/r5cDHoXPVB4tgztFwTO1M07IqFATHjUEg9QSBffeJ9+LHc1TZwgK7+JTcW3k/acUeP9ra9JA+hYLFTpnzlNwVYlSDe2Mw/a2dTOjs7AEaRpUMNzEiJI1H18uQiHGk7Re0bV6TCDKW28n3bYH8ApMWzDa1E13k9T4drExcYzXDO1VGq60ylRXYhRzEna84NcEorNYyg+ecQWE2gzfltf1erGlAaMIf1o+Lfd7MJpHOt9ber7xij3aelT+mvt64VEQmAyE2gBgSZjYD24ALRSluan1eqeZ6HAzi4UVcutN96ja/CPJEA8zy1dOuLbIguWprtuyiZuCDzxQzrp3tEB1Y6mAFMhrnSPEARpF97+zCsBvCDTFfM+IxrQiwmDSU+64jBcijMnUSJ6coPQ7/0wF4aEGazWp0WO7Ms3hIKgE6thHPBP5fl/wDmMv8A9VcJ/wDpS/iL3fUr2c7894283nf4YR6tLkpPlbneNuXO/wAMUf8AE8rzzWXH/uri1k61KqJpVEqXiVMrZdR8YtI2I3wr/o6/hKHptVpiCo1H0jNugxT7VM6aWoOASSpBVriJkSLbdcWkJFalADeIdYMixtBw/tTm6VJEbMaKKl4DHULwbXJGwPwxMkVFmdo8Yzq7VI/hGFHaDPGolN6wCO6hpUbE3ixM4kHHsh/zNL4n7sRLnstVrUxRqJVYOjaVPLUBy9ZGM6/pr9dGvC0ipFWoSCI2axNtXiEWmfjijUzFNiPFoAVCAsAjRPhvB3Y33588FO4LKw7sAQwHlXMbXMYjzGaogVlqPTUnTpLMoJTSgECwJ03j1jbDZkZpO7WpH6Sm2kIL6hJU6SbeaCB1Bm2Inzivkst3FRfF3gUs7ARqBUEwWUhW2tyuLnE3HqaPTlalAnSQSGQG9i7AG3UHlPXGX7Ppqyo0aROoAsssBOqQJEGOZHPGYyxx56FNWSoyZjMOaSDxSisfE7mI2m7NJI8NrqBWfptRpVO/U1XGqIFQ0yahYIpLKFUIbiG8QqADqpfgvCKaZxa1RIR9S0h4tRqKh+ccEDSSysY5yLbDF7trw+tXNFKZqGmNdRtbnSSm2kBt1Ai4tNpnAI8urZdhTYlCXDaiSpgJpTyrRF1P8S9cScHFEllcBWiVYbJN2YDznA8kDqR0xZyNaBXDl2DCoCR4vERoALMR4ZKibm4tsRN2P4C+YrVDTiUpPUUESHKwNETALTafRPTASaDOtlTpSlTNN9cgACAsCV1MswY2m3rkzlGqhAahHeOpdCC0lSbIQo8JAJg9ZERE41CTIYikunudqaqxJCmxPiB29R8Uc8Y+tUFOs6uCVLydIABgCLRsCDscTHY0HeH5ApTCsdXzZJlpGo+a8XUAoDvbTJkXxJTzDZbRXcalJIF7M8wwddJgDxAAgTuCedfifaRmY06KRNwE1MwIOrVBt5ABkG0T7QtXjTtSNEq2giFIPi1AypZo8XO28GxjCfHlsnG2azM11SiwWoFTvFWmSuoul/A5UAdLNextti1XzSPTVSBrEQyeFXVREypIkWEWPOL482WpqszEc7f/ANubDfGl7L94ykwzIPO3WWixvAMKfdPTErgVhjR6LX4lUTLKyqjsEGkXBsFAk7bAfDADhvbnLUAfla5itmL6tELTQG4VBqBNou0meeDuaB+TU7NGldwAu3Ii59+PNeL06bO4IMyASDefh7ox9Hx2tE5bPRsj2ooZmnWehTlaYJIraQ11ay3N41CR19s4ftjlSaZqAMBcmbgHWqwDy5n39Zwd7IcPNKnmEdSurRZkeSNJE3UfZviTtnlgvDmAvdD7zUBJ2xEk6Gry0YbsfWIzVIxq0MHI9SkTfl7cbs01qZWqWWQc5tvfRymBjKfk3yyvnQr+Sabz7Lc8bXJ0gMvVAuPlhA5zCnmBf4+4c5/6sqSan/DGvl6dwVkho2QibiJn+4xsfyfwGYKIEZczHVjExIjmJjfFHRT7kGWkVgHmxjSSNxYSI9hwf4Bk1pP5Wqe4gmLqDZvrgxa3LEcfZc+iTtMmrLMCCw10ZA9g62n68BeyXD2L0k0MpDs7bQBTliJBvsenvwc4wYpHqHpdJ2Ft5+r34TJ5nVm1hhplp2m6tK+uY9tjipL5kp/GinT/AEnEBcg0BIE+gd4t8Yxm84iCqoVCF1L4dIBOwN5vz+IxpsqPns7P6kTY+ifWI+vA/O5RRXSY/SLyA52k2vYe/GjjbIc8TM5UKS8yfA3IWMHG7/J63/D8z87V6x+iHLyf64zdeigqVNOmNDRCgA26Y03YERQ5fpamwMfoh/DP14ziqZbegu5He0ZbSPBe/oi3hucAfyvgfJKWmoT88JU94NQ0tsCIMG+Djt87RtPip2mOnT3YDflh/wArRDIAe/EEMbeB9wRe3sxUiuLckjyhFEGxmIFhzj+/fg7+T5YzguR4VuJ/WJe19umAYODvYT/OC0+EWnf5xLWxPZ28vDGMbR7jmK9NFGh2ZtUEsGAgjkDbfGK/KWwLLMkGo0QCb6Kfu5qPtxreJK8AtTCjUII1evqcZntWupVZuTtFv9CGx23AHsxMlSOKL2Y3geXRaqqB45qSQsEfNGLgTJk7TtiDKUFH+GkSWIN+d2UAC1zvtO+3UnwdR8ptEanjb9WesfbiLhVNTT4eSLllXlfxqD6+fMfG+M10W+wxnaOnPU6yUwT3YAaAQCC8iSRyI+HtjN8NRnGdVqtOmGZ+8EA3knwn/U5CWBkct8bTPsBmE8R0lDHMeSTNh0+EcuQTs7nKYzuYoiDIq1GBW6sunSVbYAq7gj1e4lCqzIV8gFpFzGsVUXxMZhk1gRtvNiNUzcxjT/k44I9UZuoX06KAQiARqZgysBsY0fE4rdp+Gl6a0adMhKlVK4a3k06bUnkb6tZNj1nnjY/ks4ZWCZsNQZQ6IneMwPeVADMDkNvVfEsnGtgvjvClpZioRYI9EhRsSdK9P2uQ9mPM1zPeZy90FSppBUeTLMoiInb2e7HsnHKinOtSaJfu09YZJc7H9nfcE9MeYngaU0q5nWSVJ8Nt38Nvjb+uLSSHj6PRPyU1TUzTBoJNM+MABgsAKoZYIiW58x0wzt/2Wy6l68upK1Qb6kY0k1fOajJMLNyZ0i1sZb8mvHxk8yz1VqFGSBBUkX5DULR9nrwf/KD2go5nLsaL1F0hwU7sE1BV0qVJDErFzYHbDdLSBRZ5QvD/APgjXn/zApR7aZYna+w59MetVck9LJtrjUcwlqcaSO6nVKgczEe+AScY05Zq2Sy65dXLU6jVK9OKaqLQHBfSzMRboALX3qcO4nUzOZq16js2sTBqAwbbLaF6WgbYa7EaLO8RZae8AL0XYDrE4ww4sO/FXaKgfrEGdueNO/DsuZlgCbkFX3530gfbiuezuWItVpL/ABEH68dLk/ozUUHMv2gZlZ6erSwVVUm/gJBJCm8yP7OB/Hnq1KLIA7SVt4iLEHbbFKjwhKenTmkOqAo1IZ6WgxbF6nwuoGgVEZonzRbaZAGIt0XFK7BXZqnUo19TK9M92wBIKySV2JF+dsaNM2y09LSVLa9PhA1G2oALY3O2KNXg9czcn2aJ6zMSPbhg4PmGAA7xgNrg/XzxUXSpoU/k7LrNTaxX1m55ewjFvI8RFJWRCdBABUy20ERqa2Ap4PmOlSR6rj3Rhh4ZmB+sHtX/AGwrj6FjL2aGtxTVTKSApIaQIMifWeuIuFZjuqmpXZtQcuCdxpa3KxJuPUMARlq0QJP8M/Zi1w6nUV/nDp8FTSSpFwpPPe8D34HKIKEgpl85D1mgHvqehi7SVMFQUJUnbr6xiLMUtbBjUTUCCPDeRsCZHQfDA7TmTYoB/Aw2/aOIjSrnZR8DhNxYKMkEVyMefyKxoXnvu+DHAMx8mpGmNWrvNauCojwhdOnVHLGXFLMSPCPrvh9RK/NYvzDfbpwriPGTNj/jPzlI/OT3iyVgW5xoNhE2GKX5T8+auUQI1VgKympqLERpYA3J84r7zjNo1cujQsK0wSb7jpi7xCnWq0WQoYJWTa2kg846RywSki+NNSsw6tgr2PzQXNqTOwAgwZ1rcXGHVeDhRLLXjqBRA901MJwrh8VVemlUsCDpbQZvPmmcTo6uTkUo0j1zPcWVlhe8JnYuu0G/lm+2KNFvlStTY6SDqNwWK9ZPIREcy4GMtm6mYvFMr1+bdz8F+7FTJZjMIWYVHQsIPzRFgwYQGVuag4UmmjlUWjTrwzQ6OrhaorMqrd1JYR4pABiG9kXF8UqlOllvm636cCoyAGFSoCSWWTKsGRBFxfeJAqZPh2ZrQQ5bT5OtVsTOwKiPKa+9zgpluyOdB1BlWRfyR9ejGLlRqoWSZriSvTpMuXqVHmoXfSWhXVh3esKPO0Gx5ttywGQLUs5ULL4tPnMIOqANYYGR1W45G2PTcp2czdM3qpTDGzNVVQY5DSoJ+OCI/Jy9TMrmarU3IRVUFnaCrag4Yn3WxMZNjeMTGdnqTNVIYU9RbamPCZEx8I92Nrmu0VZHNKhQ1qoUAK+lbqNVwOsj1xg7V7P5VGL5hqSuZJY2Y9TJeSb4FfL+F0gAuXLwZFvCDzjW31erEzyfdCi96Vgem+ZqaiMpRR2qEl9as9nkgnu9R5izc8M4R2LztI62q5ZUk2rAwZkDwkESJHwwdznbpSuiipQbSOQ9UHGeOTXMsXag9Zjcl259ZthZJaRphJ76D5NKmpL5mk7g+TQWmBHMa2EA74zvGuPZg2y3d0+WpqrORt4tKroGxG3neoYupwCgvifLL9GmT8SYHww//h1ELlhI5BUH2EzicvRWGtswPEuC5mvUNStm6Y1SdKGuqw3IKKQEXj2YhyXZgZeane02J8OldcjnPiQdOvPHohor5XyQT07tDv1mDgPx7Ou1MKaQpqGBsgF4Ii3vxtDkk2ZS40g9kuztBqVMlbmmhMAXJUE4f+amX6H3j/bFvhNKp3VL50x3aQNKWGkWkqcE1WbMNXtj7IjEvmd9j8S9GcPZzJfrKfvKn7Wxydj8mfQb+FD9UkY0NKjT1BQigsQPCoJuYkqBsNyZsJxLWywVisISNxA91sPyOrsWKuqMy/YjLG48JPSmg/lGIR2EpbCqwHq1gT/CwxqPk49Ae7DWpD0W9x+8xh+R+wwXoyR/J1SnUKhBPMNVB957zFheyOYQAU84wA9KW3/aDH68aJY2ioPbcfUcOj1ke7B5Jex+NGco9ms6t/loJ9aKfrCDFil2fzPn16D9JoTHvkf1wc0nk2FCt1weWfsXjiBRwTNEnVVy5Ebdyft1YYez2Y1fpaUcx3IP8xIHXB7xdccGbCfJN/Y1CPoDvwvMBSEGVL+k9FfsCYjo5HOT85RyNQfslT9VE4NfKDzt7f6YcKzdMLKQYoEVaeZaxyeRjoGf7RQGGKtdPJyOUHrXWT/+sYN9+ehwvyj24MpDxiCKfEM2s6cnQWeik/zYsJxWsBDZCmfYoj2gE4vjMDHd+MGUgqPoqjjmZHk5NQPUF+/DKvG88fJoAfwr9+LvejrhRVHUfHBlIMY+gfR4zxATNKSR0SB/U4SpxjiLAju1g9Y+/BIVFx0rhXIdR9Gfrpnqg0uFK7wQhE9YPPC/J86VCmqVUCAoYAAdIBtg9A9fxP34SB6/ifvxNMq16Myez9QnxMD/ABH+i4kXs0PSX6JP240VvX8Thf73wYsMwGnBAosxPsCj6yDhrZFBZqdRvXqt/wDFMHowowYhmB0y2XHmN71qn/tAxdpU6XJf/jH9MWzA3I+rCGOTD6sFMlyIgq+aB8cZrtjQ+aB0ie8F59TcgPVjVATzn4YAdtwfk6/vV/lfFwTsly0Q8O7UUVpU1K1JVFBhV3AA9LF6l2vyg8pa59ip+PHY7HV/jw7MnySLY/KBlEUlKVWfWFv0k6ycZjO9p0qVDUdCSYkAAbC3ndMdjsKXDFuioScbZfp9raMeTVHsA+3XiRO2NH0av0V/Hhcdif8AHgJ8shPzwoejV+iv48N/O+lN1qEfsrP898djsV4ICXNI4drsv6FT4L+PC/ndl/Rq/Bfx4XHYf+PAflYxu2lAGNFX4L+LDh2woejU+iv48LjsLwxKzYv54UPRq/RX8eOHa/L+jV+iv48djsHhiLJnfndl/Rq/RX8eO/O3L+jV+iv48LjsHhiJzYh7W5f0av0V/HhPzty/o1for+PHY7D8MRZs787Mv6NX6K/jwn52Zf0av0V/Hjsdg8MQzYn505f0av0V/HhD2oy/o1for+LHY7C8MRZsT86cv6NX6K/iwv505f0avwX8eEx2K8MQzZ3500OlX4D8eF/Oqh0q/Bfx4THYXhiGbF/Ouj0q/RX8WO/Oyj0q/RT8WOx2GuGIs2NbtVQO61D7UX8WGjtRl+SP9Bfx4XHYXhiGbHL2so8lqfRX8eBXaXtDTq0gqhwQ4NwOQYekeuOx2BccUO2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500042"/>
            <a:ext cx="348242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1" name="Picture 5" descr="http://img0.liveinternet.ru/images/attach/c/10/108/832/108832640_IMG_895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28662" y="4857760"/>
            <a:ext cx="1952639" cy="1464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183" name="AutoShape 7" descr="https://img-fotki.yandex.ru/get/6702/139247345.25/0_c6054_c93cc794_-1-XX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00826" y="2857496"/>
            <a:ext cx="1643010" cy="219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8" name="Picture 12" descr="Изображение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29058" y="3714752"/>
            <a:ext cx="1571636" cy="2184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190" name="AutoShape 14" descr="Картинки по запросу город чистополь Никольский городской собо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93" name="AutoShape 17" descr="https://otvet.imgsmail.ru/download/698688cc573d198f38cd1210ee95d933_i-16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95" name="AutoShape 19" descr="https://otvet.imgsmail.ru/download/698688cc573d198f38cd1210ee95d933_i-16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2" descr="Картинки по запросу Дом-музей химика Бутлерова чистоп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29322" y="428604"/>
            <a:ext cx="2949467" cy="395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AutoShape 5" descr="Картинки по запросу Дом-музей химика Бутлерова чистоп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2" name="Picture 8" descr="http://forum.nashtransport.ru/uploads/1323458807/gallery_3055_2054_134186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00760" y="4714884"/>
            <a:ext cx="2809716" cy="18573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000100" y="2714620"/>
            <a:ext cx="4143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Бутлеров А.М.</a:t>
            </a:r>
            <a:r>
              <a:rPr lang="ru-RU" sz="2400" dirty="0" smtClean="0"/>
              <a:t> родился в сентябре 1828 </a:t>
            </a:r>
            <a:r>
              <a:rPr lang="ru-RU" sz="2400" dirty="0"/>
              <a:t>г. в городе Чистополе Казанской губернии в дворянской семье (в XVII в. предки Бутлерова владели большими наделами земли вблизи Казани).</a:t>
            </a:r>
          </a:p>
        </p:txBody>
      </p:sp>
      <p:pic>
        <p:nvPicPr>
          <p:cNvPr id="47114" name="Picture 10" descr="Ima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428604"/>
            <a:ext cx="4929222" cy="116939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071538" y="2000240"/>
            <a:ext cx="3662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Дом</a:t>
            </a:r>
            <a:r>
              <a:rPr lang="ru-RU" sz="2800" dirty="0" smtClean="0">
                <a:solidFill>
                  <a:srgbClr val="FF0000"/>
                </a:solidFill>
              </a:rPr>
              <a:t>-Музей </a:t>
            </a:r>
            <a:r>
              <a:rPr lang="ru-RU" sz="2800" b="1" dirty="0" smtClean="0">
                <a:solidFill>
                  <a:srgbClr val="FF0000"/>
                </a:solidFill>
              </a:rPr>
              <a:t>Бутлерова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ramki-vsem.ru/fon/svetlyj-fon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350043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Культурный центр  </a:t>
            </a:r>
            <a:r>
              <a:rPr lang="ru-RU" sz="2800" b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</a:rPr>
              <a:t>Чистай</a:t>
            </a:r>
            <a:r>
              <a:rPr lang="ru-RU" sz="2800" b="1" dirty="0" smtClean="0">
                <a:solidFill>
                  <a:srgbClr val="FF0000"/>
                </a:solidFill>
              </a:rPr>
              <a:t>» </a:t>
            </a:r>
            <a:r>
              <a:rPr lang="ru-RU" sz="2000" dirty="0" smtClean="0"/>
              <a:t>- </a:t>
            </a:r>
            <a:r>
              <a:rPr lang="ru-RU" sz="2200" dirty="0" smtClean="0"/>
              <a:t>это кино, боулинг, русский и американский бильярд, кафе и диско-бар, тренажерный зал и зал для фитнеса, детская комната развлечений.</a:t>
            </a:r>
          </a:p>
          <a:p>
            <a:r>
              <a:rPr lang="ru-RU" sz="2200" dirty="0" smtClean="0"/>
              <a:t> Открыт в конце 2010 года</a:t>
            </a:r>
            <a:endParaRPr lang="ru-RU" sz="2200" dirty="0"/>
          </a:p>
        </p:txBody>
      </p:sp>
      <p:pic>
        <p:nvPicPr>
          <p:cNvPr id="56322" name="Picture 2" descr="МКДК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728" y="571480"/>
            <a:ext cx="3786214" cy="2607389"/>
          </a:xfrm>
          <a:prstGeom prst="rect">
            <a:avLst/>
          </a:prstGeom>
          <a:noFill/>
        </p:spPr>
      </p:pic>
      <p:pic>
        <p:nvPicPr>
          <p:cNvPr id="56326" name="Picture 6" descr="z_d21eeb6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00826" y="4857760"/>
            <a:ext cx="1905000" cy="1428750"/>
          </a:xfrm>
          <a:prstGeom prst="rect">
            <a:avLst/>
          </a:prstGeom>
          <a:noFill/>
        </p:spPr>
      </p:pic>
      <p:pic>
        <p:nvPicPr>
          <p:cNvPr id="56330" name="Picture 10" descr="z_1db519b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00826" y="2857496"/>
            <a:ext cx="1905000" cy="1428750"/>
          </a:xfrm>
          <a:prstGeom prst="rect">
            <a:avLst/>
          </a:prstGeom>
          <a:noFill/>
        </p:spPr>
      </p:pic>
      <p:sp>
        <p:nvSpPr>
          <p:cNvPr id="56340" name="AutoShape 20" descr="https://pp.vk.me/c629225/v629225999/55cc/_gOPGc4ln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41" name="Picture 2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72264" y="714356"/>
            <a:ext cx="1833565" cy="13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1" name="Picture 23" descr="http://chistopol.tatarstan.ru/file/1(2689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3071810"/>
            <a:ext cx="2571749" cy="3428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85" name="Picture 17" descr="http://chisto-muzei.ru/wp-content/uploads/2014/02/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43636" y="2571744"/>
            <a:ext cx="2752321" cy="1785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Ледовый </a:t>
            </a:r>
            <a:r>
              <a:rPr lang="ru-RU" sz="2400" b="1" dirty="0">
                <a:solidFill>
                  <a:srgbClr val="FF0000"/>
                </a:solidFill>
              </a:rPr>
              <a:t>дворец </a:t>
            </a:r>
            <a:r>
              <a:rPr lang="ru-RU" sz="2400" dirty="0"/>
              <a:t>приглашает на хоккей с шайбой, фигурное катание. Действуют услуги массового катания, тренажерного, бильярдного, теннисного зала, </a:t>
            </a:r>
            <a:r>
              <a:rPr lang="ru-RU" sz="2400" dirty="0" err="1" smtClean="0"/>
              <a:t>стрип</a:t>
            </a:r>
            <a:r>
              <a:rPr lang="ru-RU" sz="2400" dirty="0" smtClean="0"/>
              <a:t>- пластика</a:t>
            </a:r>
            <a:r>
              <a:rPr lang="ru-RU" sz="2400" dirty="0"/>
              <a:t>, фитнесс, восточные танцы, степ-аэробика</a:t>
            </a:r>
          </a:p>
        </p:txBody>
      </p:sp>
      <p:pic>
        <p:nvPicPr>
          <p:cNvPr id="7172" name="Picture 4" descr="http://chistopol.tatarstan.ru/file/8(404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3636" y="285728"/>
            <a:ext cx="2714644" cy="17660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4" name="Picture 6" descr="Ледовый-Дворец  Спорта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14744" y="3786190"/>
            <a:ext cx="1905000" cy="2600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182" name="AutoShape 14" descr="https://pp.vk.me/c622531/v622531610/352c6/Vx1HuCMTJF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43636" y="4786322"/>
            <a:ext cx="2662236" cy="1643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5" name="Picture 17" descr="http://www.sch54.top-p.ru/distance/informat/11/exams/ermakovich/zalivk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28726" y="0"/>
            <a:ext cx="10287072" cy="6858000"/>
          </a:xfrm>
          <a:prstGeom prst="rect">
            <a:avLst/>
          </a:prstGeom>
          <a:noFill/>
        </p:spPr>
      </p:pic>
      <p:pic>
        <p:nvPicPr>
          <p:cNvPr id="58370" name="Picture 2" descr="http://ic.pics.livejournal.com/catrina_burana/36984206/67390/67390_9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214290"/>
            <a:ext cx="4214842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2" name="Picture 4" descr="http://www.chisto-dinamo.ru/wp-content/uploads/2015/09/IMG_657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15074" y="4714884"/>
            <a:ext cx="2500330" cy="166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844" y="642918"/>
            <a:ext cx="371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11 сентября 2015 года состоялась торжественная церемония открытия </a:t>
            </a:r>
            <a:r>
              <a:rPr lang="ru-RU" sz="2400" b="1" dirty="0" smtClean="0">
                <a:solidFill>
                  <a:srgbClr val="FF0000"/>
                </a:solidFill>
              </a:rPr>
              <a:t>Универсального спортивного комплекса «Лидер»</a:t>
            </a:r>
            <a:r>
              <a:rPr lang="ru-RU" sz="2000" b="1" dirty="0" smtClean="0">
                <a:solidFill>
                  <a:srgbClr val="FF0000"/>
                </a:solidFill>
              </a:rPr>
              <a:t>,</a:t>
            </a:r>
            <a:r>
              <a:rPr lang="ru-RU" sz="2000" b="1" dirty="0" smtClean="0"/>
              <a:t> </a:t>
            </a:r>
          </a:p>
          <a:p>
            <a:r>
              <a:rPr lang="ru-RU" sz="2000" dirty="0" smtClean="0"/>
              <a:t>построенного в городе по целевой федеральной программе «Развитие физической культуры и спорта  в Российской Федерации</a:t>
            </a:r>
          </a:p>
          <a:p>
            <a:r>
              <a:rPr lang="ru-RU" sz="2000" dirty="0" smtClean="0"/>
              <a:t> на  2006-2015 годы».</a:t>
            </a:r>
            <a:endParaRPr lang="ru-RU" sz="2000" dirty="0"/>
          </a:p>
        </p:txBody>
      </p:sp>
      <p:pic>
        <p:nvPicPr>
          <p:cNvPr id="58378" name="Picture 10" descr="https://encrypted-tbn2.gstatic.com/images?q=tbn:ANd9GcQgJUNmuzbwrvB8dXw6F8pd7DwwQC3vcJ4khERCHxYGmXQAkcEGdw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43240" y="4500570"/>
            <a:ext cx="2466975" cy="163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382" name="AutoShape 14" descr="data:image/jpeg;base64,/9j/4AAQSkZJRgABAQAAAQABAAD/2wCEAAkGBxMTEhUTExMWFhUXFxgbGBgWFhceIBgYFx0WGBgYGhkaHyogHxolHRcaITEhJSkrLi4uGCAzODMsNygtLisBCgoKDg0OGhAQGi0lHyUtLS0tKy0tLS0tLS0tLS0tLSstLS0tLS0tLS0tLS0tLS0tLS0tLS0tLS0tLS0tLS0tLf/AABEIAOEA4QMBIgACEQEDEQH/xAAcAAABBQEBAQAAAAAAAAAAAAAGAAIDBAUHAQj/xABKEAACAQIEAwUEBgYHBgYDAAABAhEAAwQSITEFQVEGImFxgRORobEHFDJSwfAjQmJy0fEzgpKissLhFRZTg5PSJDVUY3OzFzRD/8QAGQEAAwEBAQAAAAAAAAAAAAAAAAECAwQF/8QAKBEAAgICAQQCAgIDAQAAAAAAAAECEQMhEgQiMUEyUWFxgcETM0Ij/9oADAMBAAIRAxEAPwDskUoqTLSy0hkYWnBafFKKAPAKmtVGBUlugb8D6VKlTJFSpUqAIby1CVq04qKKRSZDlqTLSIrD7W9ohhLYgBrrg5QdgBuzeE8ufoaEDNbE30tjM7qi9WIA9551ljtRhMxUX0JHn84iuK8f4xfun2l12dzoJP2Qf1VA0WY1jpWXYxjSFYz4chT4jR9DcC4/hr36K3cBcT3SCDE8p39K26+bvrDo6sjEMIIM+qkEajz8K7b2G7R/XLEtAu24W4Os7N5HX1BpIco+wkrxq9pGmZldhUZWpyKYRUmh6gqZajUVIKZMj2lSpUyRUqVKgBUqVKgCCKVOryKQHlegV7SoAQpy15TloH6HUqVKmIVKlSoA8ao4qWo6QxpFcS7acVN7F3GGoByr+6mg95k+tdnx97Jad/uqx9wNfOvEcTLMfH+FEfJcVabM3H4oll16n1Ox/PWq5aSIqDIz3Mq7n5UVcK4AFAMFj1NVPIo+S4Y2zzD8Me7ZBMSNvLpWp2I4lcweNtZ5VLhFtp2KuYBnwaD5TWlhrIUatAFQdoSl7B3DaktaKvmgxCnvwfBST6VzwyNumbygkjt4pVndneIfWMNZvfftqT+9HeHvmtGtzheiNqYac1NqSx61JUUxXq3KZLJKVKlTEKmlx1r19jQ/xHtJh7T5GYk/sgGPPWk3Q0m/Bve1FeUM/wC+OD/4jf8ATuf9tKp5r7Hxf0EiNIkfEEfA6ivarWDN250C21/rd9j8GWrNUSKva8r2gD0V6KbThQMdSpVR4lxRLIEyzHZVEk86Yi9SrGfjgygqAHO4JnIv3ny7H9mdaoYribvAJI5iBE67nXTw329adAFFMNR4G8XQMRBI/J8qkNJgYvbC/kwd4/sR7yBXztim0PgT8I/hXd/pLxQTBsPvH/CC3zArga6g+Mn30o+Wbx+A7guIy3WPd822Gu55+la1zj9wnuujLMSuYDy15+tY3Z21be8Eu7H5ijy3wnD2VLmIGvr123rPLx5bNcd0ZnEMLduWswBI0/J8K0OxXCrxcNddgqyCgHcZTplIIGkdKIuG4+xZUi5cVSRMGDHnFZn+936RrbQQPsuogOvIwdfD0rFSdGj2w6+jpPZ4Z8PMixfuIv7hy3U/u3RRVXNvoy44HxeNsncsrr/y0S1c+S/Guk11LwcWRVJkT02nPTaBCubU1DTcVfVFljArPs8csFgufc7xp7+VIDbpV4KRNUSJtq4t2h7PXlvM7MCskk5oMDYDp5+dTduO31y67WbDZLQJBZdC/jm+6egoBTHC2S+mYbb6+cfiaU8bkjWEuPkPf91z/wAO5/YNKgX/AHxvf8Rv7dz/ALq9rP8Awfkr/N+D6SwdkqCW+0zFmjx0A9FCrPhU9cd4Bd4gCXw2KLMsH2N46XAJzZWY5QQORgxqDpXV+H4pmGW4qpdUKXVWzDvTDKdypytuP1T0rVqjnLdKlQV2l7b/AFe+1k2WhY72fLm0mdj3fLx2oWwDaa9oDwXas4nUQMpgqJiR56yNoOxFbuA4vBAdpB/unlPhT4iU90beMaEJzZepkCBzgnQGuacT40lqVBe4wMG5c0BGwgDXXqSNeg0rct4x8bdFtmyJJ7o8J95+FEh4JZNlrBQFHENO7eJPXmOnKhaLVeznXEbF9LFjFFg1p4MJAFsn7BIXu67Hx01Jrd4FiUZrbOvdYkHorQCJ8Dy8j0NZvZk/Vr97hGK71twTZY8w23kTuOjqetQcPuGxcv4RmGZNJjcaMjx1EqY8SKdjkkdSFNahrAcZY2xmnMmjAfjpqPHmCDzFEVu5mVW6gH31DJRzn6ZMVFq0nXNPqVj5GuPTGb90f5f9aNfpR4v7fFBVMqmg9Pwkn30B4hu8R0mfz7qIeDoekkVcPeKsGG4NET8SuXVUZSwkSB4UJhq0+HY8oRRkjex45Vo3rOHzHMqR4s6/HXT31ZxNnIPb3GBVeSjSB06yfwrzC3sO8M29ZPbHiquFtICEXXoC2ukc4HzrFJylRvJ1Gy/9HXHvY8RtXXMC5cIf/myCfIFgfSvpWvjiw8EV9DfR127tXrFu1iLoW8oyguYzgbHNtMddT8T0NUcclew9femtUb4pMyjMoL/ZBIBaASYB1OgJ9KeakzMDGYd8Q9wZwq2yBET97xHh7hVTE8Eiy7B+8Fkd3SZI1E+Br1uO2bDYgXGIYuxACsdAOoEDWgnt326YA4ezKBtXb9bKSzAROmjD3U6sNWdS4dxi17O2HvW1uMiSpdQcxUSMpM1m9ucViFwV9rSrIWSQxJyT3iFC/dnn1rmeKw3BF4a1yc14hgpFxzdNwk5ZQnLO0iIGp8ap/RX20eziEwt5i1m6VRCx/onOiQTqEJOXLtLAiNZf5K0YAuAANocwB1gHUbamNNvSsjiME9K6H9I/ZxcLda6rkrfuO6oARkmC4kSCC7EzGgMQYoB/2dcuSUtu/wC6rN8FBNX6E2YcUq2/9hX/AP097/pN/ClQKwi+uXCMp7ic8sCRP67dB0rf7OdpPq10XFcMpXIZYsMo1UaHlGg8ap8B4RisSLLnhzXLWfNLOircADCGDsDkzEHQa5a6F2O7CWsKrNdS29xv1cuZUB1IGYd46b+GnORtCopf/kMN9nKP6sf42FY/HOO2r/fvW7dwAZZcJEGTBgERvofGrXEe2+GJZcBh7BYT+mu2wqyP1baKud26A5R40IcROJxN24MVdus9pVd7bArkRyAGS1AWBmXXfvCTUpE0S4ztNZtx7M27cERkBj4AAzRPwntFau28+YKVEur6Ff2oMEqeR/lRV2Z7J4G1bV7KC4XXS7chmhhy5L4gAeNcwx3BbS2gVlXUkHbVZ1AnURI9KdhxTCjhnFFN1LqhssjQSC4kqSNjPLfz50YXsfZa59XuJctM47pumZnQQcxg/jFc+sYwqbDkaKlvSAAchg8tpB+PjW1xTDe2ulfaO7lnAYu75T3suW2GVJTOygQNB3idTSaGmkU+2fAG+uAWWIa3gs690S5W6QVGUCXh5nU6eMjP4ZjbuLv4m9IV7eHS4wyqwe5aVrQZ+a6MxyiJ8hRGLmIW4MPirhsO9oravGGLdF3KJBOp7zSdxoTg9plTBYr2ti8blu8rpeQuWYZvtyTqQScynbMsbaUGiZoW+MMl4DRbj21LgHMIdQUfeYjQgwduQBPj9r8VZLWndXC2WLH2DWwrN/R+yYuc6jmSN9JmYBsU+GRvbTdF32jNn9oqh019mrIMwQBcuoaZXbXSz2g7QPdwtpX3bUsBqVmF06mJ8dKicVdrz4HiS5fgGb2Lz3Gc7AH1Mk/OKxrt77R61PfzR08OlULgNaKNFOVsVpSTArXwtiqvBCC+UxrtPUcvz0ovs8JB5gHfTn/KsMs6dG2KNqzMw9oCszj1qAD+1+BorXhkCd4rF7XZQqKNy0+gBH41nilcy8iqILKa0MJicsVQYU+22ldbORMLOFX7966n1dC99RNsrGdcne7rHkDrG3hrX0B2cx169h0e/Zazd2dGA+0Nyup7p38NuVcB7AWbbXnN4TbVACP32UT7g1EB7K4rh+N9otxb2GDE6pculk52zaVGHtcsQxIXNHe3Al7dEtBR2qwz23e66QhdoJjvCAR8jXI8c5uXGcnViTqaLcfxa1e9rbtWLqOQzd+2iRAHdIUncjw3oIt4XOjMG7wEhfvAET8JPu03ikL2WRZWAALQ5FnaGJ5kH9VRO3lvrVjAdm7166qWrtjMdQfaxEazJWfHY7UPhetb+A4G90WVQA3MQQtoa6HM2ZiYkBYOonRTpRY6Z1PjXZ+/jMn1nFYRiNO47roSNFGsnx05aVm9oFtm65thMuYZSFG0CIMelZ3F+EXsLewocYAOL6nLhlEwNT7YZVLAkCCfGp8UxIJJkkyT4mTsOWtL0RMrR+YpV5NKgzOjcG48LWFl9ld4JbUpMhiN5MnTwq9wntbh77hFaHbYHn5HrQLxPEK6shUqgEMcqg6ePXwrnd3iWW5OHzqgbuOZ0ZYzEN1B5SYkVzwlKcjunjjFHX+M4XD2Tiu9Y9uMRZxNtVgOloHCC5yES1lycs6MCd61+J9j0uY+3jVfKcjpfQqWF9GXKF1buiCZ0MwvSuScGTEXFuYpjn9qxs3WZzmKusmBG8KIYmBAgaadw4LxMX7SuNDsy/dbmPLoa3ejmb2VeC8PxFi1dS7dV1BPsciZSttR3QxGhbQSQN5POAOdsLFpcOGygOzjJlVZMauTziI16kUdsRBkwIMnoOZrl3Hb7Yl7txNEtJ3AfuLMD95oJ/lQgulRU4dwxn9mUBYFsrga5CSIkclIEztvV1bQuM1trzIGYqbisZQEASrbgqIHhHhUnDOE4sRdsZYImVuW9ujAtHv2ioMWrJmIAPeJSdc3MGIEgnWOh571RlspXeEYbDm5cuXb15iGFkm5q0yuc5ge6BrPUaTrAjxjBXbZDd6CJgzHiVHTqPH3muD4dcf9NcV2JndG0I010jYCANAI9Lt3hxvIQyMUgkkKTlj9YQOVYTzOE1GjohDlFuwb7BcRtkXVIWQM5MCQq7681nbofMVg8exWZmuH7UwJ2EzOnWAB+dd7imJt4LDOLKETudMznbO/UCZC7D1JINdcuobU+MHc7/hW6SuyU3xpFK9c1qMida8u01Lsb1YHiaGQYI2Iop7O8XztkdgH5A6BhGwPXw+dCrmGmnPanT3VnkxqaLhkcGdVa4q2yzELAk5tI9/4VzvjPEPbPIEKPs6anxPu25VUTC3VGUkqn3WYgGNjk5+6p7GHEakATuQSSegUb/61liwqDsrJm5qimw3piHSivhHAHxCk2yw2gtZYKd9M+3T4UPcRwrW3KMMrKYIP51HjWzaZnFhh2HsgWbjMNG3/AHVH8STR0na6zea2blgv7KMgIcLnH65m3DN01gbgTrQf2VbNZC7ZhHkfsmiLh/D79whFa3b0HeFomAI3Nwss/wBUVhjbbf7NcqqilxB4uAgfbJLROhYgLudhqIHWetBXGsMbF45ASjAnKNxmmQPCfd0NdWxnEbWEdVs4Y4m6CqXHDSVQmGZQojSdSPjWae0tn2gZEZ2iBktImh2HtDL8+u9bI5/dgJ2a7HPi209rbURJuWcoM7BLhPe2+5pRn2d7EexuZ8WymxbS4LcNAQ5lOb9IATnBfUCNd9amxnH8SJKJasH77ku46DNsPdpNUOE4YXbDrdxJZ7ZDK/f/AEQzM7GDAJMHaYEQeVML2E1i9hihuYPB2uSuTlUgD7qgGB3QQRlnfUg0MX8XnzHKFknKqnRVnQSdSYiT1rU4FjMOwuPavYi7cAFvNfdiAGObuBlH3R1rIxGWWyAhQYXNEkDmY0/IqVJNtBOLSTZDNKmUqdGRhYvtfde48NNttArCQIAEjmJidI3rQ7S9ov8AaDWVS0LVqzbICCN92iNgcoAH8aBgJOlHHZfgeIJQWrZNxlZwTlAyqQrMC+kAsADvO2o0UYqPg6ZzZvNwO7hL1jDFp9sq3LoVguZbZVnt68w8KDzHqK37d25gMTBlkMT+2nUcsw+c8jQZjcFizYPELrlluOLSE3GLZELBW6ZCykjXWQa08Hworh7V84tGVlJFlnIZSxgqiljJkcgJimYyDTtP2jS5bFjDtnNwgMQCNNIQSNSx/hzqG1w1rVpkKnmGYAwTsRPhWNwTi+Dw/fvhzeDHJlR20gch3QZJ361ZOITEO2JtG9ZZ9JDFGOXQZ1BKsOYBnQ0mXC3swcGwynNmhVJhTB3Cv6QST+7WhgeP4pW9kMRlRCFUt3ssSBmkEmBEjw2qfB8UGZkxAa4cxXMr+ykHdmCQpeCBJHTaNW4zDYJi5XElCTJS4hnvHWHtgrHjBjnVEbXg2sP2oxKSDdwt4fsrdtsfeoUe+reL7XWFT/xTiyjgiDesNm5GEaWO/KfKgC/2PxCjOLH1qy097DXAxT9oCVfMP2RI161Wxd9MIwtYm5nXQgXEYXF81IkwOY8vAzRasu/SKcEuCYWXa5dzIQzhh3cwDLyG2pJB8PCvd4bZXC2Ai6GzbMjcllUkz4k1g9p+JW72HItvOUjSGG+ugIrc7OX/AG3D7B5oDbP/ACyVX+7lPrWHUWo3+Tq6b6Azi/DCJK0Pua6fisIpG1A3aDhuVpXWTEDmaeHNemGbDW0ZlgZjHh8q3uFYItbNwlbSWzrdYSzTOVbaxJYwQI6VV4TwZmuW0lczESs6qukkx8usCux3cJ9XC/V7a50BABgKqkfbOn2hGmmp00BJrSeSnSOZ6QA8I4Q13MVwmQAR7TFlpuE6AJbJUZ5I1mNd6dwe0cHfhrbXHDBStpc5VToWd1DQOeRYOqa0YcX4dZwdpMQ7XcVirz27QuM5DE3YD+y5W+5miIjQSN6zeDYK3bP6FilwtdX2qsSDchGfu6ZkFzuZT0bWYrCeRq78GkIqXg1ezvD8LdN1sJiL4dGi4huXRlLGZNu8DvlImOVCn0pWEIVwALivkO3eUqGUjqBm9DNFX19Uv2r+VUusfZt7NpW7bIlSdBOU6iRIgjUbin0mW0Y+1zTcYgKs/ZQZpMeJA95FPFLlTIceM6Gdj7sWc4ElJYDrl70UVdku07vhLt5iM7lsoUABFByKoEawZbMdTmidBQr2E+wQdpIPvil2dXLhgnQup9HYH5VWF7kjTqPjEsdle0Fu/fexeS2zFnNq4ADmAklSTucuoI0IB8JlCC3i3XYB58gYYfA0MWeC3MJisK5Yexa/aC3thGZfaAzH2VJBP2d9aKOP3rLYvNYurcUqoZlIIDwVIkeAU+tdBg/AQYjBhgVMQTroJ/tbj0NQWezhVLgs2mJuZUJCn7JYZiT0id6ixH0nYe0SlrAs1wEr3iiyw0MZczET5Vm4/tZxfFR7Kx9WWd1zA+RN1ojySaNl6C1+AG2i5FgkpmUldCJkg7R4b/gOcTQLcdVJIBgkrEncwOg2mh7gvF8dbxLubrXHByut24MrQSCJdgqwZgiPWYO3iOI3L5NxxaAgBRaLHaZLl1UztGmwqVFJt/YpytV9FalXlKnRjQLcMwge4zhQqAkwOU7D89K3rHFcUA3sr2T2mXDqAqk5ELloJGigvdbTXQa7U21h7lmzCDvGAsLqXchVEwTueXQ1b4Ng/wBKR+rh19ksjdzBuE9SBA9TQzZbJMZgrnsMntbzrbQZVLMVVbYGyfZACjeNKj4Dgka3nyrnBOsa8iK3cRazKQRMg7TWXwAkhl/d2EbCOXPQUgdWWrJHOrOG4mF7pUgdRr7xVXDJNwpEkAkgawo5nw8a0UwANDQY3SMriTguSpBBA+UfhUGLskWbk7gXFOkbA8uXlWjxvCBMhA3kH0j+NNvWs6kbByuvQvbWfjJqjKXkDuFcZuWbCXEuOCIkBiAYGUTBmQdfQVtYX6R8UEFviGHtYqy4zJ7a3qyklZDagiVOscqg4h2UODs3Fu3Fa0gBz6KSWOgCkkyDHnPmQG2kuYjb2lz2aDYM+S2m2n6qL4aCg0QdcbPCL2Ga5YtPhrzAwqvmQkRClTsInYLtVb6OGnD30na4rf20APxShXBWwjLnlVLamJ0G+m58vOjLsNgPZm/3gwdRBHP2buoPqGrDP8GdOB9yL923WDdsqcQmfRQHY/1V/nRPdQUO8bZbbo7LmVc0iJnuty56wY8K48fmjryfEodm1YtdvYFEYBV7jscy7loWdSdhrHyok4dxzEsb7XrbjM6ECGAVQQCve10idtdY1oQtXWX2WJN/JcNwqbiAAFX1UwRDINDqORB1iri9qcYmY3EVwsh4QqFIJA75kEaTp1Fd1ckeZNO9BV2i4uly7ZtloFosy6bPlKoemksfMCs7BY5kJymVWVtKoEIndga8+7M0HXWv4lluOFTkIkT5iSfXTyrUXPYs5nJkg7Ed3y0+PjWGSF6s6MXaraKHEeN3UxbOSGZcwALSFLCJ06bQPGvbua4quxzM+rGCPshYUcoAflsSRyq7gMPauW/0quS0sSDrqdWkaZtecjU6d2plwfszaUklSpZJGysQBHUd2ZO+8CQBpySjSRKjc0zT7NWygYH70/AVHicQMMjZ9zculfHNcZhHowrTsiFrJ7XlUNm+yFlKlBr9hh3pg82H+A1nhn3/ALNOoh2L8Ae+MVozh31JLZvtE6cwY2Ok9aIsFiMKUT6uLisJNxbhU6jLBUqACN6w+L4g3XzkKo0y2xAyqAAAFGiiANPCedVcMWQi6AcqsFZo0lgxCz1Kq3ursON7R2ng9tBbBULJmSoAkydzEk+dWHE86x+AYn9COfkRpoBr0Mg7/wAK0bl4gBsrFSwXNGk8hPodp2pDT0DWAw2XF3CRoXf1nNWpxFAAIHX8KuhFZtFylMzeD5oDE/tKATGujNtGtLiR0HnQS3ZkZq8qOaVBBm8a4uVv+yZ2a3Z1EBP6aNzmB7oBy5Z3minsyqjDWonVcxJEEs3eZonSSSR4RQnc7PNir0oVC3P01wajJbuu2QbauyDNGnyroC2gogaACAByjYUG44R1rC4OMt9165gPfI+FENrCu2qoxHWNPedKynsJbvm49y2vUBs8aQdLYj40UTIzuI2XXEEpce0Wyy1swQOcTpO9Ftq1oBrp8fOhfiuPs3bgayxYAQTAGsnYAn41qDi+NuaWcKlscmeNR1BYt8hTJUibjih7JKGTbuAOIMrI3PhtrtWc5i0mYHmOkEFgCfCI9BTMbg8eSM2JIPRJ0nffTnyAqw+DvXMqO4JkQcoUDr9kmddZ038KBS+znvbrjDX8Q4OgDkRP3JRR8CfNjWAludAYOuuugA1Omu1dg4h2KtYK5cx9++j2GztcsaIxzySFzki7qScndO0SdCK3Mdwq0xaxbZ+koxInlNw0F2UeM8PdMOuZTmBUxBkBhMkeoNb/ANHWELW2u5iRFxQOQANsyPGZrHv9tLm1m0qeLSx9wgfOjDsNjLl3Du1zdQQxgDM91iwMAbqiKP61ZZvgzTC3yRFiDBrG4vfCNac6hbgOxM6HQAbmtLHvDVR4incDT9kg7TtPKuHEu5Hdk+LPThsRffv5LawChhkIPNcs95dJytz05ZqxrmGuZlR1YyRGcd0Ek6ypyjTYR4TrAu8R4h7RWRrTkhu6yZdtYIYkEnbQ1Y4Hg2NwXPa3YjvC7ER1U7A6jWeddfD6OBZK8lbB8MDsyN+oSrActjGusQfj41HxSwrLqwSxbAALgH7MDY7nTaqXasPhcUz2rhyuDMEkEwBDDrpv4Cn8EwXtmt3Lz5kT7CERmbXvNHL4nwG4sPddlvMuGzb4VgQuFN24NbhXKkAZkXUAg7AgszHkDGvNnaG/dcWrhUZFc9+IZjdAMkbhRkCqDsI50/tBx3KsqAYIA20ObQkGdhqB1E1o/VTdwIB7zm0pzfeuKA0+rD41coaMscndkfCnEidaXbWyHwVwAaoVceakT/dzD1rP4LiAQDWpxpc+GvKOdtx/dNcK1NHoS7os5Ql7qA0nXTX0NaRuW2s5VRwc4g6EZjoQx3/WECqVrAXCM2QhRuzd1R/WOnuo97JdlEFj67fulbAzezUIzNfZQRnCyItjvBZ1JBOgifTPNZY4BxO9YQmyisSYllByxJBEggb9DWjcv43EQXN1wurAFmUaH9RVCqOcxy3rK7M2S132ajMW0WNJ0J5xG3OjDF4l0QYVbgRkLG4Lb94s0MuaOix4a86QktGJcvuGR01OmkA5tRKgxImI01IJHOrHFOFNbti4XGV4KKx7zIdnyjltMxqatYQJnVrtv2mUzGbKGYc2EGROsaTzmsrja37l579wrDbgMxgaBQAQAAPCaZKTSMulTopUCIOzvF1soy21e8WYEOc8sAqKsiNIg6TpWzb4ljGIKIlrxMT7u9r6ij7B9jMNYWWLPA3dsq+5Y+JNYvH+NcOsapds+2QgotsgkuD3QwXlPWg0MF+DYi7rfxFw+AH4uTHpUlrs9YXUpnI5uxb51Ff+krClSWs3kugw1rKCAw3h5Gk9RNDeO7f3nOWxZVZ2mXb3CB8DTFQYYjAo+UZYCzAXTfy8qixXHLFgBXvKsD7IMnTwEmgoYHieK+2XCn77C2v9ka/CrWF7CR/S3vRF/wAzfwpBRdx/0gINLVpm8XOUe4SflWDie1GMu/ZbIP8A2xH97f3GiOx2ew9vZMx6sZ+G3wqbiiRaHdAGYRAgT8qLBtIEX7OYhibl4GRubjSx98n31e7P9nLN9ir3Tb5iApHiNSDPoa6Hj+Hg4a49y9aUgHKhYZmI1gDxoCwDFLpI01ifOdKLCzVx/Z6zhWtZMzyDJuZTqpGwAAA1ojwL/orgGk3T7glv8SahvcSV8PkdFBQ5wQokkcp3A99ZXZvG5rNw/wDvv/gtx8IrDqf9bNum3kHYzh7EzIrL4zdFu139gRPpr+FEpug0DfSCSEUci/4GuPD3SSO3I6gwWXHTeLRMtoM0anaT01ro2MxbWMPL5EmJIVjqdAOUmNPSuf8AZ7Ai7eCGI7rc5gMsx8taMe2wNwIiEQssQebEQPcM3v8ACvS3dHAoX6MDidotbR3Muyq4l1XRwSukkkwDtufOq/sdQk3AxdBCSECc9QZZiYGw5mK94fwgkZ7kKo3zE8upkQNKhxPFV9tbIHdR0Zo3cIwYhQeWnPnQ4tFuNK2b3aLhq/XbaquiWRceP2S+UeZIA9aNey2HuHDWVVSxW2oJAkTHM7e+udnijYhsRdAy5yMx+7aTS3aH7TEST4Gjrg3EMU+FsKjraQWkCsBmYiP2pA9AKS8UY3RivhjYv3LJgZW0AIIyt3l1BjQGNOYNa1qGRlacpBBjeCIMTzis3tFaNt7d17ruW7rNcbWRqI8N/hT8JxO2NjmPRRJPurhyxqR34pJwJ+z/AGV4Y5zXbrArGl4AGAAcwGdlOnhW7xTtlYDi3h7S3VtKqWyZYAKADAA59SRMUPYfhdi9BZ/Z3D9q3dkopHIMNAPPWtG9wC7bUHJmXk1shhHWV199d55vLZm8Icq3ftXBbzEr7J0RlndZM9310k7zVXthgrt+8cTaUroAEQmUVFVVGbQkwN4HnWla0qxbuRE/nypgmBtjtLi7Bysc3hcGvv0PxNWLHbG9fvJZZEVGJmJJ0BI1J01Aol4laW4hBUExpOu3SsJODLbyXYCd6BJiSQY7p1pFWaE0qbNKjZnsGWwONxRl/bXZ53XaPfcPyrSwXYhzHtLiKOigsfeYFHTW6iaR+f8AWmaWZNnsphl1ZTcb9pjHuED3zWng8GiCERUH7IA+Vem9Thf8KBFyYHKoLuIjSQPExHnUL3T1mqlxz40gPMVx42s1tFwzlSYuIWuZh+r3VnKeRmB5VjYziGMvjvsACZyk8/3Vgc+prVPpXtrh1127qGD10HxoAycPwwr3nuNI1AmBPSBE+s17g7QJaeu06frctq28Vh1Q/pbqr+yup93+lZC2yMzAEJ3iGYRMbAeJHKmLQzjmMy28iyCwj05/Cm9j7k2Lw+7dU/2lj/JQ9xfHS7gHYwPTStL6Prs/Wl8LTe43AfmKz6hf+bOnp9TQV4d6DPpBvzkXzPyH8aLUeud9sr+bEEfdVR8z+Irj6Zd51Z32lXhDOb9tUbK2sNE6ZSSCOY0opuXY1uuqvO0zMaA6jmIMUI8OsoxBNwqR00P9qtsW7fiZ5ltT1n8Pwrv5UzkjNx8F7F3sNcXI991BIHdtudt57seg+NUu0XEcP7EYfCIfZ5g124ymXcSFEkTzJ5co51NcxaoBlCiAJ0Ak6aT6dKocY4sWXIp0PiD/ACobtkym5PZSF1lshc57xnKAPGSTvXTeyWJDYS1lP2VyN4FdNfgfWuSKaJ+zPGDYV5aFYggE6SJ1+NOiGH3FcAt20yZQTEr4MuoI9RHkaH+A3RppHKt3CYr2ltXAIBE6zpP5+VZAsZMQ8bMQw8CftfGubqI6s36aXdRJicOfaXIjcGOuYAz75HpTsJjblo9x2Seh0PmNjV7HoVYGNxHun+I91Uy86fnlyrXG7gmc+WNTaNXDcd9oct7DreJ5pKv6Fd/hVmzYwN1gUuuh+5cIGvgxEH30Nm2Doeeh/GvCY2AJIgSJ35+fSrI2bnHbl/D6WsOAkf0gm5p6ju+oIoHu4q5duoWZnOdY58xMAaD0ojwnE7tr+jdgOm4/snSrn+1bNyfrGHVif17fdaRsT1PrQCMiaVM18KVAguFxWVTyIB/Gq1xidqzMFizZPsr0gcj+PiK3zbsFcy4q3HjlBA8s+/hTL0U0sxuaa0edSYjGYVYh2utzCidddiDB99Z+P4+9odyyFnYHVus5BEeZ0pCs07PDLj6gZfFv4b/CmXLOHtt+lvTH6qany0n4xQtfx+KvaMSB0J0/srC/OvLXCWb7bE+Z09wEfCigNzE9qLFvSxZWR+s3ePqBMerVk4njeJvbkgHqYH9ldx5mrGG4aNFUa8gNfgPzrWkvAm3uFbQ/aMt6KNfQxQANNw9m3cnw2Hw/GanNnqSToJP86Jl+rWuRuN1uGB6IuseZrNx+PtXHSSloFlUsqBQoJAmBGgnX50wTRy7G3DmPmaI/o2uzfur1sE/2Xt/xNZmJ4FfuPeNq2Xt27rqbmgXusRuecCYE71tdgcAbWLMsCTauCFmP1TufLpWeX4M6Mb7kFfst65bxts2Iun9sj+z3fwrrL71zLiHDl9rcLECbj7+LGubpPLOjqXpGMBXoJ6n3mrV5bKz9on3fOqDnWu04yUyd/jXm1MUVas4N3IhT4aUDGFRlUhpJmRBGWNtec1f4TjUsXBcu2vaqNlz5YPJpKsD6g1qcP7JXWjP3R4/n8KJeHcAs2oJVXbTvNrHkDMUEtopv24VY9rgr1oEyGNyT7mtrPoRUw4rauOl604YaB12K66Eqdunu61r3QrqVZQwO4YAjyNDPEeyC5s9hjaYagGSvpzHxHhUTjyVDhLi7Ok2vZ3FEgRoRO0+PhQ9xLh72iRGk6Hy109OfTxBrL4PxS7kbD3Vi4F3B0Mg5WU9CR7wascD+kO0yLbv2y48VJjwrnxOULVaN8sIzSknsas7H885+deZRvA9f5UR4Lg1vGKWwlwLIkLcmNOUkSPUGsTivBr+HMXrbJJMHTKf3WHdJ38a6U00crTToouD0M/n886ha7HKpVzDx3/HWmX2BJn4dBpTCibIeh9xr2q/tP2qVAqCXGoCNQCPEUN4vAFj3JUfs/wCs0UYxNP403D2RGg9ffQUzAwHA2BzEsD1zN68/hWja4ci6gDyrQuCKhB60EkWQHYVHfYKCSTCiTl6c/WpWeDp0/CTUV1AQQTuIOnUaxQA7FdpQJFkqibDKApI5Fo1k7+c0P43tENe9Pl/GhTid5kuOuoAYwuum+mtZzXGaqsfCzfxXaAnbSs04prjZZOv5mo+FcNN64FNxUB3J19w5+8Vq4zD2sPcNq2SxHdZ2jUjcADYTp6UikkaGH40Vtta1ycvAjn5nmas9hLyvjCJGlq43yH+asHiWFcYc3dVUtlUlWhz+sFbbu858usEv0R9nzduXcQ0+ztqUH7dxwNPJV1P7y1nlfYzTGu5MJ7grlnaCRiLyz/8A0bbodfxrtGKwajQfI/yrkPba21rG3Bl+0FYT0KgcvFTXJ0r7mdGfcUYS4fwq5h+FliAdyYA5zVzC4YnUsCY06AnkAKJeHWFRJy98hTLDUyNvCCNvHauyU+LS+zl9Mq8P7OWl+1LH8+vyrfwCLb1RQojXQHpzO/8AoKhQ7a+p5xz+B0p/Ix8+gnf3/nejIui9PKJ6/nx5U+JGup8fT/Sq1uZGo38RsNJ/PKn2428Z12M/kecUASKOY+PzpNc0n8+f5614ZOu0dfGeXjHxFR3J5CNNY2g8vLWgCpjbBJUqdjuPGDpPmKGeIdnypz2jGskE6ddDv1ooMyPM/Hmf9KcVBOug5e//AEpVux83VAxw7tDfwzAtmU8jO/k2zeRkV0rgn0sJee1h79lWt3AQ9wwAsAkSkEEaa7RO0Cg7GYIQQYI5g6z5iNd/LWsy1wxFYsoKk7QfszyA/nTCzp/aHs7YZs2F7oYTAOZDPMdB5aUH8R4bct6uhA+8NV9T/GqXDuLX7Bm25jcgagg82Q6eo16CifA9rLdwRcGU7EiSs9CPtKfAzQTsFfYj7w+H8aVGftMJ1se+3SooOQzE8qZbucvhSviTr8PzpUSj/Tf4fnlQM9LE/Hr61E48dvzt+eVSDWI36+NeNqNxt7/z+FAEFwU1bfoI129fz4+FTgTp/Lb+VNzch7z8B5/w6UCOf9uiDie6o/o1JjSftST8vhQ6x001mYEbAc/z0ol7b2P/ABC8pRRPgGadPjQ/ZUAhmTMARoZAIBkzlO8aeppmi8EaXIJy7bCdwNNfOPnTr16TNbnFezF2xZF2+yWyVU27MsbmVyNWWITRs3eM7CJoZZqY00zpXY+w/EeGXsCuty1dzKTsPaAsrE8oe2VJ3i5zrp/CuEpgsLbwyGcg7zRGd21do8SdOggcqo/R1hVscOsKFRSVD3Cmpd7neAnm+UqCeWgHKdTi2KCKXusqgcunmZifD41w58nLSOjHCtlK8o3Nci+lS4v1tAZJFldvFnopxXHzec3EMWbeoJ2dh/lGuvUeFAPHeLHEX2u6bBQR90ePmTtS6eDUrLyvtJOzODBdLrQoHdCFiCXIMOoI17vPr6UYOu8H3nTp+R4UF8JBIcgEukOI6KRJ8hzPl50bhgR3T0PpG/Q6H4V2nFKys6mJ26enpHKnITz8T8Y5e70qS2f56dfl8K8KTMba/n40Ek9o9OUSPeRVg3Cf4DwHL0+dZueOfjuYI15Hx8KmtXdOv5Gk+/3UAWkTSTPjMAacvdPT+Lg2nh18TyH8fHxqNr2bzj8j409X6/COo2HLTz2oAZeQRpv4x7hHUfnSoSDBkafw/J0qyXgjYz8PfpzNe5dBO0j8Onh06GgRVVATvOp0HhHz1+FQ31Gus6HYeVTXxzBnfXr1HTek6nmPjMax08B7qAMxsL0213M9JjpvVd7M6/rAaEbwOXkOhrVuWwCNNAOc+vuOs8/fUN1tDI56aQZPlsdCfd4UDJfrSf8Ap7X/AFrlKqftP2z7lpUhUF177J/e/Cojt7/nSpUxkrbH+t8mry1t/WPyFe0qAKb7e/8AwmpE+0fMf41pUqBAX2z+0n7v4msPhf8ASClSpov0En0p/wD7uM/+RPk1c+pUqqX9Cx+GfQvYD/y/Afu/5moX+lX+g/5g/GlSrzv+/wCTv9AtiP8Ay8/uD5UK4XalSrpxe/2Y5PX6N3sz/Sv/APBf/wDraifBfYX9z/KaVKtF5ZOX4R/n+j3C/ZP9X/EKkxn/AG/N6VKmznK9rl6fOp7+/oPkaVKkMeOXp+NS4f8AD/K1KlQIe/P0+SU23s3kPmtKlTERrs3kPkKsr9v+t/ClSoAr8x5N/hFZ9/7Pv/ClSpDKdKlSo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387" name="AutoShape 19" descr="https://kazanfirst.ru/storage/feeds/a8ce329e076c2efe7e23e169c268966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4" name="Picture 28" descr="http://www.presentazius.ru/wp-content/uploads/2015/08/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AutoShape 2" descr="Картинки по запросу чистополь набережн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7620" y="3929066"/>
            <a:ext cx="170350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9" descr="http://cs629414.vk.me/v629414577/16377/MHFQ_fv-22M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428604"/>
            <a:ext cx="2571768" cy="3306559"/>
          </a:xfrm>
          <a:prstGeom prst="rect">
            <a:avLst/>
          </a:prstGeom>
          <a:noFill/>
        </p:spPr>
      </p:pic>
      <p:sp>
        <p:nvSpPr>
          <p:cNvPr id="4119" name="AutoShape 23" descr="https://kazanfirst.ru/storage/feeds/2015/09/fdf47ebca868a069001bafc068541a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8" y="428604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 descr="http://cs629414.vk.me/v629414577/1638c/gEfZIZQ5pO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5008" y="4143380"/>
            <a:ext cx="3286148" cy="2198021"/>
          </a:xfrm>
          <a:prstGeom prst="rect">
            <a:avLst/>
          </a:prstGeom>
          <a:noFill/>
        </p:spPr>
      </p:pic>
      <p:sp>
        <p:nvSpPr>
          <p:cNvPr id="5122" name="AutoShape 2" descr="Картинки по запросу набережная кама чистоп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артинки по запросу набережная кама чистопол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http://chistopol-hotel.ru/uploaded_files/admin/ww/pics/7273f830d6e3cc80922d8a0e39b470de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7158" y="4143380"/>
            <a:ext cx="3286148" cy="2206203"/>
          </a:xfrm>
          <a:prstGeom prst="rect">
            <a:avLst/>
          </a:prstGeom>
          <a:noFill/>
        </p:spPr>
      </p:pic>
      <p:sp>
        <p:nvSpPr>
          <p:cNvPr id="5128" name="AutoShape 8" descr="https://pp.vk.me/c625421/v625421036/46f78/aB_sNA8FOU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0" name="AutoShape 10" descr="https://pp.vk.me/c625421/v625421036/46f78/aB_sNA8FOU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ramki-vsem.ru/fon/svetlyj-fon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3929066"/>
            <a:ext cx="39290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Правительство РФ включило Чистополь в перечень </a:t>
            </a:r>
            <a:r>
              <a:rPr lang="ru-RU" sz="2000" dirty="0" smtClean="0"/>
              <a:t>моногородов</a:t>
            </a:r>
            <a:r>
              <a:rPr lang="ru-RU" sz="1200" dirty="0" smtClean="0"/>
              <a:t>),</a:t>
            </a:r>
            <a:r>
              <a:rPr lang="ru-RU" sz="2000" dirty="0" smtClean="0"/>
              <a:t> </a:t>
            </a:r>
            <a:r>
              <a:rPr lang="ru-RU" sz="2000" dirty="0" smtClean="0"/>
              <a:t>которым будет оказана федеральная поддержка в зависимости от рисков ухудшения их социально-экономического положения</a:t>
            </a:r>
            <a:endParaRPr lang="ru-RU" sz="2000" dirty="0"/>
          </a:p>
        </p:txBody>
      </p:sp>
      <p:pic>
        <p:nvPicPr>
          <p:cNvPr id="4100" name="Picture 4" descr="http://e-rubtsovsk.ru/portal/images/stories/photonews/36/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786190"/>
            <a:ext cx="3117923" cy="2761589"/>
          </a:xfrm>
          <a:prstGeom prst="rect">
            <a:avLst/>
          </a:prstGeom>
          <a:noFill/>
        </p:spPr>
      </p:pic>
      <p:pic>
        <p:nvPicPr>
          <p:cNvPr id="4104" name="Picture 8" descr="http://cdn4.business-online.ru/images/33/22713.jpg"/>
          <p:cNvPicPr>
            <a:picLocks noChangeAspect="1" noChangeArrowheads="1"/>
          </p:cNvPicPr>
          <p:nvPr/>
        </p:nvPicPr>
        <p:blipFill>
          <a:blip r:embed="rId4" cstate="print"/>
          <a:srcRect l="3260" t="3846" r="3804"/>
          <a:stretch>
            <a:fillRect/>
          </a:stretch>
        </p:blipFill>
        <p:spPr bwMode="auto">
          <a:xfrm>
            <a:off x="5214942" y="714356"/>
            <a:ext cx="3146121" cy="2759736"/>
          </a:xfrm>
          <a:prstGeom prst="rect">
            <a:avLst/>
          </a:prstGeom>
          <a:noFill/>
        </p:spPr>
      </p:pic>
      <p:pic>
        <p:nvPicPr>
          <p:cNvPr id="4106" name="Picture 10" descr="http://chistopol.tatarstan.ru/file/ur_6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928670"/>
            <a:ext cx="3694967" cy="27146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57224" y="0"/>
            <a:ext cx="66495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  <a:latin typeface="Monotype Corsiva" pitchFamily="66" charset="0"/>
              </a:rPr>
              <a:t>Чистополь  -  моногород  2020</a:t>
            </a:r>
            <a:endParaRPr lang="ru-RU" sz="4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 descr="http://www.presentazius.ru/wp-content/uploads/2015/08/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571480"/>
            <a:ext cx="47149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28 апреля 2014 года объект </a:t>
            </a:r>
            <a:r>
              <a:rPr lang="ru-RU" sz="2400" dirty="0"/>
              <a:t>культурного наследия регионального значения </a:t>
            </a:r>
            <a:r>
              <a:rPr lang="ru-RU" sz="2400" b="1" dirty="0"/>
              <a:t>«Исторический центр Чистополя» </a:t>
            </a:r>
            <a:r>
              <a:rPr lang="ru-RU" sz="2400" dirty="0"/>
              <a:t>зарегистрирован в едином государственном реестре объектов культурного наследия (памятников истории и культуры) народов Российской Федерации. </a:t>
            </a:r>
          </a:p>
        </p:txBody>
      </p:sp>
      <p:pic>
        <p:nvPicPr>
          <p:cNvPr id="3" name="Picture 6" descr="http://i1.tatar-inform.ru/image/2015/04/23/Chistopol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43570" y="214290"/>
            <a:ext cx="3000396" cy="2214578"/>
          </a:xfrm>
          <a:prstGeom prst="rect">
            <a:avLst/>
          </a:prstGeom>
          <a:noFill/>
        </p:spPr>
      </p:pic>
      <p:pic>
        <p:nvPicPr>
          <p:cNvPr id="5" name="Picture 2" descr="Чистополь теперь - моногород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43570" y="2643182"/>
            <a:ext cx="3000396" cy="2415175"/>
          </a:xfrm>
          <a:prstGeom prst="rect">
            <a:avLst/>
          </a:prstGeom>
          <a:noFill/>
        </p:spPr>
      </p:pic>
      <p:pic>
        <p:nvPicPr>
          <p:cNvPr id="6" name="Picture 7" descr="Панорама центральной площади г.Чистополь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357827"/>
            <a:ext cx="9144000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fbciranians.org/imagelib/56bc008120b7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714488"/>
            <a:ext cx="30718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Культурное наследие – это часть общественного, в том числе и государственного достояния, которая освоена культурным поколением людей и передается им по наследству следующему поколению. </a:t>
            </a:r>
            <a:endParaRPr lang="ru-RU" sz="2000" i="1" dirty="0"/>
          </a:p>
        </p:txBody>
      </p:sp>
      <p:sp>
        <p:nvSpPr>
          <p:cNvPr id="6" name="Прямоугольник 5"/>
          <p:cNvSpPr/>
          <p:nvPr/>
        </p:nvSpPr>
        <p:spPr>
          <a:xfrm rot="21419791">
            <a:off x="4740381" y="1011336"/>
            <a:ext cx="32546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/>
              <a:t>Очень важно сохранить это бесценное богатство, доставшееся нам в наследство от предыдущих </a:t>
            </a:r>
          </a:p>
          <a:p>
            <a:r>
              <a:rPr lang="ru-RU" sz="2000" i="1" dirty="0" smtClean="0"/>
              <a:t>поколений. </a:t>
            </a:r>
          </a:p>
          <a:p>
            <a:endParaRPr lang="ru-RU" sz="2000" i="1" dirty="0" smtClean="0"/>
          </a:p>
          <a:p>
            <a:endParaRPr lang="ru-RU" sz="2000" i="1" dirty="0" smtClean="0"/>
          </a:p>
          <a:p>
            <a:endParaRPr lang="ru-RU" sz="2000" i="1" dirty="0" smtClean="0"/>
          </a:p>
          <a:p>
            <a:endParaRPr lang="ru-RU" sz="2000" i="1" dirty="0" smtClean="0"/>
          </a:p>
          <a:p>
            <a:endParaRPr lang="ru-RU" sz="2000" i="1" dirty="0" smtClean="0"/>
          </a:p>
          <a:p>
            <a:r>
              <a:rPr lang="ru-RU" sz="2000" i="1" dirty="0" smtClean="0"/>
              <a:t>   </a:t>
            </a:r>
            <a:r>
              <a:rPr lang="ru-RU" sz="2000" b="1" i="1" dirty="0" smtClean="0"/>
              <a:t>Чистополь, 2016 г.</a:t>
            </a:r>
            <a:endParaRPr lang="ru-RU" sz="2000" i="1" dirty="0"/>
          </a:p>
        </p:txBody>
      </p:sp>
      <p:sp>
        <p:nvSpPr>
          <p:cNvPr id="47110" name="AutoShape 6" descr="Картинки по запросу герб и флаг татарстана прозрачн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2" name="Picture 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728" y="142852"/>
            <a:ext cx="642942" cy="642942"/>
          </a:xfrm>
          <a:prstGeom prst="rect">
            <a:avLst/>
          </a:prstGeom>
          <a:noFill/>
        </p:spPr>
      </p:pic>
      <p:pic>
        <p:nvPicPr>
          <p:cNvPr id="11" name="Picture 8" descr="http://abali.ru/wp-content/uploads/2011/09/Coat_of_Arms_of_Tatarstan_gerb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4" y="285728"/>
            <a:ext cx="642942" cy="642942"/>
          </a:xfrm>
          <a:prstGeom prst="rect">
            <a:avLst/>
          </a:prstGeom>
          <a:noFill/>
        </p:spPr>
      </p:pic>
      <p:pic>
        <p:nvPicPr>
          <p:cNvPr id="47118" name="Picture 14" descr="http://images.vector-images.com/16/chistopolskii_rayon_coa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00892" y="4929198"/>
            <a:ext cx="611065" cy="7690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71670" y="214290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8000"/>
                </a:solidFill>
              </a:rPr>
              <a:t>Республика Татарстан</a:t>
            </a:r>
            <a:endParaRPr lang="ru-RU" sz="1100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424552">
            <a:off x="5500694" y="357166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8000"/>
                </a:solidFill>
              </a:rPr>
              <a:t>Республика Татарстан</a:t>
            </a:r>
            <a:endParaRPr lang="ru-RU" sz="11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mw2.google.com/mw-panoramio/photos/medium/786679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14744" y="2500306"/>
            <a:ext cx="2476484" cy="185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357166"/>
            <a:ext cx="407196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</a:t>
            </a:r>
            <a:r>
              <a:rPr lang="ru-RU" sz="2400" b="1" dirty="0" smtClean="0"/>
              <a:t>Чистополь </a:t>
            </a:r>
            <a:r>
              <a:rPr lang="ru-RU" sz="2400" b="1" dirty="0"/>
              <a:t>— город Тайна…</a:t>
            </a:r>
          </a:p>
          <a:p>
            <a:endParaRPr lang="ru-RU" sz="800" dirty="0" smtClean="0"/>
          </a:p>
          <a:p>
            <a:r>
              <a:rPr lang="ru-RU" sz="2000" dirty="0" smtClean="0"/>
              <a:t>Не </a:t>
            </a:r>
            <a:r>
              <a:rPr lang="ru-RU" sz="2000" dirty="0"/>
              <a:t>увидишь — не узнаешь, но </a:t>
            </a:r>
            <a:endParaRPr lang="ru-RU" sz="2000" dirty="0" smtClean="0"/>
          </a:p>
          <a:p>
            <a:r>
              <a:rPr lang="ru-RU" sz="2000" dirty="0" smtClean="0"/>
              <a:t>даже </a:t>
            </a:r>
            <a:r>
              <a:rPr lang="ru-RU" sz="2000" dirty="0"/>
              <a:t>и, живя здесь, каждый день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каждый раз можно открывать, </a:t>
            </a:r>
            <a:endParaRPr lang="ru-RU" sz="2000" dirty="0" smtClean="0"/>
          </a:p>
          <a:p>
            <a:r>
              <a:rPr lang="ru-RU" sz="2000" dirty="0" smtClean="0"/>
              <a:t>что-то </a:t>
            </a:r>
            <a:r>
              <a:rPr lang="ru-RU" sz="2000" dirty="0"/>
              <a:t>новое. В каждом глиняном кирпичике добротных построек позапрошлого века </a:t>
            </a:r>
            <a:r>
              <a:rPr lang="ru-RU" sz="2000" dirty="0" smtClean="0"/>
              <a:t>кроется</a:t>
            </a:r>
          </a:p>
          <a:p>
            <a:r>
              <a:rPr lang="ru-RU" sz="2000" dirty="0" smtClean="0"/>
              <a:t> какая </a:t>
            </a:r>
            <a:r>
              <a:rPr lang="ru-RU" sz="2000" dirty="0"/>
              <a:t>то загадка, </a:t>
            </a:r>
            <a:endParaRPr lang="ru-RU" sz="2000" dirty="0" smtClean="0"/>
          </a:p>
          <a:p>
            <a:r>
              <a:rPr lang="ru-RU" sz="2000" dirty="0" smtClean="0"/>
              <a:t>дуновение </a:t>
            </a:r>
            <a:r>
              <a:rPr lang="ru-RU" sz="2000" dirty="0"/>
              <a:t>времени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Про него </a:t>
            </a:r>
            <a:r>
              <a:rPr lang="ru-RU" sz="2000" dirty="0" smtClean="0"/>
              <a:t>невозможно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написать, </a:t>
            </a:r>
            <a:r>
              <a:rPr lang="ru-RU" sz="2000" dirty="0" smtClean="0"/>
              <a:t>все </a:t>
            </a:r>
            <a:r>
              <a:rPr lang="ru-RU" sz="2000" dirty="0"/>
              <a:t>время </a:t>
            </a:r>
            <a:endParaRPr lang="ru-RU" sz="2000" dirty="0" smtClean="0"/>
          </a:p>
          <a:p>
            <a:r>
              <a:rPr lang="ru-RU" sz="2000" dirty="0" smtClean="0"/>
              <a:t>что-то ускользает</a:t>
            </a:r>
            <a:r>
              <a:rPr lang="ru-RU" sz="2000" dirty="0"/>
              <a:t>…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6150" name="Picture 6" descr="http://mw2.google.com/mw-panoramio/photos/medium/2972624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4714884"/>
            <a:ext cx="2571735" cy="1928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http://mw2.google.com/mw-panoramio/photos/medium/7866892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57950" y="2500306"/>
            <a:ext cx="2476484" cy="185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6" name="Picture 12" descr="http://chistopol.su/albums/userpics/10001/normal_DSC_002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43240" y="4714884"/>
            <a:ext cx="2609000" cy="1871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8" name="Picture 14" descr="http://chistopol.su/albums/userpics/10001/normal_11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98" y="4714884"/>
            <a:ext cx="2828442" cy="1890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0" name="Picture 2" descr="Картинки по запросу природа чистополя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0628" y="357166"/>
            <a:ext cx="3633792" cy="186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ramki-vsem.ru/fon/svetlyj-fon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14612" y="428604"/>
            <a:ext cx="307183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Первые упоминания о селе Чистое Поле появляются в летописях в конце XVII — начале XVIII века. Но это уже вторично образовавшееся поселение, о чем свидетельствует само название.</a:t>
            </a:r>
          </a:p>
          <a:p>
            <a:r>
              <a:rPr lang="ru-RU" sz="2200" dirty="0" smtClean="0"/>
              <a:t>Поселение развивалось очень быстро, в 1761 году количество жителей, согласно переписи, насчитывало свыше 1000 человек.</a:t>
            </a:r>
            <a:endParaRPr lang="ru-RU" sz="2200" dirty="0"/>
          </a:p>
        </p:txBody>
      </p:sp>
      <p:pic>
        <p:nvPicPr>
          <p:cNvPr id="5124" name="Picture 4" descr="Церковь Елены равноапостольной при Чистопольском духовном училище, Чистополь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98" y="2428868"/>
            <a:ext cx="2791242" cy="179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Кафедральный собор Николая Чудотворца, Чистополь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72198" y="4643446"/>
            <a:ext cx="285751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8" name="Picture 8" descr="Кафедральный собор Николая Чудотворца, Чистополь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2844" y="1357298"/>
            <a:ext cx="2483757" cy="3786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34" name="Picture 14" descr="http://chistopol.su/albums/userpics/10001/2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99" y="285728"/>
            <a:ext cx="278608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ramki-vsem.ru/fon/svetlyj-fon7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50004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 1781 году указом Екатерины II селу Чистое Поле был присвоен статус уездного города Чистополя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с учреждением собственного герба.</a:t>
            </a:r>
          </a:p>
          <a:p>
            <a:r>
              <a:rPr lang="ru-RU" sz="2000" dirty="0"/>
              <a:t>В конце XIX века Чистополь — крупный центр торговли зерном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До 1917 года — второй по значению (после Казани) город Казанской губернии. В 1920—1930 годах был центром </a:t>
            </a:r>
            <a:r>
              <a:rPr lang="ru-RU" sz="2000" dirty="0" err="1"/>
              <a:t>Чистопольского</a:t>
            </a:r>
            <a:r>
              <a:rPr lang="ru-RU" sz="2000" dirty="0"/>
              <a:t> кантона.</a:t>
            </a:r>
          </a:p>
          <a:p>
            <a:r>
              <a:rPr lang="ru-RU" sz="2000" dirty="0"/>
              <a:t> 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98" y="214290"/>
            <a:ext cx="2838436" cy="2050602"/>
          </a:xfrm>
          <a:prstGeom prst="rect">
            <a:avLst/>
          </a:prstGeom>
          <a:noFill/>
          <a:ln w="158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2643182"/>
            <a:ext cx="2882250" cy="1785950"/>
          </a:xfrm>
          <a:prstGeom prst="rect">
            <a:avLst/>
          </a:prstGeom>
          <a:noFill/>
          <a:ln w="158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536" name="Picture 8" descr="http://chistopol.su/albums/userpics/10001/1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4643446"/>
            <a:ext cx="2643206" cy="1888251"/>
          </a:xfrm>
          <a:prstGeom prst="rect">
            <a:avLst/>
          </a:prstGeom>
          <a:noFill/>
          <a:ln cmpd="tri">
            <a:solidFill>
              <a:schemeClr val="accent3">
                <a:lumMod val="50000"/>
              </a:schemeClr>
            </a:solidFill>
          </a:ln>
        </p:spPr>
      </p:pic>
      <p:pic>
        <p:nvPicPr>
          <p:cNvPr id="22538" name="Picture 10" descr="http://chistopol.su/albums/userpics/10001/1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00760" y="4714884"/>
            <a:ext cx="2864154" cy="1857388"/>
          </a:xfrm>
          <a:prstGeom prst="rect">
            <a:avLst/>
          </a:prstGeom>
          <a:noFill/>
          <a:ln cmpd="tri">
            <a:solidFill>
              <a:schemeClr val="accent3">
                <a:lumMod val="75000"/>
              </a:schemeClr>
            </a:solidFill>
          </a:ln>
        </p:spPr>
      </p:pic>
      <p:pic>
        <p:nvPicPr>
          <p:cNvPr id="22540" name="Picture 12" descr="http://chistopol.su/albums/userpics/10001/4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43240" y="3857628"/>
            <a:ext cx="2659912" cy="1928826"/>
          </a:xfrm>
          <a:prstGeom prst="rect">
            <a:avLst/>
          </a:prstGeom>
          <a:noFill/>
          <a:ln cmpd="tri"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i58.fastpic.ru/big/2014/0323/22/504f25628016f161ca872bd98c3c2d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4" name="AutoShape 2" descr="Важную роль в решении городских проблем играла благотворительная деятельност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Важную роль в решении городских проблем играла благотворительная деятельност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714356"/>
            <a:ext cx="4000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Важную </a:t>
            </a:r>
            <a:r>
              <a:rPr lang="ru-RU" sz="2400" dirty="0"/>
              <a:t>роль в решении городских проблем играла благотворительная </a:t>
            </a:r>
            <a:r>
              <a:rPr lang="ru-RU" sz="2400" dirty="0" smtClean="0"/>
              <a:t>деятельность </a:t>
            </a:r>
            <a:r>
              <a:rPr lang="ru-RU" sz="2400" dirty="0" err="1" smtClean="0"/>
              <a:t>чистопольских</a:t>
            </a:r>
            <a:r>
              <a:rPr lang="ru-RU" sz="2400" dirty="0" smtClean="0"/>
              <a:t> </a:t>
            </a:r>
            <a:r>
              <a:rPr lang="ru-RU" sz="2400" dirty="0"/>
              <a:t>купцов</a:t>
            </a:r>
            <a:r>
              <a:rPr lang="ru-RU" sz="2400" dirty="0" smtClean="0"/>
              <a:t>. </a:t>
            </a:r>
            <a:endParaRPr lang="ru-RU" sz="800" dirty="0" smtClean="0"/>
          </a:p>
          <a:p>
            <a:r>
              <a:rPr lang="ru-RU" sz="2400" dirty="0" smtClean="0"/>
              <a:t>   Их стараниями </a:t>
            </a:r>
            <a:r>
              <a:rPr lang="ru-RU" sz="2400" dirty="0"/>
              <a:t>и на их деньги строились больницы, богадельни, приюты, водопроводы, школы, гимназии, храмы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медресе.</a:t>
            </a:r>
          </a:p>
        </p:txBody>
      </p:sp>
      <p:pic>
        <p:nvPicPr>
          <p:cNvPr id="23560" name="Picture 8" descr="http://chisto-muzei.ru/wp-content/uploads/2014/03/%D0%9D%D0%B8%D0%BA%D0%B8%D1%82%D0%B0-%D0%95%D0%B3%D0%BE%D1%80%D0%BE%D0%B2%D0%B8%D1%87-%D0%A7%D1%83%D0%BA%D0%B0%D1%88%D0%B5%D0%B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3438" y="928670"/>
            <a:ext cx="1261530" cy="180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http://chisto-muzei.ru/wp-content/uploads/2014/03/%D0%95%D0%BB%D0%B8%D0%B7%D0%B0%D0%B2%D0%B5%D1%82%D0%B0-%D0%90%D1%80%D1%81%D0%B5%D0%BD%D1%8C%D0%B5%D0%B2%D0%BD%D0%B0-%D0%A7%D1%83%D0%BA%D0%B0%D1%88%D0%B5%D0%B2%D0%B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43702" y="928670"/>
            <a:ext cx="1214446" cy="1821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643438" y="292893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Чукашев</a:t>
            </a:r>
            <a:r>
              <a:rPr lang="ru-RU" dirty="0" smtClean="0"/>
              <a:t> Н.Е.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572264" y="292893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Чукашева</a:t>
            </a:r>
            <a:r>
              <a:rPr lang="ru-RU" dirty="0" smtClean="0"/>
              <a:t> А.А. </a:t>
            </a:r>
            <a:endParaRPr lang="ru-RU" dirty="0"/>
          </a:p>
        </p:txBody>
      </p:sp>
      <p:pic>
        <p:nvPicPr>
          <p:cNvPr id="23566" name="Picture 14" descr="http://www.chistopol-rt.ru/images/stories/images/%D0%A8%D0%B0%D1%88%D0%B8%D0%BD%20%D0%9F_%D0%9F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000496" y="4000504"/>
            <a:ext cx="1142586" cy="170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3857620" y="578645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Шашин</a:t>
            </a:r>
            <a:r>
              <a:rPr lang="ru-RU" dirty="0" smtClean="0"/>
              <a:t> П.М.</a:t>
            </a:r>
            <a:endParaRPr lang="ru-RU" dirty="0"/>
          </a:p>
        </p:txBody>
      </p:sp>
      <p:pic>
        <p:nvPicPr>
          <p:cNvPr id="23568" name="Picture 16" descr="http://chisto-muzei.ru/wp-content/uploads/2014/03/%D0%92%D0%B0%D1%81%D0%B8%D0%BB%D0%B8%D0%B9-%D0%9B%D1%8C%D0%B2%D0%BE%D0%B2%D0%B8%D1%87-%D0%A7%D0%B5%D0%BB%D1%8B%D1%88%D0%B5%D0%B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286644" y="3929066"/>
            <a:ext cx="1298621" cy="169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7286612" y="578645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Челышев</a:t>
            </a:r>
            <a:r>
              <a:rPr lang="ru-RU" dirty="0" smtClean="0"/>
              <a:t> В.Л.</a:t>
            </a:r>
            <a:endParaRPr lang="ru-RU" dirty="0"/>
          </a:p>
        </p:txBody>
      </p:sp>
      <p:pic>
        <p:nvPicPr>
          <p:cNvPr id="23570" name="Picture 18"/>
          <p:cNvPicPr>
            <a:picLocks noChangeAspect="1" noChangeArrowheads="1"/>
          </p:cNvPicPr>
          <p:nvPr/>
        </p:nvPicPr>
        <p:blipFill>
          <a:blip r:embed="rId8" cstate="screen"/>
          <a:srcRect t="3378" r="5628" b="2026"/>
          <a:stretch>
            <a:fillRect/>
          </a:stretch>
        </p:blipFill>
        <p:spPr bwMode="auto">
          <a:xfrm>
            <a:off x="5500694" y="3643314"/>
            <a:ext cx="1357322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/>
          <p:cNvSpPr txBox="1"/>
          <p:nvPr/>
        </p:nvSpPr>
        <p:spPr>
          <a:xfrm>
            <a:off x="5357818" y="578645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Подуруев</a:t>
            </a:r>
            <a:r>
              <a:rPr lang="ru-RU" dirty="0" smtClean="0"/>
              <a:t> А.А.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pixelbrush.ru/uploads/posts/2013-11/1383568647_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4636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571480"/>
            <a:ext cx="5286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Маленький Город на Каме принял к себе и сохранил весь цвет советской интеллигенции — писателей, поэтов, ученых.</a:t>
            </a:r>
          </a:p>
        </p:txBody>
      </p:sp>
      <p:pic>
        <p:nvPicPr>
          <p:cNvPr id="20484" name="Picture 4" descr="Борис Пастернак в своей комнате в Чистополе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72396" y="571480"/>
            <a:ext cx="1071570" cy="150018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00958" y="2143116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Б. Пастернак</a:t>
            </a:r>
            <a:endParaRPr lang="ru-RU" sz="1400" b="1" dirty="0"/>
          </a:p>
        </p:txBody>
      </p:sp>
      <p:pic>
        <p:nvPicPr>
          <p:cNvPr id="20486" name="Picture 6" descr="Марина Цветаева: Всех голов мне дороже волосок один с моей головы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72396" y="2643182"/>
            <a:ext cx="1071570" cy="15049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572396" y="6215082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Л. Леонов</a:t>
            </a:r>
            <a:endParaRPr lang="ru-RU" sz="1400" b="1" dirty="0"/>
          </a:p>
        </p:txBody>
      </p:sp>
      <p:sp>
        <p:nvSpPr>
          <p:cNvPr id="20488" name="AutoShape 8" descr="Leonid Leonov 19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Leonid Leonov 19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2" name="AutoShape 12" descr="Leonid Leonov 19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72396" y="4643446"/>
            <a:ext cx="1062030" cy="1471071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572396" y="4214818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М. Цветаева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0034" y="2214554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Бутлеров А.М.</a:t>
            </a:r>
            <a:endParaRPr lang="ru-RU" sz="1400" b="1" dirty="0"/>
          </a:p>
        </p:txBody>
      </p:sp>
      <p:pic>
        <p:nvPicPr>
          <p:cNvPr id="20497" name="Picture 17" descr="http://physchem.chimfak.rsu.ru/Source/History/Persones/photos/Butlerov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472" y="500042"/>
            <a:ext cx="1167287" cy="161924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pic>
        <p:nvPicPr>
          <p:cNvPr id="20501" name="Picture 21" descr="http://22-91.ru/upload/images/photo/79/60/ad79dce09647897eeda01c420053135120075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034" y="2643182"/>
            <a:ext cx="1143008" cy="156499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428596" y="4214818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А. А. Фадеев</a:t>
            </a:r>
            <a:endParaRPr lang="ru-RU" sz="1400" b="1" dirty="0"/>
          </a:p>
        </p:txBody>
      </p:sp>
      <p:pic>
        <p:nvPicPr>
          <p:cNvPr id="20503" name="Picture 23" descr="http://er3ed.qrz.ru/isakovsky/isakovsky16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00034" y="4643446"/>
            <a:ext cx="1107819" cy="150017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57158" y="6215082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М.В. Исаковский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571736" y="6286520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К.Г.Паустовский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57818" y="6286520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А.Т. Твардовский</a:t>
            </a:r>
            <a:endParaRPr lang="ru-RU" sz="1400" b="1" dirty="0"/>
          </a:p>
        </p:txBody>
      </p:sp>
      <p:pic>
        <p:nvPicPr>
          <p:cNvPr id="20505" name="Picture 25" descr="http://biography.su/images/port/paustovskij-konstantin-georgievich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786050" y="4714884"/>
            <a:ext cx="1071558" cy="142874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pic>
        <p:nvPicPr>
          <p:cNvPr id="20507" name="Picture 27" descr="http://900igr.net/datai/literatura/ZHizn-Tvardovskogo/0010-009-Poslednie-gody-zhizni-Tvardovskogo-byli-otravleny-napadkami-na-tak-i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500694" y="4643446"/>
            <a:ext cx="1094147" cy="1540074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2214546" y="2214554"/>
            <a:ext cx="8001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Спасибо тебе, городок на Каме - </a:t>
            </a:r>
            <a:br>
              <a:rPr lang="ru-RU" b="1" i="1" dirty="0" smtClean="0"/>
            </a:br>
            <a:r>
              <a:rPr lang="ru-RU" b="1" i="1" dirty="0" smtClean="0"/>
              <a:t>глубокий, надежный советский тыл,</a:t>
            </a:r>
            <a:br>
              <a:rPr lang="ru-RU" b="1" i="1" dirty="0" smtClean="0"/>
            </a:br>
            <a:r>
              <a:rPr lang="ru-RU" b="1" i="1" dirty="0" smtClean="0"/>
              <a:t>что с нашею прозою и стихами</a:t>
            </a:r>
            <a:br>
              <a:rPr lang="ru-RU" b="1" i="1" dirty="0" smtClean="0"/>
            </a:br>
            <a:r>
              <a:rPr lang="ru-RU" b="1" i="1" dirty="0" smtClean="0"/>
              <a:t>ты нас не обидел и приютил...         </a:t>
            </a:r>
          </a:p>
          <a:p>
            <a:r>
              <a:rPr lang="ru-RU" b="1" i="1" dirty="0" smtClean="0"/>
              <a:t>                                                                      </a:t>
            </a:r>
            <a:r>
              <a:rPr lang="ru-RU" b="1" dirty="0" smtClean="0"/>
              <a:t> </a:t>
            </a:r>
            <a:r>
              <a:rPr lang="ru-RU" dirty="0" smtClean="0"/>
              <a:t>Н. Н. Асеев </a:t>
            </a:r>
          </a:p>
          <a:p>
            <a:r>
              <a:rPr lang="ru-RU" dirty="0" smtClean="0"/>
              <a:t>                                                                            1942 г.</a:t>
            </a:r>
            <a:endParaRPr lang="ru-RU" i="1" dirty="0" smtClean="0"/>
          </a:p>
          <a:p>
            <a:endParaRPr lang="ru-RU" b="1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http://gif-kartinki.ru/priroda/reka-v-lesu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157" cy="6858000"/>
          </a:xfrm>
          <a:prstGeom prst="rect">
            <a:avLst/>
          </a:prstGeom>
          <a:noFill/>
        </p:spPr>
      </p:pic>
      <p:sp>
        <p:nvSpPr>
          <p:cNvPr id="30724" name="WordArt 4"/>
          <p:cNvSpPr>
            <a:spLocks noChangeArrowheads="1" noChangeShapeType="1" noTextEdit="1"/>
          </p:cNvSpPr>
          <p:nvPr/>
        </p:nvSpPr>
        <p:spPr bwMode="auto">
          <a:xfrm>
            <a:off x="642910" y="714356"/>
            <a:ext cx="7929618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50000">
                      <a:srgbClr val="BA6D4E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Природа</a:t>
            </a:r>
            <a:endParaRPr lang="ru-RU" sz="3600" kern="10" spc="0" dirty="0">
              <a:ln w="19050">
                <a:solidFill>
                  <a:srgbClr val="8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50000">
                    <a:srgbClr val="BA6D4E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30725" name="WordArt 5"/>
          <p:cNvSpPr>
            <a:spLocks noChangeArrowheads="1" noChangeShapeType="1" noTextEdit="1"/>
          </p:cNvSpPr>
          <p:nvPr/>
        </p:nvSpPr>
        <p:spPr bwMode="auto">
          <a:xfrm>
            <a:off x="1643042" y="2857496"/>
            <a:ext cx="6072230" cy="1071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50000">
                      <a:srgbClr val="BA6D4E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г. Чистополь</a:t>
            </a:r>
            <a:endParaRPr lang="ru-RU" sz="3600" kern="10" spc="0" dirty="0">
              <a:ln w="19050">
                <a:solidFill>
                  <a:srgbClr val="8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50000">
                    <a:srgbClr val="BA6D4E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Картинки по запросу природа чистопо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 descr="http://cs316922.userapi.com/v316922374/32a5/79SVTrvXqD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0" y="4500570"/>
            <a:ext cx="3333744" cy="2500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7" descr="http://chistopol.su/albums/wpw-20081207/normal_DSC029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00364" y="4500570"/>
            <a:ext cx="32861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91" name="AutoShape 15" descr="https://b-a.d-cd.net/17fd378s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94" name="Picture 18" descr="http://turbaza39.ru/uploads/images/foto/f7d56112da3e1198a54f5a023f9c91c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3636" y="4445745"/>
            <a:ext cx="3000364" cy="2555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00" name="Picture 24" descr="http://fotohomka.ru/images/Nov/01/20bc598eaed5592763954c835a01e272/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76583" y="2214555"/>
            <a:ext cx="333377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604" name="Picture 28" descr="Дуб на поляне. Новодеревенский лес. Чистопольский р-н. РТ. Сентябрь 201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72166" y="2214554"/>
            <a:ext cx="3071834" cy="240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98" name="Picture 22" descr="http://img-fotki.yandex.ru/get/5103/26086004.30/0_dbbcc_3263ac54_XXL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-142908" y="2143116"/>
            <a:ext cx="3400880" cy="261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000100" y="285728"/>
            <a:ext cx="657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44BF6"/>
                </a:solidFill>
              </a:rPr>
              <a:t>Нас качает в колыбели Кама, матушка-река,</a:t>
            </a:r>
          </a:p>
          <a:p>
            <a:r>
              <a:rPr lang="ru-RU" sz="2400" b="1" dirty="0" err="1" smtClean="0">
                <a:solidFill>
                  <a:srgbClr val="344BF6"/>
                </a:solidFill>
              </a:rPr>
              <a:t>Чистопольские</a:t>
            </a:r>
            <a:r>
              <a:rPr lang="ru-RU" sz="2400" b="1" dirty="0" smtClean="0">
                <a:solidFill>
                  <a:srgbClr val="344BF6"/>
                </a:solidFill>
              </a:rPr>
              <a:t> согрели нас крутые берега,</a:t>
            </a:r>
          </a:p>
          <a:p>
            <a:r>
              <a:rPr lang="ru-RU" sz="2400" b="1" dirty="0" smtClean="0">
                <a:solidFill>
                  <a:srgbClr val="344BF6"/>
                </a:solidFill>
              </a:rPr>
              <a:t>А над Камою-рекою, будто ореол святой,</a:t>
            </a:r>
          </a:p>
          <a:p>
            <a:r>
              <a:rPr lang="ru-RU" sz="2400" b="1" dirty="0" smtClean="0">
                <a:solidFill>
                  <a:srgbClr val="344BF6"/>
                </a:solidFill>
              </a:rPr>
              <a:t>Смотрит в небо голубое купол храма золотой.</a:t>
            </a:r>
            <a:endParaRPr lang="ru-RU" sz="2400" b="1" dirty="0">
              <a:solidFill>
                <a:srgbClr val="344BF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716</Words>
  <Application>Microsoft Office PowerPoint</Application>
  <PresentationFormat>Экран (4:3)</PresentationFormat>
  <Paragraphs>94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229</cp:revision>
  <dcterms:created xsi:type="dcterms:W3CDTF">2016-05-06T07:11:51Z</dcterms:created>
  <dcterms:modified xsi:type="dcterms:W3CDTF">2016-11-20T19:26:53Z</dcterms:modified>
</cp:coreProperties>
</file>