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75" r:id="rId5"/>
    <p:sldId id="259" r:id="rId6"/>
    <p:sldId id="261" r:id="rId7"/>
    <p:sldId id="262" r:id="rId8"/>
    <p:sldId id="264" r:id="rId9"/>
    <p:sldId id="265" r:id="rId10"/>
    <p:sldId id="266" r:id="rId11"/>
    <p:sldId id="273" r:id="rId12"/>
    <p:sldId id="272" r:id="rId13"/>
    <p:sldId id="274" r:id="rId14"/>
    <p:sldId id="268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BB6A-EA62-4B20-81C9-23821E761E56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1F3A9-BF67-4334-B7EA-E7247978D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79C7-5F64-495C-9A48-5ED5D37C31D6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1CB-6DE1-41F8-A9FD-9BF57F0F8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79C7-5F64-495C-9A48-5ED5D37C31D6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1CB-6DE1-41F8-A9FD-9BF57F0F8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79C7-5F64-495C-9A48-5ED5D37C31D6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1CB-6DE1-41F8-A9FD-9BF57F0F8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79C7-5F64-495C-9A48-5ED5D37C31D6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1CB-6DE1-41F8-A9FD-9BF57F0F8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79C7-5F64-495C-9A48-5ED5D37C31D6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1CB-6DE1-41F8-A9FD-9BF57F0F8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79C7-5F64-495C-9A48-5ED5D37C31D6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1CB-6DE1-41F8-A9FD-9BF57F0F8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79C7-5F64-495C-9A48-5ED5D37C31D6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1CB-6DE1-41F8-A9FD-9BF57F0F8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79C7-5F64-495C-9A48-5ED5D37C31D6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1CB-6DE1-41F8-A9FD-9BF57F0F8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79C7-5F64-495C-9A48-5ED5D37C31D6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1CB-6DE1-41F8-A9FD-9BF57F0F8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79C7-5F64-495C-9A48-5ED5D37C31D6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1CB-6DE1-41F8-A9FD-9BF57F0F8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79C7-5F64-495C-9A48-5ED5D37C31D6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E1CB-6DE1-41F8-A9FD-9BF57F0F8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979C7-5F64-495C-9A48-5ED5D37C31D6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1CB-6DE1-41F8-A9FD-9BF57F0F8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058" y="270491"/>
            <a:ext cx="4281778" cy="157135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7030A0"/>
                </a:solidFill>
              </a:rPr>
              <a:t>Тема:   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Мастер – класс </a:t>
            </a:r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sz="2800" b="1" dirty="0" smtClean="0">
                <a:solidFill>
                  <a:srgbClr val="7030A0"/>
                </a:solidFill>
              </a:rPr>
              <a:t>Флюид Арт.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Акриловая   </a:t>
            </a:r>
            <a:r>
              <a:rPr lang="ru-RU" sz="2800" b="1" dirty="0" smtClean="0">
                <a:solidFill>
                  <a:srgbClr val="7030A0"/>
                </a:solidFill>
              </a:rPr>
              <a:t>абстрактная   живопись».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789040"/>
            <a:ext cx="4104456" cy="24231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МБУДО «Центр детского творчества».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Ростовская область город Волгодонск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Педагог дополнительного образования Безрукова Валентина Алексеевна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3555" name="Picture 3" descr="C:\Users\Валентина\Desktop\картинки\7c074532637725.568d6676473e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92488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алентина\Desktop\картинки\s1200[1]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84702" y="1600200"/>
            <a:ext cx="63745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7030A0"/>
                </a:solidFill>
              </a:rPr>
              <a:t>Выписываем основной рисунок на холсте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Валентина\Desktop\картинки\hqdefault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25" t="5501" r="3926" b="10500"/>
          <a:stretch>
            <a:fillRect/>
          </a:stretch>
        </p:blipFill>
        <p:spPr bwMode="auto">
          <a:xfrm>
            <a:off x="179512" y="836712"/>
            <a:ext cx="4176476" cy="2880326"/>
          </a:xfrm>
          <a:prstGeom prst="rect">
            <a:avLst/>
          </a:prstGeom>
          <a:noFill/>
        </p:spPr>
      </p:pic>
      <p:pic>
        <p:nvPicPr>
          <p:cNvPr id="5" name="Picture 2" descr="C:\Users\Валентина\Desktop\картинки\S10504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10781"/>
            <a:ext cx="4032448" cy="2947219"/>
          </a:xfrm>
          <a:prstGeom prst="rect">
            <a:avLst/>
          </a:prstGeom>
          <a:noFill/>
        </p:spPr>
      </p:pic>
      <p:pic>
        <p:nvPicPr>
          <p:cNvPr id="6" name="Picture 5" descr="C:\Users\Валентина\Desktop\картинки\art_Jan_Ironside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77680"/>
            <a:ext cx="4032448" cy="2691680"/>
          </a:xfrm>
          <a:prstGeom prst="rect">
            <a:avLst/>
          </a:prstGeom>
          <a:noFill/>
        </p:spPr>
      </p:pic>
      <p:pic>
        <p:nvPicPr>
          <p:cNvPr id="8" name="Picture 4" descr="C:\Users\Валентина\Desktop\картинки\s1200[1] (2).jpg"/>
          <p:cNvPicPr>
            <a:picLocks noChangeAspect="1" noChangeArrowheads="1"/>
          </p:cNvPicPr>
          <p:nvPr/>
        </p:nvPicPr>
        <p:blipFill>
          <a:blip r:embed="rId5" cstate="print"/>
          <a:srcRect l="8475" r="8475"/>
          <a:stretch>
            <a:fillRect/>
          </a:stretch>
        </p:blipFill>
        <p:spPr bwMode="auto">
          <a:xfrm>
            <a:off x="4788024" y="908720"/>
            <a:ext cx="3960440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алентина\Desktop\картинки\40dd684bff8b8e24668adb6444253d8b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104456" cy="3528392"/>
          </a:xfrm>
          <a:prstGeom prst="rect">
            <a:avLst/>
          </a:prstGeom>
          <a:noFill/>
        </p:spPr>
      </p:pic>
      <p:pic>
        <p:nvPicPr>
          <p:cNvPr id="4099" name="Picture 3" descr="C:\Users\Валентина\Desktop\картинки\4076c5b309e546d08c14bec65bij--kartiny-panno-kartina-rozovye-rozy[1].jpg"/>
          <p:cNvPicPr>
            <a:picLocks noChangeAspect="1" noChangeArrowheads="1"/>
          </p:cNvPicPr>
          <p:nvPr/>
        </p:nvPicPr>
        <p:blipFill>
          <a:blip r:embed="rId3" cstate="print"/>
          <a:srcRect r="3922"/>
          <a:stretch>
            <a:fillRect/>
          </a:stretch>
        </p:blipFill>
        <p:spPr bwMode="auto">
          <a:xfrm>
            <a:off x="395536" y="188640"/>
            <a:ext cx="3960440" cy="3672408"/>
          </a:xfrm>
          <a:prstGeom prst="rect">
            <a:avLst/>
          </a:prstGeom>
          <a:noFill/>
        </p:spPr>
      </p:pic>
      <p:pic>
        <p:nvPicPr>
          <p:cNvPr id="4101" name="Picture 5" descr="C:\Users\Валентина\Desktop\картинки\108633992_52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140968"/>
            <a:ext cx="496855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нтина\Desktop\картинки\s1200[2]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71" t="5882" r="3571" b="9804"/>
          <a:stretch>
            <a:fillRect/>
          </a:stretch>
        </p:blipFill>
        <p:spPr bwMode="auto">
          <a:xfrm>
            <a:off x="179512" y="188640"/>
            <a:ext cx="4032448" cy="2880319"/>
          </a:xfrm>
          <a:prstGeom prst="rect">
            <a:avLst/>
          </a:prstGeom>
          <a:noFill/>
        </p:spPr>
      </p:pic>
      <p:pic>
        <p:nvPicPr>
          <p:cNvPr id="5" name="Picture 3" descr="C:\Users\Валентина\Desktop\картинки\maxresdefault[1]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3995936" cy="3168352"/>
          </a:xfrm>
          <a:prstGeom prst="rect">
            <a:avLst/>
          </a:prstGeom>
          <a:noFill/>
        </p:spPr>
      </p:pic>
      <p:pic>
        <p:nvPicPr>
          <p:cNvPr id="6" name="Picture 4" descr="C:\Users\Валентина\Desktop\картинки\rose_07[1].jpg"/>
          <p:cNvPicPr>
            <a:picLocks noChangeAspect="1" noChangeArrowheads="1"/>
          </p:cNvPicPr>
          <p:nvPr/>
        </p:nvPicPr>
        <p:blipFill>
          <a:blip r:embed="rId4" cstate="print"/>
          <a:srcRect b="6977"/>
          <a:stretch>
            <a:fillRect/>
          </a:stretch>
        </p:blipFill>
        <p:spPr bwMode="auto">
          <a:xfrm>
            <a:off x="323528" y="3212976"/>
            <a:ext cx="3960440" cy="3096344"/>
          </a:xfrm>
          <a:prstGeom prst="rect">
            <a:avLst/>
          </a:prstGeom>
          <a:noFill/>
        </p:spPr>
      </p:pic>
      <p:pic>
        <p:nvPicPr>
          <p:cNvPr id="7" name="Picture 5" descr="C:\Users\Валентина\Desktop\картинки\nefullsizexyb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3960439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Работа готова.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Валентина\Desktop\работы\IMG_20190208_134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124744"/>
            <a:ext cx="8280919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pPr lvl="0" algn="r">
              <a:buNone/>
            </a:pPr>
            <a:r>
              <a:rPr lang="ru-RU" dirty="0" smtClean="0">
                <a:solidFill>
                  <a:srgbClr val="7030A0"/>
                </a:solidFill>
              </a:rPr>
              <a:t>Розы - лучшие цветы,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всех похвал достойны вы.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 вас источник вдохновенья,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розы - Ангелов творенье!                    </a:t>
            </a: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pPr lvl="0"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</a:t>
            </a:r>
            <a:r>
              <a:rPr lang="ru-RU" sz="4400" dirty="0" smtClean="0">
                <a:solidFill>
                  <a:srgbClr val="FF0000"/>
                </a:solidFill>
              </a:rPr>
              <a:t>Спасибо за                             внимание!</a:t>
            </a:r>
          </a:p>
          <a:p>
            <a:endParaRPr lang="ru-RU" dirty="0"/>
          </a:p>
        </p:txBody>
      </p:sp>
      <p:pic>
        <p:nvPicPr>
          <p:cNvPr id="5122" name="Picture 2" descr="C:\Users\Валентина\Desktop\картинки\s1200[2].jpg"/>
          <p:cNvPicPr>
            <a:picLocks noChangeAspect="1" noChangeArrowheads="1"/>
          </p:cNvPicPr>
          <p:nvPr/>
        </p:nvPicPr>
        <p:blipFill>
          <a:blip r:embed="rId2" cstate="print"/>
          <a:srcRect l="10626" r="25588"/>
          <a:stretch>
            <a:fillRect/>
          </a:stretch>
        </p:blipFill>
        <p:spPr bwMode="auto">
          <a:xfrm>
            <a:off x="467544" y="332656"/>
            <a:ext cx="3456384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600" dirty="0" smtClean="0"/>
              <a:t> План:</a:t>
            </a:r>
          </a:p>
          <a:p>
            <a:pPr>
              <a:buNone/>
            </a:pPr>
            <a:r>
              <a:rPr lang="ru-RU" sz="3600" b="1" dirty="0" smtClean="0"/>
              <a:t>1.</a:t>
            </a:r>
            <a:r>
              <a:rPr lang="ru-RU" b="1" dirty="0" smtClean="0"/>
              <a:t>Вступительная часть:</a:t>
            </a:r>
            <a:r>
              <a:rPr lang="ru-RU" dirty="0" smtClean="0"/>
              <a:t> Сообщение темы, раскрытие цели и задач мастер-класса.</a:t>
            </a:r>
          </a:p>
          <a:p>
            <a:pPr>
              <a:buNone/>
            </a:pPr>
            <a:r>
              <a:rPr lang="ru-RU" b="1" dirty="0" smtClean="0"/>
              <a:t>2.Представление опыта педагога по теме: </a:t>
            </a:r>
            <a:r>
              <a:rPr lang="ru-RU" dirty="0" smtClean="0"/>
              <a:t> рассказ о технике «акриловой абстрактной живописи»,  показ работ выполненных руководителем мастер -  класса.</a:t>
            </a:r>
          </a:p>
          <a:p>
            <a:pPr>
              <a:buNone/>
            </a:pPr>
            <a:r>
              <a:rPr lang="ru-RU" b="1" dirty="0" smtClean="0"/>
              <a:t>3.Практическая часть  проходит </a:t>
            </a:r>
            <a:r>
              <a:rPr lang="ru-RU" dirty="0" smtClean="0"/>
              <a:t>путем прямого комментированного показа в действии основных приемов и методов работы, (практикум  с аудиторией).</a:t>
            </a:r>
          </a:p>
          <a:p>
            <a:pPr>
              <a:buNone/>
            </a:pPr>
            <a:r>
              <a:rPr lang="ru-RU" b="1" dirty="0" smtClean="0"/>
              <a:t>4.</a:t>
            </a:r>
            <a:r>
              <a:rPr lang="ru-RU" dirty="0" smtClean="0"/>
              <a:t> </a:t>
            </a:r>
            <a:r>
              <a:rPr lang="ru-RU" b="1" dirty="0" smtClean="0"/>
              <a:t>Комментирующая часть мастер - класса: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время практической творческой работы вести  пояснения и индивидуальную помощь участникам мастер – класса для качественного выполнения задания.</a:t>
            </a:r>
          </a:p>
          <a:p>
            <a:pPr>
              <a:buNone/>
            </a:pPr>
            <a:r>
              <a:rPr lang="ru-RU" b="1" dirty="0" smtClean="0"/>
              <a:t>5.Кульминация творческого процесса:</a:t>
            </a:r>
            <a:endParaRPr lang="ru-RU" dirty="0" smtClean="0"/>
          </a:p>
          <a:p>
            <a:r>
              <a:rPr lang="ru-RU" dirty="0" smtClean="0"/>
              <a:t>Самоанализ педагогом проведенного мастер – класса.</a:t>
            </a:r>
          </a:p>
          <a:p>
            <a:r>
              <a:rPr lang="ru-RU" dirty="0" smtClean="0"/>
              <a:t>Вопросы участников педагогу по проведенному мастер - классу.</a:t>
            </a:r>
          </a:p>
          <a:p>
            <a:r>
              <a:rPr lang="ru-RU" dirty="0" smtClean="0"/>
              <a:t>Коллективное обсуждение своих работ.</a:t>
            </a:r>
          </a:p>
          <a:p>
            <a:pPr>
              <a:buNone/>
            </a:pPr>
            <a:r>
              <a:rPr lang="ru-RU" b="1" dirty="0" smtClean="0"/>
              <a:t>6. Подведение итогов: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После завершения работы  участники мастер – класса  делают мини выставку, все работы фотографируют.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Цель мастер-класса: </a:t>
            </a:r>
            <a:r>
              <a:rPr lang="ru-RU" dirty="0" smtClean="0"/>
              <a:t>повышение профессионального мастерства педагогов в процессе активного педагогического общения по освоению техники «акриловой абстрактной живописи».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Задачи: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познакомить педагогов с техникой акриловой абстрактной живописи;</a:t>
            </a:r>
            <a:br>
              <a:rPr lang="ru-RU" dirty="0" smtClean="0"/>
            </a:br>
            <a:r>
              <a:rPr lang="ru-RU" dirty="0" smtClean="0"/>
              <a:t>обучать последовательности действий, использованию методов и приемов «акриловой абстрактной живописи» техники на примере выполнения работы;</a:t>
            </a:r>
            <a:br>
              <a:rPr lang="ru-RU" dirty="0" smtClean="0"/>
            </a:br>
            <a:r>
              <a:rPr lang="ru-RU" dirty="0" smtClean="0"/>
              <a:t>создать условия для самореализации и стимулирования роста творческого потенциала педагогов в процессе проведения мастер – класса;</a:t>
            </a:r>
            <a:br>
              <a:rPr lang="ru-RU" dirty="0" smtClean="0"/>
            </a:br>
            <a:r>
              <a:rPr lang="ru-RU" dirty="0" smtClean="0"/>
              <a:t>способствовать интеллектуальному и эстетическому развитию педагогов.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Ожидаемые  результаты  мастер - класса: </a:t>
            </a:r>
            <a:endParaRPr lang="ru-RU" dirty="0" smtClean="0"/>
          </a:p>
          <a:p>
            <a:r>
              <a:rPr lang="ru-RU" dirty="0" smtClean="0"/>
              <a:t>- повышение  </a:t>
            </a:r>
            <a:r>
              <a:rPr lang="ru-RU" dirty="0" err="1" smtClean="0"/>
              <a:t>креативности</a:t>
            </a:r>
            <a:r>
              <a:rPr lang="ru-RU" dirty="0" smtClean="0"/>
              <a:t> педагогов;</a:t>
            </a:r>
            <a:br>
              <a:rPr lang="ru-RU" dirty="0" smtClean="0"/>
            </a:br>
            <a:r>
              <a:rPr lang="ru-RU" dirty="0" smtClean="0"/>
              <a:t>- возможность применение педагогами нового нетрадиционного метода в своей практике;</a:t>
            </a:r>
            <a:br>
              <a:rPr lang="ru-RU" dirty="0" smtClean="0"/>
            </a:br>
            <a:r>
              <a:rPr lang="ru-RU" dirty="0" smtClean="0"/>
              <a:t>- изучение разработки по теме мастер-класса; </a:t>
            </a:r>
            <a:br>
              <a:rPr lang="ru-RU" dirty="0" smtClean="0"/>
            </a:br>
            <a:r>
              <a:rPr lang="ru-RU" dirty="0" smtClean="0"/>
              <a:t>- рост мотивации участников МК к формированию собственного стиля творческой педагогической деятельности;</a:t>
            </a:r>
            <a:br>
              <a:rPr lang="ru-RU" dirty="0" smtClean="0"/>
            </a:br>
            <a:r>
              <a:rPr lang="ru-RU" dirty="0" smtClean="0"/>
              <a:t>- практическое освоение участниками   специальных знаний, умений, навыков и приемов «акриловой абстрактной живописи » ;</a:t>
            </a:r>
            <a:br>
              <a:rPr lang="ru-RU" dirty="0" smtClean="0"/>
            </a:br>
            <a:r>
              <a:rPr lang="ru-RU" dirty="0" smtClean="0"/>
              <a:t>- создание абстрактной живописи, проявляя творческую инициативу, фантазию, мышление.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В процессе занятия вы:</a:t>
            </a:r>
            <a:endParaRPr lang="ru-RU" dirty="0" smtClean="0"/>
          </a:p>
          <a:p>
            <a:pPr lvl="0"/>
            <a:r>
              <a:rPr lang="ru-RU" dirty="0" smtClean="0"/>
              <a:t>познакомитесь с направлениями абстрактной живописи и их особенностями;</a:t>
            </a:r>
          </a:p>
          <a:p>
            <a:pPr lvl="0"/>
            <a:r>
              <a:rPr lang="ru-RU" dirty="0" smtClean="0"/>
              <a:t>узнаете о том, какие есть материалы, в чем заключаются нюансы их использования, какие из них наиболее востребованы в данной технике;</a:t>
            </a:r>
          </a:p>
          <a:p>
            <a:pPr lvl="0"/>
            <a:r>
              <a:rPr lang="ru-RU" dirty="0" smtClean="0"/>
              <a:t>получите знания о приемах, применяемых для достижения световых, цветовых и объемных эффектов;</a:t>
            </a:r>
          </a:p>
          <a:p>
            <a:pPr lvl="0"/>
            <a:r>
              <a:rPr lang="ru-RU" dirty="0" smtClean="0"/>
              <a:t>познакомитесь с основными принципами построения композиции и цветового круга.</a:t>
            </a:r>
          </a:p>
          <a:p>
            <a:r>
              <a:rPr lang="ru-RU" b="1" dirty="0" smtClean="0"/>
              <a:t>На практике Вы:</a:t>
            </a:r>
            <a:endParaRPr lang="ru-RU" dirty="0" smtClean="0"/>
          </a:p>
          <a:p>
            <a:pPr lvl="0"/>
            <a:r>
              <a:rPr lang="ru-RU" dirty="0" smtClean="0"/>
              <a:t>сделаете несколько предварительных работ;</a:t>
            </a:r>
          </a:p>
          <a:p>
            <a:pPr lvl="0"/>
            <a:r>
              <a:rPr lang="ru-RU" dirty="0" smtClean="0"/>
              <a:t>познакомитесь с материалами и их свойствами (как смешивать краски и в какой пропорции, что использовать помимо красок и т.д.);</a:t>
            </a:r>
          </a:p>
          <a:p>
            <a:pPr lvl="0"/>
            <a:r>
              <a:rPr lang="ru-RU" dirty="0" smtClean="0"/>
              <a:t>увидите демонстрацию техники преподавателем;</a:t>
            </a:r>
          </a:p>
          <a:p>
            <a:pPr lvl="0"/>
            <a:r>
              <a:rPr lang="ru-RU" dirty="0" smtClean="0"/>
              <a:t>получите практические навыки по созданию различных фактур и особых эффектов (как работать с пигментами и другими секретными материалами);</a:t>
            </a:r>
          </a:p>
          <a:p>
            <a:pPr lvl="0"/>
            <a:r>
              <a:rPr lang="ru-RU" dirty="0" smtClean="0"/>
              <a:t>Создание финальной картины на холсте 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Данный мастер класс</a:t>
            </a:r>
            <a:r>
              <a:rPr lang="ru-RU" dirty="0" smtClean="0"/>
              <a:t> может быть интересен педагогам дополнительного образования, работающим по направлению «декоративно – прикладное творчество», педагогическими работниками образовательных учреждений при организации кружковой работы и работы творческих объединений. </a:t>
            </a:r>
          </a:p>
          <a:p>
            <a:r>
              <a:rPr lang="ru-RU" b="1" dirty="0" smtClean="0"/>
              <a:t>Актуальность темы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Перед учреждениями системы дополнительного образования сегодня, как никогда, остро встаёт важная задача развития творческого потенциала детей с учётом их индивидуальных и возрастных особенностей. Творчество – постоянный спутник детства. Занятие  творчеством является едва ли не самым интересным видом творческой деятельности детей  среднего  и старшего школьного возраста. Занимаясь творчеством, обучающиеся  развивают себя как физически, так и умственно. Проявление и развитие творческих способностей учит ребенка не просто смотреть, а видеть, помогает ему стать неординарной, развитой личностью. </a:t>
            </a:r>
            <a:br>
              <a:rPr lang="ru-RU" dirty="0" smtClean="0"/>
            </a:br>
            <a:r>
              <a:rPr lang="ru-RU" dirty="0" smtClean="0"/>
              <a:t>В связи с этим, трудно переоценить роль личности педагога дополнительного образования  в процессе развития творческих, </a:t>
            </a:r>
            <a:r>
              <a:rPr lang="ru-RU" dirty="0" err="1" smtClean="0"/>
              <a:t>криативных</a:t>
            </a:r>
            <a:r>
              <a:rPr lang="ru-RU" dirty="0" smtClean="0"/>
              <a:t> способностей обучающихся. Сегодня просто необходимо наличие у педагога нового взгляда на ребенка как на субъект (а не объект) воспитания, как на партнера по совместной деятельности. «Меньше обучать — больше взаимодействовать», «Учимся, делая и творя»- эти девизы способствуют созданию условий для развития творческих способностей детей, раскрепощению индивидуально-творческих сил обучающихся.</a:t>
            </a:r>
            <a:br>
              <a:rPr lang="ru-RU" dirty="0" smtClean="0"/>
            </a:br>
            <a:r>
              <a:rPr lang="ru-RU" dirty="0" smtClean="0"/>
              <a:t>Педагогам необходим взаимообмен профессиональным опытом, </a:t>
            </a:r>
            <a:r>
              <a:rPr lang="ru-RU" dirty="0" err="1" smtClean="0"/>
              <a:t>взаимообучение</a:t>
            </a:r>
            <a:r>
              <a:rPr lang="ru-RU" dirty="0" smtClean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взаимосовершенствование</a:t>
            </a:r>
            <a:r>
              <a:rPr lang="ru-RU" dirty="0" smtClean="0"/>
              <a:t> </a:t>
            </a:r>
            <a:r>
              <a:rPr lang="ru-RU" smtClean="0"/>
              <a:t>своей </a:t>
            </a:r>
            <a:r>
              <a:rPr lang="ru-RU" smtClean="0"/>
              <a:t> </a:t>
            </a:r>
            <a:r>
              <a:rPr lang="ru-RU" dirty="0" smtClean="0"/>
              <a:t>преподавательской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 появлением акриловых красок  мир живописи увидел новую реальность. Акрил быстро завоевал популярность в самых разных областях: живопись, оформление интерьера, красота. Чем же хорош этот полимерный материал? Акриловые краски сделаны на водной основе и не требуют каких-то специальных разбавителей. Краски не желтеют и не вызывают аллергии. Они одновременно обладают свойствами акварели и масла. С помощью акрила рисуют объемные картины! Как и любая другая техника, у акрила есть свои особенности.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 При работе с акрилом можно использовать различные техники и успешно сочетать их в одной картине. Бывает и такое, что определённая картина имеет свою собственную уникальную и неповторимую цветопередачу, которую практически невозможно повторить другой техникой.</a:t>
            </a:r>
          </a:p>
          <a:p>
            <a:pPr>
              <a:buNone/>
            </a:pPr>
            <a:r>
              <a:rPr lang="ru-RU" dirty="0"/>
              <a:t>Тем, кто хочет за несколько часов погрузиться в мир творчества и почувствовать себя настоящим художником, предлагаю  </a:t>
            </a:r>
            <a:r>
              <a:rPr lang="ru-RU" b="1" dirty="0"/>
              <a:t>мастер-класс  по нетрадиционному рисованию</a:t>
            </a:r>
            <a:r>
              <a:rPr lang="ru-RU" dirty="0"/>
              <a:t> с применением довольно новой в мире изобразительного искусства техники – </a:t>
            </a:r>
            <a:r>
              <a:rPr lang="ru-RU" b="1" dirty="0"/>
              <a:t>живописи жидким акрилом.</a:t>
            </a:r>
            <a:endParaRPr lang="ru-RU" dirty="0"/>
          </a:p>
          <a:p>
            <a:r>
              <a:rPr lang="ru-RU" b="1" dirty="0"/>
              <a:t>Её  можно назвать  абстрактная  живопись. </a:t>
            </a:r>
            <a:r>
              <a:rPr lang="ru-RU" dirty="0"/>
              <a:t>Потому что</a:t>
            </a:r>
            <a:r>
              <a:rPr lang="ru-RU" b="1" dirty="0"/>
              <a:t> </a:t>
            </a:r>
            <a:r>
              <a:rPr lang="ru-RU" dirty="0"/>
              <a:t>при работе в данном направлении художник опирается на свою интуицию и эмоциональный опыт. Творческий процесс предполагает полную свободу и отсутствие границ, которые устанавливают законы традиционной живописи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Техника Флюид </a:t>
            </a:r>
            <a:r>
              <a:rPr lang="ru-RU" dirty="0" err="1" smtClean="0"/>
              <a:t>Арт</a:t>
            </a:r>
            <a:r>
              <a:rPr lang="ru-RU" dirty="0" smtClean="0"/>
              <a:t> отлично подходит для экспериментов с цветом и способами нанесения. Используйте весь свой творческий потенциал, когда решаете как будите разгонять жидкие краски по холсту)</a:t>
            </a:r>
            <a:br>
              <a:rPr lang="ru-RU" dirty="0" smtClean="0"/>
            </a:br>
            <a:endParaRPr lang="ru-RU" dirty="0"/>
          </a:p>
          <a:p>
            <a:r>
              <a:rPr lang="ru-RU" dirty="0"/>
              <a:t>С этой точки зрения идеальным способом достичь наибольшей выразительности является применение методики правополушарного рисования, поскольку она исключает предварительное планирование и соблюдение строгой последовательности действий в процессе творчества, отключает «внутреннего критика», подвергающего сомнению результаты любой деятельности.</a:t>
            </a:r>
          </a:p>
          <a:p>
            <a:r>
              <a:rPr lang="ru-RU" dirty="0"/>
              <a:t>В итоге обостряется чувственное и эмоциональное восприятие, творец ощущает свободу и способен создавать совершенно уникальные, гармоничные, наполненные положительной энергией полотна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Смешав краски аккуратно зальем плоскость создавая красивый фон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Валентина\Desktop\картинки\maxresdefault[1].jpg"/>
          <p:cNvPicPr>
            <a:picLocks noGrp="1"/>
          </p:cNvPicPr>
          <p:nvPr>
            <p:ph idx="1"/>
          </p:nvPr>
        </p:nvPicPr>
        <p:blipFill>
          <a:blip r:embed="rId2" cstate="print"/>
          <a:srcRect l="28522"/>
          <a:stretch>
            <a:fillRect/>
          </a:stretch>
        </p:blipFill>
        <p:spPr bwMode="auto">
          <a:xfrm>
            <a:off x="827584" y="1700808"/>
            <a:ext cx="76328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Создаем фон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Валентина\Desktop\картинки\i0F409RT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3756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алентина\Desktop\картинки\42940032_1940160226105015_2263808314024249078_n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313943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272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Тема:    Мастер – класс «Флюид Арт. Акриловая   абстрактная   живопись». </vt:lpstr>
      <vt:lpstr>Слайд 2</vt:lpstr>
      <vt:lpstr>Слайд 3</vt:lpstr>
      <vt:lpstr>Слайд 4</vt:lpstr>
      <vt:lpstr>Слайд 5</vt:lpstr>
      <vt:lpstr>Слайд 6</vt:lpstr>
      <vt:lpstr>Слайд 7</vt:lpstr>
      <vt:lpstr>Смешав краски аккуратно зальем плоскость создавая красивый фон</vt:lpstr>
      <vt:lpstr>Создаем фон </vt:lpstr>
      <vt:lpstr>Слайд 10</vt:lpstr>
      <vt:lpstr>Выписываем основной рисунок на холсте </vt:lpstr>
      <vt:lpstr>Слайд 12</vt:lpstr>
      <vt:lpstr>Слайд 13</vt:lpstr>
      <vt:lpstr> Работа готова.  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  Мастер – класс «Акриловая   абстрактная   живопись».</dc:title>
  <dc:creator>Валентина</dc:creator>
  <cp:lastModifiedBy>Валентина</cp:lastModifiedBy>
  <cp:revision>27</cp:revision>
  <dcterms:created xsi:type="dcterms:W3CDTF">2019-02-08T15:36:29Z</dcterms:created>
  <dcterms:modified xsi:type="dcterms:W3CDTF">2019-02-24T15:06:59Z</dcterms:modified>
</cp:coreProperties>
</file>