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6" r:id="rId5"/>
    <p:sldId id="265" r:id="rId6"/>
    <p:sldId id="271" r:id="rId7"/>
    <p:sldId id="269" r:id="rId8"/>
    <p:sldId id="268" r:id="rId9"/>
    <p:sldId id="270" r:id="rId10"/>
    <p:sldId id="259" r:id="rId11"/>
    <p:sldId id="272" r:id="rId12"/>
    <p:sldId id="260" r:id="rId13"/>
    <p:sldId id="262" r:id="rId14"/>
    <p:sldId id="261" r:id="rId15"/>
    <p:sldId id="264" r:id="rId16"/>
    <p:sldId id="273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990000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468A3-9386-49FB-B151-85890C10D701}" type="datetimeFigureOut">
              <a:rPr lang="ru-RU"/>
              <a:pPr>
                <a:defRPr/>
              </a:pPr>
              <a:t>01.02.2019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BAA3A-097F-4A83-97FD-9C1EF934E9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17BDE-C404-427E-AC71-9138BD5704B0}" type="datetimeFigureOut">
              <a:rPr lang="ru-RU"/>
              <a:pPr>
                <a:defRPr/>
              </a:pPr>
              <a:t>01.02.2019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EC397-DDB8-4CB3-9C6D-5A2CA9E254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9F84C-F417-4BF0-A765-277D1F853617}" type="datetimeFigureOut">
              <a:rPr lang="ru-RU"/>
              <a:pPr>
                <a:defRPr/>
              </a:pPr>
              <a:t>01.02.2019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64E4A-04DD-4889-97F0-4D4AE587F9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7D47E-8CB5-4A99-B591-6D7012905753}" type="datetimeFigureOut">
              <a:rPr lang="ru-RU"/>
              <a:pPr>
                <a:defRPr/>
              </a:pPr>
              <a:t>01.02.2019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D67AC-BBB2-4289-9BDB-9EB39269CA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56F17-156A-4F66-B27D-5E741218BFA3}" type="datetimeFigureOut">
              <a:rPr lang="ru-RU"/>
              <a:pPr>
                <a:defRPr/>
              </a:pPr>
              <a:t>01.02.2019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BF372-796B-4FBC-BE25-F777E354BE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255B3-18FE-4525-9567-73AFD13A28BE}" type="datetimeFigureOut">
              <a:rPr lang="ru-RU"/>
              <a:pPr>
                <a:defRPr/>
              </a:pPr>
              <a:t>01.02.2019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9EF41-6843-4D43-BC0D-F31329315A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EDCBA-8505-4BC1-841F-1DD1313BDFC6}" type="datetimeFigureOut">
              <a:rPr lang="ru-RU"/>
              <a:pPr>
                <a:defRPr/>
              </a:pPr>
              <a:t>01.02.2019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7C7C1-5C6F-466A-A511-2435658A6A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AB31C-0F69-4A65-A8C9-449C38673D47}" type="datetimeFigureOut">
              <a:rPr lang="ru-RU"/>
              <a:pPr>
                <a:defRPr/>
              </a:pPr>
              <a:t>01.02.2019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441D8-1FDF-4B56-BA07-7C88E1A69C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10F79-44AB-448D-AFB7-5899D962A2BA}" type="datetimeFigureOut">
              <a:rPr lang="ru-RU"/>
              <a:pPr>
                <a:defRPr/>
              </a:pPr>
              <a:t>01.02.2019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BCAD4-B278-4DD8-BCD7-4C36BB091B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63252-76F7-4C4E-AEDE-5626949C46D2}" type="datetimeFigureOut">
              <a:rPr lang="ru-RU"/>
              <a:pPr>
                <a:defRPr/>
              </a:pPr>
              <a:t>01.02.2019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CDF7A-EFDD-46C5-B60E-7A92F82921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1FCF2-21B6-4532-AF5C-C3DECEC0ABA7}" type="datetimeFigureOut">
              <a:rPr lang="ru-RU"/>
              <a:pPr>
                <a:defRPr/>
              </a:pPr>
              <a:t>01.02.2019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06386-021A-421F-836A-67FA7B718D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44E444-5FFA-4D2C-B3B7-5F35C446F11F}" type="datetimeFigureOut">
              <a:rPr lang="ru-RU"/>
              <a:pPr>
                <a:defRPr/>
              </a:pPr>
              <a:t>01.02.2019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12991AA-D002-4534-933D-8409C8CF3C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gif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gif"/><Relationship Id="rId4" Type="http://schemas.openxmlformats.org/officeDocument/2006/relationships/image" Target="../media/image4.gi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13315" name="Рисунок 3" descr="16653446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Rectangle 1"/>
          <p:cNvSpPr>
            <a:spLocks noChangeArrowheads="1"/>
          </p:cNvSpPr>
          <p:nvPr/>
        </p:nvSpPr>
        <p:spPr bwMode="auto">
          <a:xfrm>
            <a:off x="395288" y="981075"/>
            <a:ext cx="8215312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4000" b="1" i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Тема: «Использование разнообразных форм наблюдений и проектов - как метод формирования экологического сознания у детей младшего дошкольного возраста»</a:t>
            </a:r>
          </a:p>
          <a:p>
            <a:pPr algn="ctr" eaLnBrk="0" hangingPunct="0">
              <a:defRPr/>
            </a:pPr>
            <a:r>
              <a:rPr lang="ru-RU" sz="2200">
                <a:solidFill>
                  <a:srgbClr val="0070C0"/>
                </a:solidFill>
                <a:latin typeface="m_Brody"/>
                <a:ea typeface="Calibri" pitchFamily="34" charset="0"/>
                <a:cs typeface="Times New Roman" pitchFamily="18" charset="0"/>
              </a:rPr>
              <a:t>                          </a:t>
            </a:r>
            <a:endParaRPr lang="ru-RU" sz="900">
              <a:solidFill>
                <a:srgbClr val="0070C0"/>
              </a:solidFill>
              <a:latin typeface="m_Brody"/>
            </a:endParaRPr>
          </a:p>
          <a:p>
            <a:pPr algn="ctr" eaLnBrk="0" hangingPunct="0">
              <a:defRPr/>
            </a:pPr>
            <a:endParaRPr lang="ru-RU" sz="900">
              <a:solidFill>
                <a:srgbClr val="0070C0"/>
              </a:solidFill>
              <a:latin typeface="m_Brody"/>
            </a:endParaRPr>
          </a:p>
          <a:p>
            <a:pPr eaLnBrk="0" hangingPunct="0">
              <a:defRPr/>
            </a:pPr>
            <a:r>
              <a:rPr lang="ru-RU">
                <a:latin typeface="Calibri" pitchFamily="34" charset="0"/>
              </a:rPr>
              <a:t>                                                          </a:t>
            </a:r>
          </a:p>
        </p:txBody>
      </p:sp>
      <p:sp>
        <p:nvSpPr>
          <p:cNvPr id="13318" name="TextBox 8"/>
          <p:cNvSpPr txBox="1">
            <a:spLocks noChangeArrowheads="1"/>
          </p:cNvSpPr>
          <p:nvPr/>
        </p:nvSpPr>
        <p:spPr bwMode="auto">
          <a:xfrm>
            <a:off x="2051050" y="5084763"/>
            <a:ext cx="568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>
                <a:effectLst>
                  <a:outerShdw blurRad="38100" dist="38100" dir="2700000" algn="tl">
                    <a:srgbClr val="C0C0C0"/>
                  </a:outerShdw>
                </a:effectLst>
                <a:latin typeface="m_Brody"/>
                <a:cs typeface="Times New Roman" pitchFamily="18" charset="0"/>
              </a:rPr>
              <a:t>Никифорова Н.А.</a:t>
            </a:r>
            <a:endParaRPr lang="ru-RU" sz="2800" b="1" i="1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3319" name="TextBox 9"/>
          <p:cNvSpPr txBox="1">
            <a:spLocks noChangeArrowheads="1"/>
          </p:cNvSpPr>
          <p:nvPr/>
        </p:nvSpPr>
        <p:spPr bwMode="auto">
          <a:xfrm>
            <a:off x="4356100" y="6092825"/>
            <a:ext cx="1109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m_Brody"/>
              </a:rPr>
              <a:t>2017г.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22531" name="Рисунок 3" descr="16653446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7" descr="IMG_605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6013" y="1844675"/>
            <a:ext cx="3313112" cy="248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8" descr="IMG_605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7900" y="4005263"/>
            <a:ext cx="3357563" cy="251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Rectangle 1"/>
          <p:cNvSpPr>
            <a:spLocks noChangeArrowheads="1"/>
          </p:cNvSpPr>
          <p:nvPr/>
        </p:nvSpPr>
        <p:spPr bwMode="auto">
          <a:xfrm>
            <a:off x="539750" y="620713"/>
            <a:ext cx="748823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3600" b="1" i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Беседы, чтение художественной литературы</a:t>
            </a:r>
          </a:p>
        </p:txBody>
      </p:sp>
      <p:sp>
        <p:nvSpPr>
          <p:cNvPr id="15370" name="AutoShape 10"/>
          <p:cNvSpPr>
            <a:spLocks noChangeArrowheads="1"/>
          </p:cNvSpPr>
          <p:nvPr/>
        </p:nvSpPr>
        <p:spPr bwMode="auto">
          <a:xfrm>
            <a:off x="4859338" y="1916113"/>
            <a:ext cx="3095625" cy="1944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ECFF">
                  <a:gamma/>
                  <a:shade val="46275"/>
                  <a:invGamma/>
                </a:srgbClr>
              </a:gs>
              <a:gs pos="50000">
                <a:srgbClr val="CCECFF"/>
              </a:gs>
              <a:gs pos="100000">
                <a:srgbClr val="CCEC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«Птичка»</a:t>
            </a:r>
          </a:p>
          <a:p>
            <a:pPr algn="ctr">
              <a:defRPr/>
            </a:pPr>
            <a:r>
              <a:rPr 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Села птичка на окошко.</a:t>
            </a:r>
          </a:p>
          <a:p>
            <a:pPr algn="ctr">
              <a:defRPr/>
            </a:pPr>
            <a:r>
              <a:rPr 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Посиди у нас немножко.</a:t>
            </a:r>
          </a:p>
          <a:p>
            <a:pPr algn="ctr">
              <a:defRPr/>
            </a:pPr>
            <a:r>
              <a:rPr 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Посиди не улетай! </a:t>
            </a:r>
          </a:p>
          <a:p>
            <a:pPr algn="ctr">
              <a:defRPr/>
            </a:pPr>
            <a:r>
              <a:rPr 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Улетела Ай! Ай! Ай!</a:t>
            </a:r>
          </a:p>
          <a:p>
            <a:pPr algn="ctr">
              <a:defRPr/>
            </a:pPr>
            <a:endParaRPr lang="ru-RU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22536" name="Picture 12" descr="bird10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68538" y="4581525"/>
            <a:ext cx="2016125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23555" name="Рисунок 3" descr="16653446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1" name="Rectangle 1"/>
          <p:cNvSpPr>
            <a:spLocks noChangeArrowheads="1"/>
          </p:cNvSpPr>
          <p:nvPr/>
        </p:nvSpPr>
        <p:spPr bwMode="auto">
          <a:xfrm>
            <a:off x="827088" y="877888"/>
            <a:ext cx="66246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3600" b="1" i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Подвижная игра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900113" y="1628775"/>
            <a:ext cx="7632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b="1" u="sng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Подвижные игры:</a:t>
            </a:r>
            <a:r>
              <a:rPr lang="ru-RU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«</a:t>
            </a:r>
            <a:r>
              <a:rPr lang="ru-RU" b="1">
                <a:effectLst>
                  <a:outerShdw blurRad="38100" dist="38100" dir="2700000" algn="tl">
                    <a:srgbClr val="C0C0C0"/>
                  </a:outerShdw>
                </a:effectLst>
              </a:rPr>
              <a:t>Птички в гнёздышках</a:t>
            </a:r>
            <a:r>
              <a:rPr lang="ru-RU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», «</a:t>
            </a:r>
            <a:r>
              <a:rPr lang="ru-RU" b="1">
                <a:effectLst>
                  <a:outerShdw blurRad="38100" dist="38100" dir="2700000" algn="tl">
                    <a:srgbClr val="C0C0C0"/>
                  </a:outerShdw>
                </a:effectLst>
              </a:rPr>
              <a:t>Воробушки и автомобиль</a:t>
            </a:r>
            <a:r>
              <a:rPr lang="ru-RU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», «Птички, раз! Птички, два! », «Птички и дождик». </a:t>
            </a:r>
          </a:p>
        </p:txBody>
      </p:sp>
      <p:pic>
        <p:nvPicPr>
          <p:cNvPr id="23558" name="Picture 10" descr="IMG_604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43213" y="4365625"/>
            <a:ext cx="2951162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9" descr="IMG_604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3800" y="2349500"/>
            <a:ext cx="3168650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0" name="Picture 8" descr="IMG_604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5650" y="2349500"/>
            <a:ext cx="3097213" cy="232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1" name="Picture 7" descr="19107582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79838" y="2852738"/>
            <a:ext cx="1265237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24579" name="Рисунок 3" descr="16653446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7" descr="IMG_607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1700213"/>
            <a:ext cx="2447925" cy="183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8" descr="IMG_607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3575" y="4149725"/>
            <a:ext cx="2519363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9" descr="IMG_607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1863" y="1773238"/>
            <a:ext cx="25209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11" descr="IMG_607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48038" y="1916113"/>
            <a:ext cx="2492375" cy="186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4" name="Picture 12" descr="IMG_608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55650" y="3716338"/>
            <a:ext cx="2305050" cy="173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5" name="Picture 15" descr="IMG_608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940425" y="3933825"/>
            <a:ext cx="2592388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6" name="WordArt 17"/>
          <p:cNvSpPr>
            <a:spLocks noChangeArrowheads="1" noChangeShapeType="1" noTextEdit="1"/>
          </p:cNvSpPr>
          <p:nvPr/>
        </p:nvSpPr>
        <p:spPr bwMode="auto">
          <a:xfrm>
            <a:off x="1692275" y="692150"/>
            <a:ext cx="5327650" cy="892175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47182F"/>
                    </a:gs>
                    <a:gs pos="50000">
                      <a:srgbClr val="993366"/>
                    </a:gs>
                    <a:gs pos="100000">
                      <a:srgbClr val="47182F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Наблюдение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25603" name="Рисунок 3" descr="16653446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9" name="Rectangle 1"/>
          <p:cNvSpPr>
            <a:spLocks noChangeArrowheads="1"/>
          </p:cNvSpPr>
          <p:nvPr/>
        </p:nvSpPr>
        <p:spPr bwMode="auto">
          <a:xfrm>
            <a:off x="179388" y="765175"/>
            <a:ext cx="845978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3600" b="1" i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Непосредственно- образовательная деятельность</a:t>
            </a:r>
          </a:p>
        </p:txBody>
      </p:sp>
      <p:pic>
        <p:nvPicPr>
          <p:cNvPr id="25605" name="Picture 8" descr="IMG_606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58888" y="1916113"/>
            <a:ext cx="3240087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9" descr="IMG_606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7900" y="1916113"/>
            <a:ext cx="3240088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Picture 7" descr="IMG_605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35150" y="4437063"/>
            <a:ext cx="3889375" cy="218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8" name="Picture 11" descr="IMG_607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67400" y="4508500"/>
            <a:ext cx="22764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26627" name="Рисунок 3" descr="16653446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Rectangle 1"/>
          <p:cNvSpPr>
            <a:spLocks noChangeArrowheads="1"/>
          </p:cNvSpPr>
          <p:nvPr/>
        </p:nvSpPr>
        <p:spPr bwMode="auto">
          <a:xfrm>
            <a:off x="1258888" y="323850"/>
            <a:ext cx="6985000" cy="643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2800" b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Вывод:</a:t>
            </a:r>
          </a:p>
          <a:p>
            <a:pPr algn="ctr">
              <a:defRPr/>
            </a:pPr>
            <a:r>
              <a:rPr lang="ru-RU" sz="2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 ходе реализации проекта предполагаемые результаты были достигнуты. Обогатился опыт детей в сфере познавательного, речевого, физического развития путём использования разных видов и приёмов. На протяжении всего проекта у детей сформировалось стремление к познанию объектов окружающего мира.</a:t>
            </a:r>
          </a:p>
          <a:p>
            <a:pPr algn="ctr">
              <a:defRPr/>
            </a:pPr>
            <a:r>
              <a:rPr lang="ru-RU" sz="2800" b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Полученные результаты:</a:t>
            </a:r>
          </a:p>
          <a:p>
            <a:pPr>
              <a:defRPr/>
            </a:pPr>
            <a:r>
              <a:rPr lang="ru-RU" sz="2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• У детей появилось желание общаться с природой, отражать свои впечатления через разные виды деятельности</a:t>
            </a:r>
          </a:p>
          <a:p>
            <a:pPr>
              <a:defRPr/>
            </a:pPr>
            <a:r>
              <a:rPr lang="ru-RU" sz="2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• Дети научились понимать необходимость бережного отношения к природе</a:t>
            </a:r>
          </a:p>
          <a:p>
            <a:pPr>
              <a:defRPr/>
            </a:pPr>
            <a:r>
              <a:rPr lang="ru-RU" sz="2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• Появилось желание получить больше информации о птицах.</a:t>
            </a:r>
          </a:p>
          <a:p>
            <a:pPr>
              <a:buFontTx/>
              <a:buChar char="•"/>
              <a:defRPr/>
            </a:pPr>
            <a:r>
              <a:rPr lang="ru-RU" sz="2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Взаимоотношение с родителями положительно  повлияло на общение ребенка с природой-( поведение в природе).  </a:t>
            </a:r>
          </a:p>
          <a:p>
            <a:pPr algn="ctr">
              <a:defRPr/>
            </a:pPr>
            <a:endParaRPr lang="ru-RU" sz="2000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6629" name="Picture 8" descr="b3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2420938"/>
            <a:ext cx="8763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27651" name="Рисунок 3" descr="16653446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8" descr="0026-026-Ekologicheskaja-kultura-lichnost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75" y="476250"/>
            <a:ext cx="5832475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9" descr="b3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288" y="3213100"/>
            <a:ext cx="8763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10" descr="b3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32588" y="1484313"/>
            <a:ext cx="8763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11" descr="b3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03350" y="1484313"/>
            <a:ext cx="8763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6" name="Picture 12" descr="bird10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80288" y="3141663"/>
            <a:ext cx="16192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9" descr="0011-011-Spasibo-za-vnimani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0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4338" name="Rectangle 11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smtClean="0"/>
          </a:p>
        </p:txBody>
      </p:sp>
      <p:pic>
        <p:nvPicPr>
          <p:cNvPr id="14339" name="Рисунок 3" descr="16653446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Rectangle 1"/>
          <p:cNvSpPr>
            <a:spLocks noChangeArrowheads="1"/>
          </p:cNvSpPr>
          <p:nvPr/>
        </p:nvSpPr>
        <p:spPr bwMode="auto">
          <a:xfrm>
            <a:off x="1619250" y="1341438"/>
            <a:ext cx="56435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3200">
              <a:solidFill>
                <a:srgbClr val="0070C0"/>
              </a:solidFill>
              <a:latin typeface="m_Brody"/>
            </a:endParaRPr>
          </a:p>
        </p:txBody>
      </p:sp>
      <p:sp>
        <p:nvSpPr>
          <p:cNvPr id="14354" name="AutoShape 18"/>
          <p:cNvSpPr>
            <a:spLocks noChangeArrowheads="1"/>
          </p:cNvSpPr>
          <p:nvPr/>
        </p:nvSpPr>
        <p:spPr bwMode="auto">
          <a:xfrm>
            <a:off x="971550" y="2349500"/>
            <a:ext cx="6769100" cy="2016125"/>
          </a:xfrm>
          <a:prstGeom prst="horizontalScroll">
            <a:avLst>
              <a:gd name="adj" fmla="val 12500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Природа- это самая лучшая из книг написанная </a:t>
            </a:r>
          </a:p>
          <a:p>
            <a:pPr algn="ctr">
              <a:defRPr/>
            </a:pPr>
            <a:r>
              <a:rPr lang="ru-RU" sz="20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на особом языке. Этот язык надо изучать. </a:t>
            </a:r>
          </a:p>
          <a:p>
            <a:pPr algn="ctr">
              <a:defRPr/>
            </a:pPr>
            <a:r>
              <a:rPr lang="ru-RU" sz="20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                                                 Н. Гарин-Михайловский</a:t>
            </a:r>
          </a:p>
          <a:p>
            <a:pPr algn="ctr">
              <a:defRPr/>
            </a:pPr>
            <a:endParaRPr lang="ru-RU"/>
          </a:p>
        </p:txBody>
      </p:sp>
      <p:sp>
        <p:nvSpPr>
          <p:cNvPr id="14355" name="AutoShape 19"/>
          <p:cNvSpPr>
            <a:spLocks noChangeArrowheads="1"/>
          </p:cNvSpPr>
          <p:nvPr/>
        </p:nvSpPr>
        <p:spPr bwMode="auto">
          <a:xfrm>
            <a:off x="1692275" y="4076700"/>
            <a:ext cx="6624638" cy="1871663"/>
          </a:xfrm>
          <a:prstGeom prst="horizontalScroll">
            <a:avLst>
              <a:gd name="adj" fmla="val 12500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0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defRPr/>
            </a:pPr>
            <a:r>
              <a:rPr lang="ru-RU" sz="20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Чтобы беречь природу,  надо её полюбить, </a:t>
            </a:r>
          </a:p>
          <a:p>
            <a:pPr algn="ctr">
              <a:defRPr/>
            </a:pPr>
            <a:r>
              <a:rPr lang="ru-RU" sz="20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чтобы полюбить надо её узнать – узнав </a:t>
            </a:r>
          </a:p>
          <a:p>
            <a:pPr algn="ctr">
              <a:defRPr/>
            </a:pPr>
            <a:r>
              <a:rPr lang="ru-RU" sz="20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невозможно не полюбить.                                    </a:t>
            </a:r>
          </a:p>
          <a:p>
            <a:pPr algn="ctr">
              <a:defRPr/>
            </a:pPr>
            <a:r>
              <a:rPr lang="ru-RU" sz="20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                                                             А.Н. Сладков</a:t>
            </a:r>
          </a:p>
          <a:p>
            <a:pPr algn="ctr">
              <a:defRPr/>
            </a:pPr>
            <a:endParaRPr lang="ru-RU"/>
          </a:p>
        </p:txBody>
      </p:sp>
      <p:pic>
        <p:nvPicPr>
          <p:cNvPr id="14343" name="Picture 21" descr="iW6VT8UF7 - копи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7813" y="620713"/>
            <a:ext cx="5256212" cy="180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15363" name="Рисунок 3" descr="16653446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8" descr="i - копи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75" y="836613"/>
            <a:ext cx="6048375" cy="515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9" descr="b3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88125" y="765175"/>
            <a:ext cx="733425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16387" name="Рисунок 3" descr="16653446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971550" y="836613"/>
            <a:ext cx="6554788" cy="115252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6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Воспитание экологической культуры </a:t>
            </a:r>
          </a:p>
          <a:p>
            <a:pPr algn="ctr">
              <a:defRPr/>
            </a:pPr>
            <a:r>
              <a:rPr lang="ru-RU" sz="26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через разные виды деятельности </a:t>
            </a:r>
          </a:p>
          <a:p>
            <a:pPr algn="ctr">
              <a:defRPr/>
            </a:pPr>
            <a:r>
              <a:rPr lang="ru-RU" sz="26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ребенка</a:t>
            </a:r>
          </a:p>
        </p:txBody>
      </p:sp>
      <p:sp>
        <p:nvSpPr>
          <p:cNvPr id="16389" name="AutoShape 7"/>
          <p:cNvSpPr>
            <a:spLocks noChangeArrowheads="1"/>
          </p:cNvSpPr>
          <p:nvPr/>
        </p:nvSpPr>
        <p:spPr bwMode="auto">
          <a:xfrm>
            <a:off x="971550" y="2349500"/>
            <a:ext cx="2736850" cy="649288"/>
          </a:xfrm>
          <a:prstGeom prst="flowChartTerminator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Экспериментальная</a:t>
            </a:r>
          </a:p>
          <a:p>
            <a:pPr algn="ctr"/>
            <a:r>
              <a:rPr lang="ru-RU" b="1"/>
              <a:t>деятельность</a:t>
            </a:r>
          </a:p>
        </p:txBody>
      </p:sp>
      <p:sp>
        <p:nvSpPr>
          <p:cNvPr id="24585" name="Oval 9"/>
          <p:cNvSpPr>
            <a:spLocks noChangeArrowheads="1"/>
          </p:cNvSpPr>
          <p:nvPr/>
        </p:nvSpPr>
        <p:spPr bwMode="auto">
          <a:xfrm>
            <a:off x="3492500" y="3213100"/>
            <a:ext cx="2519363" cy="13684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Экологическая </a:t>
            </a:r>
          </a:p>
          <a:p>
            <a:pPr algn="ctr">
              <a:defRPr/>
            </a:pPr>
            <a:r>
              <a:rPr lang="ru-RU" sz="24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культура</a:t>
            </a:r>
          </a:p>
        </p:txBody>
      </p:sp>
      <p:sp>
        <p:nvSpPr>
          <p:cNvPr id="16391" name="AutoShape 10"/>
          <p:cNvSpPr>
            <a:spLocks noChangeArrowheads="1"/>
          </p:cNvSpPr>
          <p:nvPr/>
        </p:nvSpPr>
        <p:spPr bwMode="auto">
          <a:xfrm>
            <a:off x="5940425" y="4149725"/>
            <a:ext cx="2736850" cy="649288"/>
          </a:xfrm>
          <a:prstGeom prst="flowChartTerminator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Театрализованная </a:t>
            </a:r>
          </a:p>
          <a:p>
            <a:pPr algn="ctr"/>
            <a:r>
              <a:rPr lang="ru-RU" b="1"/>
              <a:t>деятельность</a:t>
            </a:r>
          </a:p>
        </p:txBody>
      </p:sp>
      <p:sp>
        <p:nvSpPr>
          <p:cNvPr id="16392" name="AutoShape 12"/>
          <p:cNvSpPr>
            <a:spLocks noChangeArrowheads="1"/>
          </p:cNvSpPr>
          <p:nvPr/>
        </p:nvSpPr>
        <p:spPr bwMode="auto">
          <a:xfrm>
            <a:off x="468313" y="3284538"/>
            <a:ext cx="2736850" cy="649287"/>
          </a:xfrm>
          <a:prstGeom prst="flowChartTerminator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Изобразительная </a:t>
            </a:r>
          </a:p>
          <a:p>
            <a:pPr algn="ctr"/>
            <a:r>
              <a:rPr lang="ru-RU" b="1"/>
              <a:t>деятельность</a:t>
            </a:r>
          </a:p>
        </p:txBody>
      </p:sp>
      <p:sp>
        <p:nvSpPr>
          <p:cNvPr id="16393" name="AutoShape 13"/>
          <p:cNvSpPr>
            <a:spLocks noChangeArrowheads="1"/>
          </p:cNvSpPr>
          <p:nvPr/>
        </p:nvSpPr>
        <p:spPr bwMode="auto">
          <a:xfrm>
            <a:off x="6227763" y="3284538"/>
            <a:ext cx="2736850" cy="649287"/>
          </a:xfrm>
          <a:prstGeom prst="flowChartTerminator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Трудовая</a:t>
            </a:r>
          </a:p>
          <a:p>
            <a:pPr algn="ctr"/>
            <a:r>
              <a:rPr lang="ru-RU" b="1"/>
              <a:t> деятельность</a:t>
            </a:r>
          </a:p>
        </p:txBody>
      </p:sp>
      <p:sp>
        <p:nvSpPr>
          <p:cNvPr id="16394" name="AutoShape 14"/>
          <p:cNvSpPr>
            <a:spLocks noChangeArrowheads="1"/>
          </p:cNvSpPr>
          <p:nvPr/>
        </p:nvSpPr>
        <p:spPr bwMode="auto">
          <a:xfrm>
            <a:off x="6156325" y="2276475"/>
            <a:ext cx="1944688" cy="649288"/>
          </a:xfrm>
          <a:prstGeom prst="flowChartTerminator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Наблюдение </a:t>
            </a:r>
          </a:p>
        </p:txBody>
      </p:sp>
      <p:sp>
        <p:nvSpPr>
          <p:cNvPr id="16395" name="AutoShape 15"/>
          <p:cNvSpPr>
            <a:spLocks noChangeArrowheads="1"/>
          </p:cNvSpPr>
          <p:nvPr/>
        </p:nvSpPr>
        <p:spPr bwMode="auto">
          <a:xfrm>
            <a:off x="3995738" y="2276475"/>
            <a:ext cx="1800225" cy="649288"/>
          </a:xfrm>
          <a:prstGeom prst="flowChartTerminator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Чтение</a:t>
            </a:r>
            <a:r>
              <a:rPr lang="ru-RU"/>
              <a:t> </a:t>
            </a:r>
          </a:p>
        </p:txBody>
      </p:sp>
      <p:sp>
        <p:nvSpPr>
          <p:cNvPr id="16396" name="AutoShape 16"/>
          <p:cNvSpPr>
            <a:spLocks noChangeArrowheads="1"/>
          </p:cNvSpPr>
          <p:nvPr/>
        </p:nvSpPr>
        <p:spPr bwMode="auto">
          <a:xfrm>
            <a:off x="1476375" y="5013325"/>
            <a:ext cx="2736850" cy="649288"/>
          </a:xfrm>
          <a:prstGeom prst="flowChartTerminator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Игровая </a:t>
            </a:r>
          </a:p>
          <a:p>
            <a:pPr algn="ctr"/>
            <a:r>
              <a:rPr lang="ru-RU" b="1"/>
              <a:t>деятельность</a:t>
            </a:r>
          </a:p>
        </p:txBody>
      </p:sp>
      <p:sp>
        <p:nvSpPr>
          <p:cNvPr id="16397" name="AutoShape 17"/>
          <p:cNvSpPr>
            <a:spLocks noChangeArrowheads="1"/>
          </p:cNvSpPr>
          <p:nvPr/>
        </p:nvSpPr>
        <p:spPr bwMode="auto">
          <a:xfrm>
            <a:off x="5435600" y="5013325"/>
            <a:ext cx="2736850" cy="649288"/>
          </a:xfrm>
          <a:prstGeom prst="flowChartTerminator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Конструирование</a:t>
            </a:r>
          </a:p>
        </p:txBody>
      </p:sp>
      <p:sp>
        <p:nvSpPr>
          <p:cNvPr id="16398" name="AutoShape 18"/>
          <p:cNvSpPr>
            <a:spLocks noChangeArrowheads="1"/>
          </p:cNvSpPr>
          <p:nvPr/>
        </p:nvSpPr>
        <p:spPr bwMode="auto">
          <a:xfrm>
            <a:off x="1187450" y="4221163"/>
            <a:ext cx="2447925" cy="649287"/>
          </a:xfrm>
          <a:prstGeom prst="flowChartTerminator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Музыкальная </a:t>
            </a:r>
          </a:p>
          <a:p>
            <a:pPr algn="ctr"/>
            <a:r>
              <a:rPr lang="ru-RU" b="1"/>
              <a:t>деятельность</a:t>
            </a:r>
          </a:p>
        </p:txBody>
      </p:sp>
      <p:sp>
        <p:nvSpPr>
          <p:cNvPr id="16399" name="Line 20"/>
          <p:cNvSpPr>
            <a:spLocks noChangeShapeType="1"/>
          </p:cNvSpPr>
          <p:nvPr/>
        </p:nvSpPr>
        <p:spPr bwMode="auto">
          <a:xfrm flipV="1">
            <a:off x="5580063" y="2924175"/>
            <a:ext cx="576262" cy="4333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400" name="Line 21"/>
          <p:cNvSpPr>
            <a:spLocks noChangeShapeType="1"/>
          </p:cNvSpPr>
          <p:nvPr/>
        </p:nvSpPr>
        <p:spPr bwMode="auto">
          <a:xfrm flipV="1">
            <a:off x="4787900" y="2924175"/>
            <a:ext cx="0" cy="2174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401" name="Line 22"/>
          <p:cNvSpPr>
            <a:spLocks noChangeShapeType="1"/>
          </p:cNvSpPr>
          <p:nvPr/>
        </p:nvSpPr>
        <p:spPr bwMode="auto">
          <a:xfrm flipH="1" flipV="1">
            <a:off x="3635375" y="2924175"/>
            <a:ext cx="360363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402" name="Line 24"/>
          <p:cNvSpPr>
            <a:spLocks noChangeShapeType="1"/>
          </p:cNvSpPr>
          <p:nvPr/>
        </p:nvSpPr>
        <p:spPr bwMode="auto">
          <a:xfrm flipH="1">
            <a:off x="3059113" y="3644900"/>
            <a:ext cx="5048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403" name="Line 25"/>
          <p:cNvSpPr>
            <a:spLocks noChangeShapeType="1"/>
          </p:cNvSpPr>
          <p:nvPr/>
        </p:nvSpPr>
        <p:spPr bwMode="auto">
          <a:xfrm flipV="1">
            <a:off x="6011863" y="3644900"/>
            <a:ext cx="360362" cy="714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404" name="Line 26"/>
          <p:cNvSpPr>
            <a:spLocks noChangeShapeType="1"/>
          </p:cNvSpPr>
          <p:nvPr/>
        </p:nvSpPr>
        <p:spPr bwMode="auto">
          <a:xfrm flipH="1">
            <a:off x="3419475" y="4437063"/>
            <a:ext cx="647700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405" name="Line 27"/>
          <p:cNvSpPr>
            <a:spLocks noChangeShapeType="1"/>
          </p:cNvSpPr>
          <p:nvPr/>
        </p:nvSpPr>
        <p:spPr bwMode="auto">
          <a:xfrm>
            <a:off x="5724525" y="4365625"/>
            <a:ext cx="360363" cy="142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406" name="Line 28"/>
          <p:cNvSpPr>
            <a:spLocks noChangeShapeType="1"/>
          </p:cNvSpPr>
          <p:nvPr/>
        </p:nvSpPr>
        <p:spPr bwMode="auto">
          <a:xfrm>
            <a:off x="5292725" y="4581525"/>
            <a:ext cx="43180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407" name="Line 29"/>
          <p:cNvSpPr>
            <a:spLocks noChangeShapeType="1"/>
          </p:cNvSpPr>
          <p:nvPr/>
        </p:nvSpPr>
        <p:spPr bwMode="auto">
          <a:xfrm flipH="1">
            <a:off x="3924300" y="4581525"/>
            <a:ext cx="64770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pic>
        <p:nvPicPr>
          <p:cNvPr id="16408" name="Picture 30" descr="697417347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4663" y="4868863"/>
            <a:ext cx="1223962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17411" name="Рисунок 3" descr="16653446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Rectangle 1"/>
          <p:cNvSpPr>
            <a:spLocks noChangeArrowheads="1"/>
          </p:cNvSpPr>
          <p:nvPr/>
        </p:nvSpPr>
        <p:spPr bwMode="auto">
          <a:xfrm>
            <a:off x="1042988" y="744538"/>
            <a:ext cx="64579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3600" b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Краткосрочный проект </a:t>
            </a:r>
          </a:p>
          <a:p>
            <a:pPr algn="ctr">
              <a:defRPr/>
            </a:pPr>
            <a:r>
              <a:rPr lang="ru-RU" sz="3600" b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 младшей группе № 9 </a:t>
            </a:r>
          </a:p>
          <a:p>
            <a:pPr algn="ctr">
              <a:defRPr/>
            </a:pPr>
            <a:r>
              <a:rPr lang="ru-RU" sz="3600" b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«Наблюдение за птицами»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1547813" y="2852738"/>
            <a:ext cx="7200900" cy="307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i="1" u="sng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Программное содержание:</a:t>
            </a:r>
            <a:r>
              <a:rPr lang="ru-RU" sz="2800" i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br>
              <a:rPr lang="ru-RU" sz="2800" i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ru-RU" sz="2400" i="1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1)  Расширять знания детей о птицах; </a:t>
            </a:r>
            <a:br>
              <a:rPr lang="ru-RU" sz="2400" i="1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</a:br>
            <a:r>
              <a:rPr lang="ru-RU" sz="2400" i="1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2)  Сформировать чувства ответственности за  окружающий мир;</a:t>
            </a:r>
            <a:br>
              <a:rPr lang="ru-RU" sz="2400" i="1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</a:br>
            <a:r>
              <a:rPr lang="ru-RU" sz="2400" i="1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3)  Воспитывать бережное отношение к природе;</a:t>
            </a:r>
            <a:br>
              <a:rPr lang="ru-RU" sz="2400" i="1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</a:br>
            <a:r>
              <a:rPr lang="ru-RU" sz="2400" i="1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4)  Научить детей наблюдать за птицами не нанося им вред. 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1619250" y="2420938"/>
            <a:ext cx="5903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i="1" u="sng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Тип проекта: познавательный</a:t>
            </a:r>
            <a:r>
              <a:rPr lang="ru-RU" sz="2400" b="1" i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18435" name="Рисунок 3" descr="16653446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31813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7" name="Rectangle 1"/>
          <p:cNvSpPr>
            <a:spLocks noChangeArrowheads="1"/>
          </p:cNvSpPr>
          <p:nvPr/>
        </p:nvSpPr>
        <p:spPr bwMode="auto">
          <a:xfrm>
            <a:off x="1547813" y="765175"/>
            <a:ext cx="7127875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3200" b="1" i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Актуальность проекта.</a:t>
            </a:r>
            <a:r>
              <a:rPr lang="ru-RU" sz="3200" i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200" i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000" i="1">
                <a:effectLst>
                  <a:outerShdw blurRad="38100" dist="38100" dir="2700000" algn="tl">
                    <a:srgbClr val="C0C0C0"/>
                  </a:outerShdw>
                </a:effectLst>
              </a:rPr>
              <a:t>Взаимодействие человека с природой чрезвычайно актуальная проблема современности. Веками человек был потребителем по отношению к природе: жил и пользовался её дарами, не задумываясь о последствиях.</a:t>
            </a:r>
            <a:br>
              <a:rPr lang="ru-RU" sz="2000" i="1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000" i="1">
                <a:effectLst>
                  <a:outerShdw blurRad="38100" dist="38100" dir="2700000" algn="tl">
                    <a:srgbClr val="C0C0C0"/>
                  </a:outerShdw>
                </a:effectLst>
              </a:rPr>
              <a:t>Задача взрослых - воспитывать интерес у детей к живой природе – по проекту к птицам, желание узнавать новые факты их жизни, заботиться о них, радоваться от сознания того, что делясь крохами, можно спасти птиц зимой от гибели. Дать детям элементарные знания о том, чем питаются  и где живут птицы. </a:t>
            </a:r>
            <a:br>
              <a:rPr lang="ru-RU" sz="2000" i="1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000" i="1">
                <a:effectLst>
                  <a:outerShdw blurRad="38100" dist="38100" dir="2700000" algn="tl">
                    <a:srgbClr val="C0C0C0"/>
                  </a:outerShdw>
                </a:effectLst>
              </a:rPr>
              <a:t>В совместной работе с родителями мы должны создать условия для правильного общения ребенка с природой. </a:t>
            </a:r>
          </a:p>
        </p:txBody>
      </p:sp>
      <p:pic>
        <p:nvPicPr>
          <p:cNvPr id="18437" name="Picture 7" descr="b3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4300" y="0"/>
            <a:ext cx="8763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19459" name="Рисунок 3" descr="16653446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971550" y="1628775"/>
            <a:ext cx="6553200" cy="234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Цель проекта:</a:t>
            </a:r>
            <a:r>
              <a:rPr lang="ru-RU" sz="2400" i="1">
                <a:latin typeface="Times New Roman" pitchFamily="18" charset="0"/>
              </a:rPr>
              <a:t> </a:t>
            </a:r>
            <a:r>
              <a:rPr lang="ru-RU" sz="2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Формирование общего представления детей о птицах, их образе жизни, характерных признаках и связи с окружающей средой, роли человека в жизни птиц. Сформировать у детей чувство ответственности за окружающий мир.</a:t>
            </a:r>
          </a:p>
        </p:txBody>
      </p:sp>
      <p:pic>
        <p:nvPicPr>
          <p:cNvPr id="19461" name="Picture 7" descr="1910758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6238" y="4149725"/>
            <a:ext cx="2265362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9" descr="b3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5375" y="692150"/>
            <a:ext cx="8763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20483" name="Рисунок 3" descr="16653446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5" name="Rectangle 1"/>
          <p:cNvSpPr>
            <a:spLocks noChangeArrowheads="1"/>
          </p:cNvSpPr>
          <p:nvPr/>
        </p:nvSpPr>
        <p:spPr bwMode="auto">
          <a:xfrm>
            <a:off x="1476375" y="1125538"/>
            <a:ext cx="6948488" cy="490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Clr>
                <a:srgbClr val="990000"/>
              </a:buClr>
              <a:buFont typeface="Wingdings" pitchFamily="2" charset="2"/>
              <a:buNone/>
              <a:defRPr/>
            </a:pPr>
            <a:r>
              <a:rPr lang="ru-RU" sz="2800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Задачи проекта:</a:t>
            </a:r>
            <a:r>
              <a:rPr lang="ru-RU" sz="2800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</a:p>
          <a:p>
            <a:pPr>
              <a:buClr>
                <a:srgbClr val="990000"/>
              </a:buClr>
              <a:buFont typeface="Wingdings" pitchFamily="2" charset="2"/>
              <a:buChar char="v"/>
              <a:defRPr/>
            </a:pPr>
            <a:r>
              <a:rPr lang="ru-RU" sz="2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Расширять знания об окружающем мире и </a:t>
            </a:r>
          </a:p>
          <a:p>
            <a:pPr>
              <a:buClr>
                <a:srgbClr val="990000"/>
              </a:buClr>
              <a:buFont typeface="Wingdings" pitchFamily="2" charset="2"/>
              <a:buNone/>
              <a:defRPr/>
            </a:pPr>
            <a:r>
              <a:rPr lang="ru-RU" sz="2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о пользе птиц в природе;</a:t>
            </a:r>
          </a:p>
          <a:p>
            <a:pPr>
              <a:buClr>
                <a:srgbClr val="990000"/>
              </a:buClr>
              <a:buFont typeface="Wingdings" pitchFamily="2" charset="2"/>
              <a:buChar char="v"/>
              <a:defRPr/>
            </a:pPr>
            <a:r>
              <a:rPr lang="ru-RU" sz="2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Учить узнавать птиц по внешнему виду;</a:t>
            </a:r>
          </a:p>
          <a:p>
            <a:pPr>
              <a:buClr>
                <a:srgbClr val="990000"/>
              </a:buClr>
              <a:buFont typeface="Wingdings" pitchFamily="2" charset="2"/>
              <a:buChar char="v"/>
              <a:defRPr/>
            </a:pPr>
            <a:r>
              <a:rPr lang="ru-RU" sz="2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Обогатить словарный запас детей;</a:t>
            </a:r>
          </a:p>
          <a:p>
            <a:pPr>
              <a:buClr>
                <a:srgbClr val="990000"/>
              </a:buClr>
              <a:buFont typeface="Wingdings" pitchFamily="2" charset="2"/>
              <a:buChar char="v"/>
              <a:defRPr/>
            </a:pPr>
            <a:r>
              <a:rPr lang="ru-RU" sz="2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Активизировать познавательную деятельность; </a:t>
            </a:r>
          </a:p>
          <a:p>
            <a:pPr>
              <a:buClr>
                <a:srgbClr val="990000"/>
              </a:buClr>
              <a:buFont typeface="Wingdings" pitchFamily="2" charset="2"/>
              <a:buChar char="v"/>
              <a:defRPr/>
            </a:pPr>
            <a:r>
              <a:rPr lang="ru-RU" sz="2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Развивать конструктивные умения, художественно-творческие навыки;</a:t>
            </a:r>
          </a:p>
          <a:p>
            <a:pPr>
              <a:buClr>
                <a:srgbClr val="990000"/>
              </a:buClr>
              <a:buFont typeface="Wingdings" pitchFamily="2" charset="2"/>
              <a:buChar char="v"/>
              <a:defRPr/>
            </a:pPr>
            <a:r>
              <a:rPr lang="ru-RU" sz="2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Воспитание ответственного и бережного отношения к природным объектам.</a:t>
            </a:r>
          </a:p>
          <a:p>
            <a:pPr>
              <a:buClr>
                <a:srgbClr val="990000"/>
              </a:buClr>
              <a:buFont typeface="Wingdings" pitchFamily="2" charset="2"/>
              <a:buChar char="v"/>
              <a:defRPr/>
            </a:pPr>
            <a:r>
              <a:rPr lang="ru-RU" sz="2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Вызвать удовольствие от общения с природой. </a:t>
            </a:r>
          </a:p>
        </p:txBody>
      </p:sp>
      <p:pic>
        <p:nvPicPr>
          <p:cNvPr id="20485" name="Picture 6" descr="b3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9700" y="476250"/>
            <a:ext cx="8763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21507" name="Рисунок 3" descr="16653446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Rectangle 1"/>
          <p:cNvSpPr>
            <a:spLocks noChangeArrowheads="1"/>
          </p:cNvSpPr>
          <p:nvPr/>
        </p:nvSpPr>
        <p:spPr bwMode="auto">
          <a:xfrm>
            <a:off x="1331913" y="811213"/>
            <a:ext cx="6499225" cy="484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2400" b="1" i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Предварительная работа:</a:t>
            </a:r>
            <a:endParaRPr lang="ru-RU" sz="2400" i="1">
              <a:solidFill>
                <a:srgbClr val="99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>
              <a:buFontTx/>
              <a:buChar char="-"/>
              <a:defRPr/>
            </a:pPr>
            <a:r>
              <a:rPr lang="ru-RU" sz="2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подготовка наглядного материала с изображением птиц (открытки, плакаты, фотографии, презентация о птицах);</a:t>
            </a:r>
            <a:br>
              <a:rPr lang="ru-RU" sz="2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ru-RU" sz="2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- подготовка музыкального сопровождения (музыка из серии «Голоса птиц»);</a:t>
            </a:r>
            <a:br>
              <a:rPr lang="ru-RU" sz="2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ru-RU" sz="2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- подборка произведений художественной литературы о птицах, загадок.</a:t>
            </a:r>
            <a:br>
              <a:rPr lang="ru-RU" sz="2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ru-RU" sz="2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ru-RU" sz="2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ru-RU" sz="2400" b="1" i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Форма проведения:</a:t>
            </a:r>
          </a:p>
          <a:p>
            <a:pPr algn="ctr">
              <a:buFontTx/>
              <a:buChar char="-"/>
              <a:defRPr/>
            </a:pPr>
            <a:r>
              <a:rPr lang="ru-RU" sz="20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ru-RU" sz="2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НОД, беседы, наблюдения, дидактические и подвижные игры, чтение художественной литературы, прослушивание аудиозаписи, продуктивные виды деятельности.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453</Words>
  <Application>Microsoft Office PowerPoint</Application>
  <PresentationFormat>Экран (4:3)</PresentationFormat>
  <Paragraphs>69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Times New Roman</vt:lpstr>
      <vt:lpstr>m_Brody</vt:lpstr>
      <vt:lpstr>Monotype Corsiva</vt:lpstr>
      <vt:lpstr>Wingdings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ирина</cp:lastModifiedBy>
  <cp:revision>14</cp:revision>
  <dcterms:created xsi:type="dcterms:W3CDTF">2017-01-26T11:22:05Z</dcterms:created>
  <dcterms:modified xsi:type="dcterms:W3CDTF">2019-02-01T17:41:39Z</dcterms:modified>
</cp:coreProperties>
</file>