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8" r:id="rId4"/>
    <p:sldId id="257" r:id="rId5"/>
    <p:sldId id="259" r:id="rId6"/>
    <p:sldId id="260" r:id="rId7"/>
    <p:sldId id="261" r:id="rId8"/>
    <p:sldId id="262" r:id="rId9"/>
    <p:sldId id="263" r:id="rId10"/>
    <p:sldId id="269" r:id="rId11"/>
    <p:sldId id="264" r:id="rId12"/>
    <p:sldId id="270" r:id="rId13"/>
    <p:sldId id="266" r:id="rId14"/>
    <p:sldId id="271" r:id="rId15"/>
    <p:sldId id="267" r:id="rId16"/>
    <p:sldId id="272" r:id="rId17"/>
    <p:sldId id="273" r:id="rId18"/>
    <p:sldId id="275" r:id="rId19"/>
    <p:sldId id="274" r:id="rId20"/>
    <p:sldId id="268"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E33B30D-91D1-42C6-AF8D-9FB8B38C4B89}" type="datetimeFigureOut">
              <a:rPr lang="ru-RU" smtClean="0"/>
              <a:t>25.11.2017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748505-4E52-4D42-A015-4EBBD1AAB668}" type="slidenum">
              <a:rPr lang="ru-RU" smtClean="0"/>
              <a:t>‹#›</a:t>
            </a:fld>
            <a:endParaRPr lang="ru-RU"/>
          </a:p>
        </p:txBody>
      </p:sp>
    </p:spTree>
    <p:extLst>
      <p:ext uri="{BB962C8B-B14F-4D97-AF65-F5344CB8AC3E}">
        <p14:creationId xmlns:p14="http://schemas.microsoft.com/office/powerpoint/2010/main" val="161254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E33B30D-91D1-42C6-AF8D-9FB8B38C4B89}" type="datetimeFigureOut">
              <a:rPr lang="ru-RU" smtClean="0"/>
              <a:t>25.11.2017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748505-4E52-4D42-A015-4EBBD1AAB668}" type="slidenum">
              <a:rPr lang="ru-RU" smtClean="0"/>
              <a:t>‹#›</a:t>
            </a:fld>
            <a:endParaRPr lang="ru-RU"/>
          </a:p>
        </p:txBody>
      </p:sp>
    </p:spTree>
    <p:extLst>
      <p:ext uri="{BB962C8B-B14F-4D97-AF65-F5344CB8AC3E}">
        <p14:creationId xmlns:p14="http://schemas.microsoft.com/office/powerpoint/2010/main" val="3782355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E33B30D-91D1-42C6-AF8D-9FB8B38C4B89}" type="datetimeFigureOut">
              <a:rPr lang="ru-RU" smtClean="0"/>
              <a:t>25.11.2017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748505-4E52-4D42-A015-4EBBD1AAB668}" type="slidenum">
              <a:rPr lang="ru-RU" smtClean="0"/>
              <a:t>‹#›</a:t>
            </a:fld>
            <a:endParaRPr lang="ru-RU"/>
          </a:p>
        </p:txBody>
      </p:sp>
    </p:spTree>
    <p:extLst>
      <p:ext uri="{BB962C8B-B14F-4D97-AF65-F5344CB8AC3E}">
        <p14:creationId xmlns:p14="http://schemas.microsoft.com/office/powerpoint/2010/main" val="3450044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E33B30D-91D1-42C6-AF8D-9FB8B38C4B89}" type="datetimeFigureOut">
              <a:rPr lang="ru-RU" smtClean="0"/>
              <a:t>25.11.2017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748505-4E52-4D42-A015-4EBBD1AAB668}" type="slidenum">
              <a:rPr lang="ru-RU" smtClean="0"/>
              <a:t>‹#›</a:t>
            </a:fld>
            <a:endParaRPr lang="ru-RU"/>
          </a:p>
        </p:txBody>
      </p:sp>
    </p:spTree>
    <p:extLst>
      <p:ext uri="{BB962C8B-B14F-4D97-AF65-F5344CB8AC3E}">
        <p14:creationId xmlns:p14="http://schemas.microsoft.com/office/powerpoint/2010/main" val="3773139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E33B30D-91D1-42C6-AF8D-9FB8B38C4B89}" type="datetimeFigureOut">
              <a:rPr lang="ru-RU" smtClean="0"/>
              <a:t>25.11.2017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748505-4E52-4D42-A015-4EBBD1AAB668}" type="slidenum">
              <a:rPr lang="ru-RU" smtClean="0"/>
              <a:t>‹#›</a:t>
            </a:fld>
            <a:endParaRPr lang="ru-RU"/>
          </a:p>
        </p:txBody>
      </p:sp>
    </p:spTree>
    <p:extLst>
      <p:ext uri="{BB962C8B-B14F-4D97-AF65-F5344CB8AC3E}">
        <p14:creationId xmlns:p14="http://schemas.microsoft.com/office/powerpoint/2010/main" val="39977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E33B30D-91D1-42C6-AF8D-9FB8B38C4B89}" type="datetimeFigureOut">
              <a:rPr lang="ru-RU" smtClean="0"/>
              <a:t>25.11.2017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748505-4E52-4D42-A015-4EBBD1AAB668}" type="slidenum">
              <a:rPr lang="ru-RU" smtClean="0"/>
              <a:t>‹#›</a:t>
            </a:fld>
            <a:endParaRPr lang="ru-RU"/>
          </a:p>
        </p:txBody>
      </p:sp>
    </p:spTree>
    <p:extLst>
      <p:ext uri="{BB962C8B-B14F-4D97-AF65-F5344CB8AC3E}">
        <p14:creationId xmlns:p14="http://schemas.microsoft.com/office/powerpoint/2010/main" val="325373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E33B30D-91D1-42C6-AF8D-9FB8B38C4B89}" type="datetimeFigureOut">
              <a:rPr lang="ru-RU" smtClean="0"/>
              <a:t>25.11.2017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8748505-4E52-4D42-A015-4EBBD1AAB668}" type="slidenum">
              <a:rPr lang="ru-RU" smtClean="0"/>
              <a:t>‹#›</a:t>
            </a:fld>
            <a:endParaRPr lang="ru-RU"/>
          </a:p>
        </p:txBody>
      </p:sp>
    </p:spTree>
    <p:extLst>
      <p:ext uri="{BB962C8B-B14F-4D97-AF65-F5344CB8AC3E}">
        <p14:creationId xmlns:p14="http://schemas.microsoft.com/office/powerpoint/2010/main" val="284184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E33B30D-91D1-42C6-AF8D-9FB8B38C4B89}" type="datetimeFigureOut">
              <a:rPr lang="ru-RU" smtClean="0"/>
              <a:t>25.11.2017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8748505-4E52-4D42-A015-4EBBD1AAB668}" type="slidenum">
              <a:rPr lang="ru-RU" smtClean="0"/>
              <a:t>‹#›</a:t>
            </a:fld>
            <a:endParaRPr lang="ru-RU"/>
          </a:p>
        </p:txBody>
      </p:sp>
    </p:spTree>
    <p:extLst>
      <p:ext uri="{BB962C8B-B14F-4D97-AF65-F5344CB8AC3E}">
        <p14:creationId xmlns:p14="http://schemas.microsoft.com/office/powerpoint/2010/main" val="4098035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E33B30D-91D1-42C6-AF8D-9FB8B38C4B89}" type="datetimeFigureOut">
              <a:rPr lang="ru-RU" smtClean="0"/>
              <a:t>25.11.2017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8748505-4E52-4D42-A015-4EBBD1AAB668}" type="slidenum">
              <a:rPr lang="ru-RU" smtClean="0"/>
              <a:t>‹#›</a:t>
            </a:fld>
            <a:endParaRPr lang="ru-RU"/>
          </a:p>
        </p:txBody>
      </p:sp>
    </p:spTree>
    <p:extLst>
      <p:ext uri="{BB962C8B-B14F-4D97-AF65-F5344CB8AC3E}">
        <p14:creationId xmlns:p14="http://schemas.microsoft.com/office/powerpoint/2010/main" val="3172077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E33B30D-91D1-42C6-AF8D-9FB8B38C4B89}" type="datetimeFigureOut">
              <a:rPr lang="ru-RU" smtClean="0"/>
              <a:t>25.11.2017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748505-4E52-4D42-A015-4EBBD1AAB668}" type="slidenum">
              <a:rPr lang="ru-RU" smtClean="0"/>
              <a:t>‹#›</a:t>
            </a:fld>
            <a:endParaRPr lang="ru-RU"/>
          </a:p>
        </p:txBody>
      </p:sp>
    </p:spTree>
    <p:extLst>
      <p:ext uri="{BB962C8B-B14F-4D97-AF65-F5344CB8AC3E}">
        <p14:creationId xmlns:p14="http://schemas.microsoft.com/office/powerpoint/2010/main" val="299771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E33B30D-91D1-42C6-AF8D-9FB8B38C4B89}" type="datetimeFigureOut">
              <a:rPr lang="ru-RU" smtClean="0"/>
              <a:t>25.11.2017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748505-4E52-4D42-A015-4EBBD1AAB668}" type="slidenum">
              <a:rPr lang="ru-RU" smtClean="0"/>
              <a:t>‹#›</a:t>
            </a:fld>
            <a:endParaRPr lang="ru-RU"/>
          </a:p>
        </p:txBody>
      </p:sp>
    </p:spTree>
    <p:extLst>
      <p:ext uri="{BB962C8B-B14F-4D97-AF65-F5344CB8AC3E}">
        <p14:creationId xmlns:p14="http://schemas.microsoft.com/office/powerpoint/2010/main" val="2447861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3B30D-91D1-42C6-AF8D-9FB8B38C4B89}" type="datetimeFigureOut">
              <a:rPr lang="ru-RU" smtClean="0"/>
              <a:t>25.11.2017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48505-4E52-4D42-A015-4EBBD1AAB668}" type="slidenum">
              <a:rPr lang="ru-RU" smtClean="0"/>
              <a:t>‹#›</a:t>
            </a:fld>
            <a:endParaRPr lang="ru-RU"/>
          </a:p>
        </p:txBody>
      </p:sp>
    </p:spTree>
    <p:extLst>
      <p:ext uri="{BB962C8B-B14F-4D97-AF65-F5344CB8AC3E}">
        <p14:creationId xmlns:p14="http://schemas.microsoft.com/office/powerpoint/2010/main" val="2796989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rcRect/>
          <a:stretch>
            <a:fillRect/>
          </a:stretch>
        </p:blipFill>
        <p:spPr bwMode="auto">
          <a:xfrm>
            <a:off x="0" y="-270456"/>
            <a:ext cx="12192000" cy="7431110"/>
          </a:xfrm>
          <a:prstGeom prst="rect">
            <a:avLst/>
          </a:prstGeom>
          <a:noFill/>
          <a:ln w="9525">
            <a:noFill/>
            <a:miter lim="800000"/>
            <a:headEnd/>
            <a:tailEnd/>
          </a:ln>
        </p:spPr>
      </p:pic>
      <p:sp>
        <p:nvSpPr>
          <p:cNvPr id="2" name="Заголовок 1"/>
          <p:cNvSpPr>
            <a:spLocks noGrp="1"/>
          </p:cNvSpPr>
          <p:nvPr>
            <p:ph type="ctrTitle"/>
          </p:nvPr>
        </p:nvSpPr>
        <p:spPr>
          <a:xfrm>
            <a:off x="1524000" y="539944"/>
            <a:ext cx="9144000" cy="2068195"/>
          </a:xfrm>
        </p:spPr>
        <p:txBody>
          <a:bodyPr>
            <a:normAutofit/>
          </a:bodyPr>
          <a:lstStyle/>
          <a:p>
            <a:r>
              <a:rPr lang="ru-RU" sz="1800" dirty="0" smtClean="0"/>
              <a:t/>
            </a:r>
            <a:br>
              <a:rPr lang="ru-RU" sz="1800" dirty="0" smtClean="0"/>
            </a:br>
            <a:r>
              <a:rPr lang="ru-RU" sz="1800" dirty="0"/>
              <a:t/>
            </a:r>
            <a:br>
              <a:rPr lang="ru-RU" sz="1800" dirty="0"/>
            </a:br>
            <a:r>
              <a:rPr lang="ru-RU" sz="1800" dirty="0" smtClean="0"/>
              <a:t>Муниципальное бюджетное дошкольное </a:t>
            </a:r>
            <a:br>
              <a:rPr lang="ru-RU" sz="1800" dirty="0" smtClean="0"/>
            </a:br>
            <a:r>
              <a:rPr lang="ru-RU" sz="1800" dirty="0" smtClean="0"/>
              <a:t>образовательное учреждение </a:t>
            </a:r>
            <a:br>
              <a:rPr lang="ru-RU" sz="1800" dirty="0" smtClean="0"/>
            </a:br>
            <a:r>
              <a:rPr lang="ru-RU" sz="1800" dirty="0" smtClean="0"/>
              <a:t>центр развития ребенка – </a:t>
            </a:r>
            <a:br>
              <a:rPr lang="ru-RU" sz="1800" dirty="0" smtClean="0"/>
            </a:br>
            <a:r>
              <a:rPr lang="ru-RU" sz="1800" dirty="0" smtClean="0"/>
              <a:t>детский сад №32</a:t>
            </a:r>
            <a:br>
              <a:rPr lang="ru-RU" sz="1800" dirty="0" smtClean="0"/>
            </a:br>
            <a:r>
              <a:rPr lang="ru-RU" sz="1800" dirty="0" smtClean="0"/>
              <a:t/>
            </a:r>
            <a:br>
              <a:rPr lang="ru-RU" sz="1800" dirty="0" smtClean="0"/>
            </a:br>
            <a:endParaRPr lang="ru-RU" sz="1800" dirty="0"/>
          </a:p>
        </p:txBody>
      </p:sp>
      <p:sp>
        <p:nvSpPr>
          <p:cNvPr id="3" name="Подзаголовок 2"/>
          <p:cNvSpPr>
            <a:spLocks noGrp="1"/>
          </p:cNvSpPr>
          <p:nvPr>
            <p:ph type="subTitle" idx="1"/>
          </p:nvPr>
        </p:nvSpPr>
        <p:spPr>
          <a:xfrm>
            <a:off x="1327116" y="3391289"/>
            <a:ext cx="9144000" cy="1655762"/>
          </a:xfrm>
        </p:spPr>
        <p:txBody>
          <a:bodyPr>
            <a:normAutofit fontScale="92500" lnSpcReduction="20000"/>
          </a:bodyPr>
          <a:lstStyle/>
          <a:p>
            <a:r>
              <a:rPr lang="ru-RU" sz="4000" dirty="0" smtClean="0">
                <a:solidFill>
                  <a:srgbClr val="FF0000"/>
                </a:solidFill>
              </a:rPr>
              <a:t>      «Осень – чудная пора»</a:t>
            </a:r>
          </a:p>
          <a:p>
            <a:r>
              <a:rPr lang="ru-RU" dirty="0" smtClean="0"/>
              <a:t>           Подготовили воспитатели: </a:t>
            </a:r>
          </a:p>
          <a:p>
            <a:r>
              <a:rPr lang="ru-RU" dirty="0" smtClean="0"/>
              <a:t>Кирьянова Е.А.</a:t>
            </a:r>
          </a:p>
          <a:p>
            <a:r>
              <a:rPr lang="ru-RU" dirty="0" err="1" smtClean="0"/>
              <a:t>Тиликина</a:t>
            </a:r>
            <a:r>
              <a:rPr lang="ru-RU" dirty="0" smtClean="0"/>
              <a:t> Г.К.</a:t>
            </a:r>
            <a:endParaRPr lang="ru-RU" dirty="0"/>
          </a:p>
        </p:txBody>
      </p:sp>
      <p:pic>
        <p:nvPicPr>
          <p:cNvPr id="5" name="Рисунок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945865"/>
            <a:ext cx="1746885" cy="1661795"/>
          </a:xfrm>
          <a:prstGeom prst="rect">
            <a:avLst/>
          </a:prstGeom>
          <a:noFill/>
          <a:ln>
            <a:noFill/>
          </a:ln>
        </p:spPr>
      </p:pic>
      <p:pic>
        <p:nvPicPr>
          <p:cNvPr id="6" name="Рисунок 5"/>
          <p:cNvPicPr/>
          <p:nvPr/>
        </p:nvPicPr>
        <p:blipFill>
          <a:blip r:embed="rId4">
            <a:extLst>
              <a:ext uri="{28A0092B-C50C-407E-A947-70E740481C1C}">
                <a14:useLocalDpi xmlns:a14="http://schemas.microsoft.com/office/drawing/2010/main" val="0"/>
              </a:ext>
            </a:extLst>
          </a:blip>
          <a:srcRect/>
          <a:stretch>
            <a:fillRect/>
          </a:stretch>
        </p:blipFill>
        <p:spPr bwMode="auto">
          <a:xfrm>
            <a:off x="9245083" y="1945865"/>
            <a:ext cx="1831340" cy="1748790"/>
          </a:xfrm>
          <a:prstGeom prst="rect">
            <a:avLst/>
          </a:prstGeom>
          <a:noFill/>
          <a:ln>
            <a:noFill/>
          </a:ln>
        </p:spPr>
      </p:pic>
    </p:spTree>
    <p:extLst>
      <p:ext uri="{BB962C8B-B14F-4D97-AF65-F5344CB8AC3E}">
        <p14:creationId xmlns:p14="http://schemas.microsoft.com/office/powerpoint/2010/main" val="36646005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0000">
              <a:srgbClr val="FFC00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descr="https://www.2do2go.ru/uploads/276a68f90137e989f956c5a598210e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9452" y="237471"/>
            <a:ext cx="3930348" cy="31625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vetskie-plakaty.ru/images/1/image3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2154" y="1058894"/>
            <a:ext cx="3361386" cy="41727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nfodoski.ru/d/1188067/d/65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12" y="237470"/>
            <a:ext cx="5203066" cy="3072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dn5.imgbb.ru/user/146/1463749/201410/ef03d61fb7caa3f788741b0342dcfaf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911" y="3400022"/>
            <a:ext cx="4224270" cy="33163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mages.myshared.ru/4/57866/slide_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9451" y="3503054"/>
            <a:ext cx="3930348" cy="3213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036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0" y="-270456"/>
            <a:ext cx="12192000" cy="7431110"/>
          </a:xfrm>
          <a:prstGeom prst="rect">
            <a:avLst/>
          </a:prstGeom>
          <a:noFill/>
          <a:ln w="9525">
            <a:noFill/>
            <a:miter lim="800000"/>
            <a:headEnd/>
            <a:tailEnd/>
          </a:ln>
        </p:spPr>
      </p:pic>
      <p:sp>
        <p:nvSpPr>
          <p:cNvPr id="3" name="Прямоугольник 2"/>
          <p:cNvSpPr/>
          <p:nvPr/>
        </p:nvSpPr>
        <p:spPr>
          <a:xfrm>
            <a:off x="798490" y="677033"/>
            <a:ext cx="10921284" cy="5016758"/>
          </a:xfrm>
          <a:prstGeom prst="rect">
            <a:avLst/>
          </a:prstGeom>
        </p:spPr>
        <p:txBody>
          <a:bodyPr wrap="square">
            <a:spAutoFit/>
          </a:bodyPr>
          <a:lstStyle/>
          <a:p>
            <a:pPr algn="ct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Наблюдения:</a:t>
            </a:r>
          </a:p>
          <a:p>
            <a:r>
              <a:rPr lang="ru-RU" sz="2000" dirty="0" smtClean="0">
                <a:latin typeface="Times New Roman" panose="02020603050405020304" pitchFamily="18" charset="0"/>
                <a:cs typeface="Times New Roman" panose="02020603050405020304" pitchFamily="18" charset="0"/>
              </a:rPr>
              <a:t> «Ранняя осень», «Осенние цветы», «Деревья осенью», «Цвета осени», «Осеннее небо», «Признаки золотой осени», «Разные листочки», «Поздняя осень», «Дождик», «Овощи поспели», «Слива», «Яркие кисти рябины», «Перелетные птицы», «Солнышко на небе», «Дует ветерок», «Изменения в погоде осенью», «Листопад», «Осенняя трава», «Зимующие птицы», «Облака на небе», «Тонкий лед на лужах», «Световой день», «Одежда осенью», «Первый снег».</a:t>
            </a:r>
          </a:p>
          <a:p>
            <a:pPr algn="ct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Д/игры:</a:t>
            </a:r>
          </a:p>
          <a:p>
            <a:r>
              <a:rPr lang="ru-RU" sz="2000" b="1" dirty="0" smtClean="0">
                <a:solidFill>
                  <a:schemeClr val="tx2">
                    <a:lumMod val="50000"/>
                  </a:schemeClr>
                </a:solidFill>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«Что растет в лесу осенью?», «Созрело - не созрело», «С какого дерева листок?», «Закончи предложение», «Найди овощи», «Куда, что положить?», «Что лишнее?», «Сравни», «Какой листик?», «Найди дерево», «Поймай листок», «Сдуй листок», «Отгадай и раскрась».</a:t>
            </a:r>
          </a:p>
          <a:p>
            <a:pPr algn="ct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Сюжетно-ролевые игры: </a:t>
            </a:r>
          </a:p>
          <a:p>
            <a:pPr algn="ctr"/>
            <a:r>
              <a:rPr lang="ru-RU" sz="2000" dirty="0" smtClean="0">
                <a:latin typeface="Times New Roman" panose="02020603050405020304" pitchFamily="18" charset="0"/>
                <a:cs typeface="Times New Roman" panose="02020603050405020304" pitchFamily="18" charset="0"/>
              </a:rPr>
              <a:t>«Магазин овощей и фруктов», «Садоводы – огородники», «Путешествие в осенний лес», «Готовим дома».</a:t>
            </a:r>
          </a:p>
          <a:p>
            <a:pPr algn="ct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Рассказывание:</a:t>
            </a:r>
          </a:p>
          <a:p>
            <a:r>
              <a:rPr lang="ru-RU" sz="2000" dirty="0" smtClean="0">
                <a:latin typeface="Times New Roman" panose="02020603050405020304" pitchFamily="18" charset="0"/>
                <a:cs typeface="Times New Roman" panose="02020603050405020304" pitchFamily="18" charset="0"/>
              </a:rPr>
              <a:t> пословиц, поговорок; загадывание загадок об осени, дарах осени и др.; </a:t>
            </a:r>
          </a:p>
          <a:p>
            <a:r>
              <a:rPr lang="ru-RU" sz="2000" dirty="0" smtClean="0">
                <a:latin typeface="Times New Roman" panose="02020603050405020304" pitchFamily="18" charset="0"/>
                <a:cs typeface="Times New Roman" panose="02020603050405020304" pitchFamily="18" charset="0"/>
              </a:rPr>
              <a:t>словесная игра «Что нам осень принесла?».</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4007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0000">
              <a:srgbClr val="FFC00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074" name="Picture 2" descr="http://www.maam.ru/upload/blogs/eb887be9199df292ad3048480c17f500.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12" y="191887"/>
            <a:ext cx="3696863" cy="30664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nfobit.me/attachments/igry-pro-osen-dlya-detey-didakticheskaya-igra-osennie-listochki-skachat-dlya-raspechatki-23-jpg.273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025" y="191887"/>
            <a:ext cx="3696237" cy="30664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img1.liveinternet.ru/images/attach/c/4/123/21/123021079_5850502_93132838_j190126_12693369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212" y="3445768"/>
            <a:ext cx="3696863" cy="32583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ds03.infourok.ru/uploads/ex/0f53/000049ea-d9442fda/img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9724" y="191887"/>
            <a:ext cx="4056846" cy="306646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amelica.com/wp-content/uploads/2017/01/Razvivayushchee_loto_Osen_skachat_dlya_raspechatki_igry_pro_osen_dlya_detey_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7024" y="3445768"/>
            <a:ext cx="3696237" cy="325835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maam.ru/upload/blogs/86cd65a52d955166d7949ebc58768160.jp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9724" y="3445768"/>
            <a:ext cx="4056846" cy="325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278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a:srcRect/>
          <a:stretch>
            <a:fillRect/>
          </a:stretch>
        </p:blipFill>
        <p:spPr bwMode="auto">
          <a:xfrm>
            <a:off x="0" y="-270456"/>
            <a:ext cx="12192000" cy="7431110"/>
          </a:xfrm>
          <a:prstGeom prst="rect">
            <a:avLst/>
          </a:prstGeom>
          <a:noFill/>
          <a:ln w="9525">
            <a:noFill/>
            <a:miter lim="800000"/>
            <a:headEnd/>
            <a:tailEnd/>
          </a:ln>
        </p:spPr>
      </p:pic>
      <p:sp>
        <p:nvSpPr>
          <p:cNvPr id="2" name="Прямоугольник 1"/>
          <p:cNvSpPr/>
          <p:nvPr/>
        </p:nvSpPr>
        <p:spPr>
          <a:xfrm>
            <a:off x="734096" y="1166843"/>
            <a:ext cx="10972800" cy="4401205"/>
          </a:xfrm>
          <a:prstGeom prst="rect">
            <a:avLst/>
          </a:prstGeom>
        </p:spPr>
        <p:txBody>
          <a:bodyPr wrap="square">
            <a:spAutoFit/>
          </a:bodyPr>
          <a:lstStyle/>
          <a:p>
            <a:pPr algn="ctr"/>
            <a:r>
              <a:rPr lang="ru-RU" dirty="0" smtClean="0"/>
              <a:t>	</a:t>
            </a: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Заучивание наизусть: </a:t>
            </a:r>
          </a:p>
          <a:p>
            <a:pPr algn="ctr"/>
            <a:r>
              <a:rPr lang="ru-RU" sz="2000" dirty="0" smtClean="0">
                <a:latin typeface="Times New Roman" panose="02020603050405020304" pitchFamily="18" charset="0"/>
                <a:cs typeface="Times New Roman" panose="02020603050405020304" pitchFamily="18" charset="0"/>
              </a:rPr>
              <a:t>«Купите лук» (шотландская песенка в обр. И. </a:t>
            </a:r>
            <a:r>
              <a:rPr lang="ru-RU" sz="2000" dirty="0" err="1" smtClean="0">
                <a:latin typeface="Times New Roman" panose="02020603050405020304" pitchFamily="18" charset="0"/>
                <a:cs typeface="Times New Roman" panose="02020603050405020304" pitchFamily="18" charset="0"/>
              </a:rPr>
              <a:t>Токмаковой</a:t>
            </a:r>
            <a:r>
              <a:rPr lang="ru-RU" sz="2000" dirty="0" smtClean="0">
                <a:latin typeface="Times New Roman" panose="02020603050405020304" pitchFamily="18" charset="0"/>
                <a:cs typeface="Times New Roman" panose="02020603050405020304" pitchFamily="18" charset="0"/>
              </a:rPr>
              <a:t>), А. Плещеев «Осень», А. Плещеев «Скучная картина», К. </a:t>
            </a:r>
            <a:r>
              <a:rPr lang="ru-RU" sz="2000" dirty="0" err="1" smtClean="0">
                <a:latin typeface="Times New Roman" panose="02020603050405020304" pitchFamily="18" charset="0"/>
                <a:cs typeface="Times New Roman" panose="02020603050405020304" pitchFamily="18" charset="0"/>
              </a:rPr>
              <a:t>Бельмонт</a:t>
            </a:r>
            <a:r>
              <a:rPr lang="ru-RU" sz="2000" dirty="0" smtClean="0">
                <a:latin typeface="Times New Roman" panose="02020603050405020304" pitchFamily="18" charset="0"/>
                <a:cs typeface="Times New Roman" panose="02020603050405020304" pitchFamily="18" charset="0"/>
              </a:rPr>
              <a:t> «Осень».</a:t>
            </a:r>
          </a:p>
          <a:p>
            <a:endParaRPr lang="ru-RU" sz="2000" dirty="0" smtClean="0">
              <a:latin typeface="Times New Roman" panose="02020603050405020304" pitchFamily="18" charset="0"/>
              <a:cs typeface="Times New Roman" panose="02020603050405020304" pitchFamily="18" charset="0"/>
            </a:endParaRPr>
          </a:p>
          <a:p>
            <a:pPr algn="ctr"/>
            <a:r>
              <a:rPr lang="ru-RU" sz="2000" dirty="0" smtClean="0">
                <a:latin typeface="Times New Roman" panose="02020603050405020304" pitchFamily="18" charset="0"/>
                <a:cs typeface="Times New Roman" panose="02020603050405020304" pitchFamily="18" charset="0"/>
              </a:rPr>
              <a:t>	</a:t>
            </a: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Инсценировка: сказка «Репка»</a:t>
            </a:r>
          </a:p>
          <a:p>
            <a:endParaRPr lang="ru-RU" sz="2000" dirty="0" smtClean="0">
              <a:latin typeface="Times New Roman" panose="02020603050405020304" pitchFamily="18" charset="0"/>
              <a:cs typeface="Times New Roman" panose="02020603050405020304" pitchFamily="18" charset="0"/>
            </a:endParaRPr>
          </a:p>
          <a:p>
            <a:pPr algn="ctr"/>
            <a:r>
              <a:rPr lang="ru-RU" sz="2000" dirty="0" smtClean="0">
                <a:latin typeface="Times New Roman" panose="02020603050405020304" pitchFamily="18" charset="0"/>
                <a:cs typeface="Times New Roman" panose="02020603050405020304" pitchFamily="18" charset="0"/>
              </a:rPr>
              <a:t>	</a:t>
            </a: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Рассматривание репродукций художников: </a:t>
            </a:r>
          </a:p>
          <a:p>
            <a:pPr algn="ctr"/>
            <a:r>
              <a:rPr lang="ru-RU" sz="2000" dirty="0" smtClean="0">
                <a:latin typeface="Times New Roman" panose="02020603050405020304" pitchFamily="18" charset="0"/>
                <a:cs typeface="Times New Roman" panose="02020603050405020304" pitchFamily="18" charset="0"/>
              </a:rPr>
              <a:t>И Левитан «Осенний день», «Золотая осень», И. Бродский «Опавшие листья», «Прогулка в лесу», «Уборка урожая», «Осень в городе», «Осенний парк»; В. Поленов  «Золотая осень», </a:t>
            </a:r>
          </a:p>
          <a:p>
            <a:pPr algn="ctr"/>
            <a:r>
              <a:rPr lang="ru-RU" sz="2000" dirty="0" smtClean="0">
                <a:latin typeface="Times New Roman" panose="02020603050405020304" pitchFamily="18" charset="0"/>
                <a:cs typeface="Times New Roman" panose="02020603050405020304" pitchFamily="18" charset="0"/>
              </a:rPr>
              <a:t>Ю. </a:t>
            </a:r>
            <a:r>
              <a:rPr lang="ru-RU" sz="2000" dirty="0" err="1" smtClean="0">
                <a:latin typeface="Times New Roman" panose="02020603050405020304" pitchFamily="18" charset="0"/>
                <a:cs typeface="Times New Roman" panose="02020603050405020304" pitchFamily="18" charset="0"/>
              </a:rPr>
              <a:t>Валлиулина</a:t>
            </a:r>
            <a:r>
              <a:rPr lang="ru-RU" sz="2000" dirty="0" smtClean="0">
                <a:latin typeface="Times New Roman" panose="02020603050405020304" pitchFamily="18" charset="0"/>
                <a:cs typeface="Times New Roman" panose="02020603050405020304" pitchFamily="18" charset="0"/>
              </a:rPr>
              <a:t> «Золотая осень»; иллюстраций и открыток с видами осени «Осень краски разводила», даров осени, </a:t>
            </a:r>
            <a:r>
              <a:rPr lang="ru-RU" sz="2000" dirty="0" err="1" smtClean="0">
                <a:latin typeface="Times New Roman" panose="02020603050405020304" pitchFamily="18" charset="0"/>
                <a:cs typeface="Times New Roman" panose="02020603050405020304" pitchFamily="18" charset="0"/>
              </a:rPr>
              <a:t>натюрмордов</a:t>
            </a:r>
            <a:r>
              <a:rPr lang="ru-RU" sz="2000" dirty="0" smtClean="0">
                <a:latin typeface="Times New Roman" panose="02020603050405020304" pitchFamily="18" charset="0"/>
                <a:cs typeface="Times New Roman" panose="02020603050405020304" pitchFamily="18" charset="0"/>
              </a:rPr>
              <a:t> и др.</a:t>
            </a:r>
          </a:p>
          <a:p>
            <a:endParaRPr lang="ru-RU" sz="2000" dirty="0" smtClean="0">
              <a:latin typeface="Times New Roman" panose="02020603050405020304" pitchFamily="18" charset="0"/>
              <a:cs typeface="Times New Roman" panose="02020603050405020304" pitchFamily="18" charset="0"/>
            </a:endParaRPr>
          </a:p>
          <a:p>
            <a:pPr algn="ctr"/>
            <a:r>
              <a:rPr lang="ru-RU" sz="2000" dirty="0" smtClean="0">
                <a:latin typeface="Times New Roman" panose="02020603050405020304" pitchFamily="18" charset="0"/>
                <a:cs typeface="Times New Roman" panose="02020603050405020304" pitchFamily="18" charset="0"/>
              </a:rPr>
              <a:t>	</a:t>
            </a: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Пальчиковая гимнастика: </a:t>
            </a:r>
          </a:p>
          <a:p>
            <a:pPr algn="ctr"/>
            <a:r>
              <a:rPr lang="ru-RU" sz="2000" dirty="0" smtClean="0">
                <a:latin typeface="Times New Roman" panose="02020603050405020304" pitchFamily="18" charset="0"/>
                <a:cs typeface="Times New Roman" panose="02020603050405020304" pitchFamily="18" charset="0"/>
              </a:rPr>
              <a:t>«Осенние листья», «Если листья пожелтели…», «Ежик».</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0252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0000">
              <a:srgbClr val="FFC00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098" name="Picture 2" descr="http://xn--80aac3agbfuwtjcd4j.xn--p1ai/content/cms/files/877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921" y="373487"/>
            <a:ext cx="5427327" cy="32837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ds04.infourok.ru/uploads/ex/07df/0003b15e-56ce2d63/img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26" y="0"/>
            <a:ext cx="5306097" cy="365726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ds02.infourok.ru/uploads/ex/08f7/0000cc46-279af163/img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921" y="3767985"/>
            <a:ext cx="5427327" cy="30900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tatic.ozone.ru/multimedia/audio_cd_covers/10139645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425" y="3767985"/>
            <a:ext cx="5306097" cy="2981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68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a:srcRect/>
          <a:stretch>
            <a:fillRect/>
          </a:stretch>
        </p:blipFill>
        <p:spPr bwMode="auto">
          <a:xfrm>
            <a:off x="152400" y="-134155"/>
            <a:ext cx="12192000" cy="7431110"/>
          </a:xfrm>
          <a:prstGeom prst="rect">
            <a:avLst/>
          </a:prstGeom>
          <a:noFill/>
          <a:ln w="9525">
            <a:noFill/>
            <a:miter lim="800000"/>
            <a:headEnd/>
            <a:tailEnd/>
          </a:ln>
        </p:spPr>
      </p:pic>
      <p:sp>
        <p:nvSpPr>
          <p:cNvPr id="2" name="Прямоугольник 1"/>
          <p:cNvSpPr/>
          <p:nvPr/>
        </p:nvSpPr>
        <p:spPr>
          <a:xfrm>
            <a:off x="536619" y="105020"/>
            <a:ext cx="11423561" cy="6832640"/>
          </a:xfrm>
          <a:prstGeom prst="rect">
            <a:avLst/>
          </a:prstGeom>
        </p:spPr>
        <p:txBody>
          <a:bodyPr wrap="square">
            <a:spAutoFit/>
          </a:bodyPr>
          <a:lstStyle/>
          <a:p>
            <a:pPr algn="ct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Аппликации: </a:t>
            </a:r>
          </a:p>
          <a:p>
            <a:pPr algn="ctr"/>
            <a:r>
              <a:rPr lang="ru-RU" sz="2000" dirty="0" smtClean="0">
                <a:latin typeface="Times New Roman" panose="02020603050405020304" pitchFamily="18" charset="0"/>
                <a:cs typeface="Times New Roman" panose="02020603050405020304" pitchFamily="18" charset="0"/>
              </a:rPr>
              <a:t>«Деревья осенью», «Овощи на тарелке», «На лесной полянке выросли грибы».</a:t>
            </a:r>
          </a:p>
          <a:p>
            <a:pPr algn="ctr"/>
            <a:r>
              <a:rPr lang="ru-RU" sz="2000" b="1" dirty="0" smtClean="0">
                <a:latin typeface="Times New Roman" panose="02020603050405020304" pitchFamily="18" charset="0"/>
                <a:cs typeface="Times New Roman" panose="02020603050405020304" pitchFamily="18" charset="0"/>
              </a:rPr>
              <a:t>Лепка: </a:t>
            </a:r>
          </a:p>
          <a:p>
            <a:pPr algn="ctr"/>
            <a:r>
              <a:rPr lang="ru-RU" sz="2000" dirty="0" smtClean="0">
                <a:latin typeface="Times New Roman" panose="02020603050405020304" pitchFamily="18" charset="0"/>
                <a:cs typeface="Times New Roman" panose="02020603050405020304" pitchFamily="18" charset="0"/>
              </a:rPr>
              <a:t>«Овощи и фрукты», «Грибы», «Осеннее дерево», «Веточка рябины», «Овощи в банке», «Ежик».</a:t>
            </a:r>
          </a:p>
          <a:p>
            <a:pPr algn="ct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Рисование:</a:t>
            </a:r>
          </a:p>
          <a:p>
            <a:pPr algn="ctr"/>
            <a:r>
              <a:rPr lang="ru-RU" sz="2000" dirty="0" smtClean="0">
                <a:latin typeface="Times New Roman" panose="02020603050405020304" pitchFamily="18" charset="0"/>
                <a:cs typeface="Times New Roman" panose="02020603050405020304" pitchFamily="18" charset="0"/>
              </a:rPr>
              <a:t> «Любимый овощ», «Любимые фрукты», «Лес в октябре», «Осенний ковер», «Падают листья», «Дождик», «Листья».</a:t>
            </a:r>
          </a:p>
          <a:p>
            <a:pPr algn="ct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Подвижные игры:</a:t>
            </a:r>
          </a:p>
          <a:p>
            <a:pPr algn="ctr"/>
            <a:r>
              <a:rPr lang="ru-RU" sz="2000" dirty="0" smtClean="0">
                <a:latin typeface="Times New Roman" panose="02020603050405020304" pitchFamily="18" charset="0"/>
                <a:cs typeface="Times New Roman" panose="02020603050405020304" pitchFamily="18" charset="0"/>
              </a:rPr>
              <a:t>«Огородная – хороводная», «Осенние листочки», «Яблоко», «Передай апельсин», «Ветер», «Есть в лесу избушка», «Листопад», «Хорошо гулять в лесу», «Солнышко и дождик», «Тополек», «Собери листочки».</a:t>
            </a:r>
          </a:p>
          <a:p>
            <a:pPr algn="ct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Слушание аудиозаписей: </a:t>
            </a:r>
          </a:p>
          <a:p>
            <a:pPr algn="ctr"/>
            <a:r>
              <a:rPr lang="ru-RU" sz="2000" dirty="0" smtClean="0">
                <a:latin typeface="Times New Roman" panose="02020603050405020304" pitchFamily="18" charset="0"/>
                <a:cs typeface="Times New Roman" panose="02020603050405020304" pitchFamily="18" charset="0"/>
              </a:rPr>
              <a:t>«Голоса природы», «Пение птиц», «Шум леса».</a:t>
            </a:r>
          </a:p>
          <a:p>
            <a:pPr algn="ct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Досуг:</a:t>
            </a:r>
            <a:r>
              <a:rPr lang="ru-RU" sz="2000" dirty="0" smtClean="0">
                <a:latin typeface="Times New Roman" panose="02020603050405020304" pitchFamily="18" charset="0"/>
                <a:cs typeface="Times New Roman" panose="02020603050405020304" pitchFamily="18" charset="0"/>
              </a:rPr>
              <a:t> </a:t>
            </a:r>
          </a:p>
          <a:p>
            <a:pPr algn="ctr"/>
            <a:r>
              <a:rPr lang="ru-RU" sz="2000" dirty="0" smtClean="0">
                <a:latin typeface="Times New Roman" panose="02020603050405020304" pitchFamily="18" charset="0"/>
                <a:cs typeface="Times New Roman" panose="02020603050405020304" pitchFamily="18" charset="0"/>
              </a:rPr>
              <a:t>«В гостях у осени», «Вечер пословиц, поговорок, загадок и стихотворений об осени»,</a:t>
            </a:r>
          </a:p>
          <a:p>
            <a:pPr algn="ctr"/>
            <a:r>
              <a:rPr lang="ru-RU" sz="2000" dirty="0" smtClean="0">
                <a:latin typeface="Times New Roman" panose="02020603050405020304" pitchFamily="18" charset="0"/>
                <a:cs typeface="Times New Roman" panose="02020603050405020304" pitchFamily="18" charset="0"/>
              </a:rPr>
              <a:t> «Прощание с осенью»</a:t>
            </a:r>
          </a:p>
          <a:p>
            <a:pPr algn="ct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Праздник:</a:t>
            </a:r>
            <a:r>
              <a:rPr lang="ru-RU" sz="2000" dirty="0" smtClean="0">
                <a:latin typeface="Times New Roman" panose="02020603050405020304" pitchFamily="18" charset="0"/>
                <a:cs typeface="Times New Roman" panose="02020603050405020304" pitchFamily="18" charset="0"/>
              </a:rPr>
              <a:t> </a:t>
            </a:r>
          </a:p>
          <a:p>
            <a:pPr algn="ctr"/>
            <a:r>
              <a:rPr lang="ru-RU" sz="2000" dirty="0" smtClean="0">
                <a:latin typeface="Times New Roman" panose="02020603050405020304" pitchFamily="18" charset="0"/>
                <a:cs typeface="Times New Roman" panose="02020603050405020304" pitchFamily="18" charset="0"/>
              </a:rPr>
              <a:t>«Теремок в осеннем лесу».</a:t>
            </a:r>
          </a:p>
          <a:p>
            <a:pPr algn="ct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Конкурс поделок из природного материала </a:t>
            </a:r>
          </a:p>
          <a:p>
            <a:pPr algn="ctr"/>
            <a:r>
              <a:rPr lang="ru-RU" sz="2000" dirty="0" smtClean="0">
                <a:latin typeface="Times New Roman" panose="02020603050405020304" pitchFamily="18" charset="0"/>
                <a:cs typeface="Times New Roman" panose="02020603050405020304" pitchFamily="18" charset="0"/>
              </a:rPr>
              <a:t>«Чудеса осени» (совместная работа детей с родителями).</a:t>
            </a:r>
          </a:p>
          <a:p>
            <a:pPr algn="ct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Оформление наглядной информации на осеннюю тематику для родителей.</a:t>
            </a:r>
          </a:p>
          <a:p>
            <a:endParaRPr lang="ru-RU" dirty="0"/>
          </a:p>
        </p:txBody>
      </p:sp>
    </p:spTree>
    <p:extLst>
      <p:ext uri="{BB962C8B-B14F-4D97-AF65-F5344CB8AC3E}">
        <p14:creationId xmlns:p14="http://schemas.microsoft.com/office/powerpoint/2010/main" val="1261352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0000">
              <a:srgbClr val="FFC00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1565" y="64394"/>
            <a:ext cx="4370231" cy="3296991"/>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88" y="64395"/>
            <a:ext cx="3756339" cy="329699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83" y="3490174"/>
            <a:ext cx="3752045" cy="3332405"/>
          </a:xfrm>
          <a:prstGeom prst="rect">
            <a:avLst/>
          </a:prstGeom>
        </p:spPr>
      </p:pic>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4617" r="15627"/>
          <a:stretch/>
        </p:blipFill>
        <p:spPr>
          <a:xfrm rot="16200000">
            <a:off x="3988160" y="1487508"/>
            <a:ext cx="3644723" cy="3528812"/>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5919" y="3490175"/>
            <a:ext cx="4335878" cy="3293768"/>
          </a:xfrm>
          <a:prstGeom prst="rect">
            <a:avLst/>
          </a:prstGeom>
        </p:spPr>
      </p:pic>
    </p:spTree>
    <p:extLst>
      <p:ext uri="{BB962C8B-B14F-4D97-AF65-F5344CB8AC3E}">
        <p14:creationId xmlns:p14="http://schemas.microsoft.com/office/powerpoint/2010/main" val="39581812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0000">
              <a:srgbClr val="FFC00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994" y="1262129"/>
            <a:ext cx="4134119" cy="412124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398702" y="-323649"/>
            <a:ext cx="3168203" cy="399580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426" y="3541690"/>
            <a:ext cx="3464416" cy="3219718"/>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27" y="90152"/>
            <a:ext cx="3464416" cy="3284113"/>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4902" y="3374265"/>
            <a:ext cx="3995806" cy="3374265"/>
          </a:xfrm>
          <a:prstGeom prst="rect">
            <a:avLst/>
          </a:prstGeom>
        </p:spPr>
      </p:pic>
    </p:spTree>
    <p:extLst>
      <p:ext uri="{BB962C8B-B14F-4D97-AF65-F5344CB8AC3E}">
        <p14:creationId xmlns:p14="http://schemas.microsoft.com/office/powerpoint/2010/main" val="6449568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0000">
              <a:srgbClr val="FFC00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56" y="122349"/>
            <a:ext cx="3760899" cy="3193961"/>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4146" y="3444830"/>
            <a:ext cx="3593474" cy="3271503"/>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4146" y="122349"/>
            <a:ext cx="3593474" cy="3193961"/>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44455" y="3238770"/>
            <a:ext cx="3271502" cy="3760898"/>
          </a:xfrm>
          <a:prstGeom prst="rect">
            <a:avLst/>
          </a:prstGeom>
        </p:spPr>
      </p:pic>
      <p:pic>
        <p:nvPicPr>
          <p:cNvPr id="6" name="Рисунок 5"/>
          <p:cNvPicPr>
            <a:picLocks noChangeAspect="1"/>
          </p:cNvPicPr>
          <p:nvPr/>
        </p:nvPicPr>
        <p:blipFill rotWithShape="1">
          <a:blip r:embed="rId6">
            <a:extLst>
              <a:ext uri="{28A0092B-C50C-407E-A947-70E740481C1C}">
                <a14:useLocalDpi xmlns:a14="http://schemas.microsoft.com/office/drawing/2010/main" val="0"/>
              </a:ext>
            </a:extLst>
          </a:blip>
          <a:srcRect l="3615" r="16761"/>
          <a:stretch/>
        </p:blipFill>
        <p:spPr>
          <a:xfrm rot="5400000">
            <a:off x="4565760" y="3152139"/>
            <a:ext cx="3213279" cy="3992384"/>
          </a:xfrm>
          <a:prstGeom prst="rect">
            <a:avLst/>
          </a:prstGeom>
        </p:spPr>
      </p:pic>
      <p:pic>
        <p:nvPicPr>
          <p:cNvPr id="7" name="Рисунок 6"/>
          <p:cNvPicPr>
            <a:picLocks noChangeAspect="1"/>
          </p:cNvPicPr>
          <p:nvPr/>
        </p:nvPicPr>
        <p:blipFill rotWithShape="1">
          <a:blip r:embed="rId7">
            <a:extLst>
              <a:ext uri="{28A0092B-C50C-407E-A947-70E740481C1C}">
                <a14:useLocalDpi xmlns:a14="http://schemas.microsoft.com/office/drawing/2010/main" val="0"/>
              </a:ext>
            </a:extLst>
          </a:blip>
          <a:srcRect t="10727"/>
          <a:stretch/>
        </p:blipFill>
        <p:spPr>
          <a:xfrm>
            <a:off x="4176208" y="122349"/>
            <a:ext cx="3992385" cy="3161763"/>
          </a:xfrm>
          <a:prstGeom prst="rect">
            <a:avLst/>
          </a:prstGeom>
        </p:spPr>
      </p:pic>
    </p:spTree>
    <p:extLst>
      <p:ext uri="{BB962C8B-B14F-4D97-AF65-F5344CB8AC3E}">
        <p14:creationId xmlns:p14="http://schemas.microsoft.com/office/powerpoint/2010/main" val="159514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0000">
              <a:srgbClr val="FFC00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22" y="141669"/>
            <a:ext cx="5628069" cy="321971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254" y="141669"/>
            <a:ext cx="5503572" cy="3219718"/>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254" y="3530956"/>
            <a:ext cx="5503572" cy="3232598"/>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569076" y="2333222"/>
            <a:ext cx="3314162" cy="5628068"/>
          </a:xfrm>
          <a:prstGeom prst="rect">
            <a:avLst/>
          </a:prstGeom>
        </p:spPr>
      </p:pic>
    </p:spTree>
    <p:extLst>
      <p:ext uri="{BB962C8B-B14F-4D97-AF65-F5344CB8AC3E}">
        <p14:creationId xmlns:p14="http://schemas.microsoft.com/office/powerpoint/2010/main" val="25630525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3979572" y="140107"/>
            <a:ext cx="8113690" cy="2800767"/>
          </a:xfrm>
          <a:prstGeom prst="rect">
            <a:avLst/>
          </a:prstGeom>
        </p:spPr>
        <p:txBody>
          <a:bodyPr wrap="square">
            <a:spAutoFit/>
          </a:bodyPr>
          <a:lstStyle/>
          <a:p>
            <a:r>
              <a:rPr lang="ru-RU" sz="2200" dirty="0" smtClean="0">
                <a:latin typeface="Times New Roman" panose="02020603050405020304" pitchFamily="18" charset="0"/>
                <a:cs typeface="Times New Roman" panose="02020603050405020304" pitchFamily="18" charset="0"/>
              </a:rPr>
              <a:t>«Мир, окружающий ребенка, – </a:t>
            </a:r>
          </a:p>
          <a:p>
            <a:r>
              <a:rPr lang="ru-RU" sz="2200" dirty="0" smtClean="0">
                <a:latin typeface="Times New Roman" panose="02020603050405020304" pitchFamily="18" charset="0"/>
                <a:cs typeface="Times New Roman" panose="02020603050405020304" pitchFamily="18" charset="0"/>
              </a:rPr>
              <a:t>это, прежде всего, мир природы с безграничным богатством явлений,  </a:t>
            </a:r>
          </a:p>
          <a:p>
            <a:r>
              <a:rPr lang="ru-RU" sz="2200" dirty="0" smtClean="0">
                <a:latin typeface="Times New Roman" panose="02020603050405020304" pitchFamily="18" charset="0"/>
                <a:cs typeface="Times New Roman" panose="02020603050405020304" pitchFamily="18" charset="0"/>
              </a:rPr>
              <a:t>с неисчерпаемой красотой. </a:t>
            </a:r>
          </a:p>
          <a:p>
            <a:r>
              <a:rPr lang="ru-RU" sz="2200" dirty="0" smtClean="0">
                <a:latin typeface="Times New Roman" panose="02020603050405020304" pitchFamily="18" charset="0"/>
                <a:cs typeface="Times New Roman" panose="02020603050405020304" pitchFamily="18" charset="0"/>
              </a:rPr>
              <a:t>Здесь, в природе, вечный источник детского разума. </a:t>
            </a:r>
          </a:p>
          <a:p>
            <a:r>
              <a:rPr lang="ru-RU" sz="2200" dirty="0" smtClean="0">
                <a:latin typeface="Times New Roman" panose="02020603050405020304" pitchFamily="18" charset="0"/>
                <a:cs typeface="Times New Roman" panose="02020603050405020304" pitchFamily="18" charset="0"/>
              </a:rPr>
              <a:t>Очень важно с детских лет развивать в детях умение созерцать, наслаждаться ею, вглядываться и вслушиваться».</a:t>
            </a:r>
          </a:p>
          <a:p>
            <a:r>
              <a:rPr lang="ru-RU" sz="2200" dirty="0" smtClean="0">
                <a:latin typeface="Times New Roman" panose="02020603050405020304" pitchFamily="18" charset="0"/>
                <a:cs typeface="Times New Roman" panose="02020603050405020304" pitchFamily="18" charset="0"/>
              </a:rPr>
              <a:t>  В. А. Сухомлинский</a:t>
            </a:r>
            <a:endParaRPr lang="ru-RU" sz="2200" dirty="0">
              <a:latin typeface="Times New Roman" panose="02020603050405020304" pitchFamily="18" charset="0"/>
              <a:cs typeface="Times New Roman" panose="02020603050405020304" pitchFamily="18" charset="0"/>
            </a:endParaRPr>
          </a:p>
        </p:txBody>
      </p:sp>
      <p:pic>
        <p:nvPicPr>
          <p:cNvPr id="1026" name="Picture 2" descr="http://333v.ru/uploads/89/89a608a74df687193650021a1edba07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10" y="90206"/>
            <a:ext cx="3644721" cy="2803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magini.4ever.eu/data/download/persone/bambini/ragazza,-gioia,-foglie-di-autunno-1733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6416" y="3090929"/>
            <a:ext cx="4056845" cy="36266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Венок из осенних листье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910" y="3090929"/>
            <a:ext cx="3915177" cy="36266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t2.depositphotos.com/4765143/7154/i/950/depositphotos_71547123-stock-photo-happy-children-in-autumn-par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336" y="3090929"/>
            <a:ext cx="3778831" cy="3626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040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0000">
              <a:srgbClr val="FFC000"/>
            </a:gs>
            <a:gs pos="51000">
              <a:srgbClr val="FF0000"/>
            </a:gs>
            <a:gs pos="100000">
              <a:schemeClr val="accent4">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935864" y="418468"/>
            <a:ext cx="10547797" cy="1569660"/>
          </a:xfrm>
          <a:prstGeom prst="rect">
            <a:avLst/>
          </a:prstGeom>
        </p:spPr>
        <p:txBody>
          <a:bodyPr wrap="square">
            <a:spAutoFit/>
          </a:bodyPr>
          <a:lstStyle/>
          <a:p>
            <a:pPr algn="ctr"/>
            <a:r>
              <a:rPr lang="ru-RU" sz="2400" b="1" dirty="0" smtClean="0">
                <a:solidFill>
                  <a:schemeClr val="tx2">
                    <a:lumMod val="50000"/>
                  </a:schemeClr>
                </a:solidFill>
                <a:latin typeface="Times New Roman" panose="02020603050405020304" pitchFamily="18" charset="0"/>
                <a:cs typeface="Times New Roman" panose="02020603050405020304" pitchFamily="18" charset="0"/>
              </a:rPr>
              <a:t>3.Заключительный этап</a:t>
            </a:r>
          </a:p>
          <a:p>
            <a:pPr algn="ctr"/>
            <a:r>
              <a:rPr lang="ru-RU" sz="2400" b="1" dirty="0" smtClean="0">
                <a:latin typeface="Times New Roman" panose="02020603050405020304" pitchFamily="18" charset="0"/>
                <a:cs typeface="Times New Roman" panose="02020603050405020304" pitchFamily="18" charset="0"/>
              </a:rPr>
              <a:t>Оформление выставки работ на тему «Осень – чудная пора».</a:t>
            </a:r>
          </a:p>
          <a:p>
            <a:pPr algn="ctr"/>
            <a:r>
              <a:rPr lang="ru-RU" sz="2400" b="1" dirty="0" smtClean="0">
                <a:latin typeface="Times New Roman" panose="02020603050405020304" pitchFamily="18" charset="0"/>
                <a:cs typeface="Times New Roman" panose="02020603050405020304" pitchFamily="18" charset="0"/>
              </a:rPr>
              <a:t>Презентация.</a:t>
            </a:r>
          </a:p>
          <a:p>
            <a:pPr algn="ctr"/>
            <a:r>
              <a:rPr lang="ru-RU" sz="2400" b="1" dirty="0" smtClean="0">
                <a:latin typeface="Times New Roman" panose="02020603050405020304" pitchFamily="18" charset="0"/>
                <a:cs typeface="Times New Roman" panose="02020603050405020304" pitchFamily="18" charset="0"/>
              </a:rPr>
              <a:t>              </a:t>
            </a:r>
            <a:endParaRPr lang="ru-RU" sz="24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6546" y="1694733"/>
            <a:ext cx="3361386" cy="3327817"/>
          </a:xfrm>
          <a:prstGeom prst="rect">
            <a:avLst/>
          </a:prstGeom>
        </p:spPr>
      </p:pic>
      <p:pic>
        <p:nvPicPr>
          <p:cNvPr id="5128" name="Picture 8" descr="http://mbdou6-krop.ru/wp-content/uploads/2016/11/image_2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035" y="2756079"/>
            <a:ext cx="4268085" cy="400881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im0-tub-ru.yandex.net/i?id=53883eac346f86b0dd2c8e12a5f48042-sr&amp;n=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358" y="2756079"/>
            <a:ext cx="3742341" cy="402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031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0" y="-270456"/>
            <a:ext cx="12192000" cy="7431110"/>
          </a:xfrm>
          <a:prstGeom prst="rect">
            <a:avLst/>
          </a:prstGeom>
          <a:noFill/>
          <a:ln w="9525">
            <a:noFill/>
            <a:miter lim="800000"/>
            <a:headEnd/>
            <a:tailEnd/>
          </a:ln>
        </p:spPr>
      </p:pic>
      <p:sp>
        <p:nvSpPr>
          <p:cNvPr id="3" name="Прямоугольник 2"/>
          <p:cNvSpPr/>
          <p:nvPr/>
        </p:nvSpPr>
        <p:spPr>
          <a:xfrm>
            <a:off x="2228047" y="1737094"/>
            <a:ext cx="9672032" cy="3046988"/>
          </a:xfrm>
          <a:prstGeom prst="rect">
            <a:avLst/>
          </a:prstGeom>
        </p:spPr>
        <p:txBody>
          <a:bodyPr wrap="square">
            <a:spAutoFit/>
          </a:bodyPr>
          <a:lstStyle/>
          <a:p>
            <a:r>
              <a:rPr lang="ru-RU" sz="2400" b="1" dirty="0" smtClean="0">
                <a:latin typeface="Times New Roman" panose="02020603050405020304" pitchFamily="18" charset="0"/>
                <a:cs typeface="Times New Roman" panose="02020603050405020304" pitchFamily="18" charset="0"/>
              </a:rPr>
              <a:t>Сроки реализации: </a:t>
            </a:r>
            <a:r>
              <a:rPr lang="ru-RU" sz="2400" dirty="0" smtClean="0">
                <a:latin typeface="Times New Roman" panose="02020603050405020304" pitchFamily="18" charset="0"/>
                <a:cs typeface="Times New Roman" panose="02020603050405020304" pitchFamily="18" charset="0"/>
              </a:rPr>
              <a:t>сентябрь – ноябрь (среднесрочный)</a:t>
            </a:r>
          </a:p>
          <a:p>
            <a:r>
              <a:rPr lang="ru-RU" sz="2400" b="1" dirty="0" smtClean="0">
                <a:latin typeface="Times New Roman" panose="02020603050405020304" pitchFamily="18" charset="0"/>
                <a:cs typeface="Times New Roman" panose="02020603050405020304" pitchFamily="18" charset="0"/>
              </a:rPr>
              <a:t>Тип проекта: </a:t>
            </a:r>
            <a:r>
              <a:rPr lang="ru-RU" sz="2400" dirty="0" smtClean="0">
                <a:latin typeface="Times New Roman" panose="02020603050405020304" pitchFamily="18" charset="0"/>
                <a:cs typeface="Times New Roman" panose="02020603050405020304" pitchFamily="18" charset="0"/>
              </a:rPr>
              <a:t>познавательно-творческий</a:t>
            </a:r>
          </a:p>
          <a:p>
            <a:r>
              <a:rPr lang="ru-RU" sz="2400" b="1" dirty="0" smtClean="0">
                <a:latin typeface="Times New Roman" panose="02020603050405020304" pitchFamily="18" charset="0"/>
                <a:cs typeface="Times New Roman" panose="02020603050405020304" pitchFamily="18" charset="0"/>
              </a:rPr>
              <a:t>Вид проекта: </a:t>
            </a:r>
            <a:r>
              <a:rPr lang="ru-RU" sz="2400" dirty="0" smtClean="0">
                <a:latin typeface="Times New Roman" panose="02020603050405020304" pitchFamily="18" charset="0"/>
                <a:cs typeface="Times New Roman" panose="02020603050405020304" pitchFamily="18" charset="0"/>
              </a:rPr>
              <a:t>групповой</a:t>
            </a:r>
          </a:p>
          <a:p>
            <a:r>
              <a:rPr lang="ru-RU" sz="2400" b="1" dirty="0" smtClean="0">
                <a:latin typeface="Times New Roman" panose="02020603050405020304" pitchFamily="18" charset="0"/>
                <a:cs typeface="Times New Roman" panose="02020603050405020304" pitchFamily="18" charset="0"/>
              </a:rPr>
              <a:t>Участники проекта: </a:t>
            </a:r>
            <a:r>
              <a:rPr lang="ru-RU" sz="2400" dirty="0" smtClean="0">
                <a:latin typeface="Times New Roman" panose="02020603050405020304" pitchFamily="18" charset="0"/>
                <a:cs typeface="Times New Roman" panose="02020603050405020304" pitchFamily="18" charset="0"/>
              </a:rPr>
              <a:t>родители, дети 4 – 5 лет, воспитатели, музыкальный руководитель.</a:t>
            </a:r>
          </a:p>
          <a:p>
            <a:r>
              <a:rPr lang="ru-RU" sz="2400" b="1" dirty="0" smtClean="0">
                <a:latin typeface="Times New Roman" panose="02020603050405020304" pitchFamily="18" charset="0"/>
                <a:cs typeface="Times New Roman" panose="02020603050405020304" pitchFamily="18" charset="0"/>
              </a:rPr>
              <a:t>Цель проекта: </a:t>
            </a:r>
            <a:r>
              <a:rPr lang="ru-RU" sz="2400" dirty="0" smtClean="0">
                <a:latin typeface="Times New Roman" panose="02020603050405020304" pitchFamily="18" charset="0"/>
                <a:cs typeface="Times New Roman" panose="02020603050405020304" pitchFamily="18" charset="0"/>
              </a:rPr>
              <a:t>расширение и обогащение знаний об осени; </a:t>
            </a:r>
          </a:p>
          <a:p>
            <a:r>
              <a:rPr lang="ru-RU" sz="2400" dirty="0" smtClean="0">
                <a:latin typeface="Times New Roman" panose="02020603050405020304" pitchFamily="18" charset="0"/>
                <a:cs typeface="Times New Roman" panose="02020603050405020304" pitchFamily="18" charset="0"/>
              </a:rPr>
              <a:t>развитие творческих способностей посредством художественно-продуктивной деятельности.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74706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0" y="-270456"/>
            <a:ext cx="12192000" cy="7431110"/>
          </a:xfrm>
          <a:prstGeom prst="rect">
            <a:avLst/>
          </a:prstGeom>
          <a:noFill/>
          <a:ln w="9525">
            <a:noFill/>
            <a:miter lim="800000"/>
            <a:headEnd/>
            <a:tailEnd/>
          </a:ln>
        </p:spPr>
      </p:pic>
      <p:sp>
        <p:nvSpPr>
          <p:cNvPr id="3" name="Прямоугольник 2"/>
          <p:cNvSpPr/>
          <p:nvPr/>
        </p:nvSpPr>
        <p:spPr>
          <a:xfrm>
            <a:off x="1635617" y="1063605"/>
            <a:ext cx="9594760" cy="4832092"/>
          </a:xfrm>
          <a:prstGeom prst="rect">
            <a:avLst/>
          </a:prstGeom>
        </p:spPr>
        <p:txBody>
          <a:bodyPr wrap="square">
            <a:spAutoFit/>
          </a:bodyPr>
          <a:lstStyle/>
          <a:p>
            <a:pPr algn="ctr"/>
            <a:r>
              <a:rPr lang="ru-RU" sz="2800" dirty="0" smtClean="0"/>
              <a:t>АКТУАЛЬНОСТЬ</a:t>
            </a:r>
          </a:p>
          <a:p>
            <a:r>
              <a:rPr lang="ru-RU" sz="2000" dirty="0" smtClean="0">
                <a:latin typeface="Times New Roman" panose="02020603050405020304" pitchFamily="18" charset="0"/>
                <a:cs typeface="Times New Roman" panose="02020603050405020304" pitchFamily="18" charset="0"/>
              </a:rPr>
              <a:t>Увидеть красоту окружающего мира, понять смысл того, что видишь каждый день, становится все труднее в современном мире. Мы забываем, что каждое мгновение неповторимо и необычно. Если не смотреть внимательно вокруг, не оглядываться и не поднимать головы, то не увидишь всей красоты осенних превращений и красок осени. </a:t>
            </a:r>
            <a:r>
              <a:rPr lang="ru-RU" sz="2000" b="1" dirty="0" smtClean="0">
                <a:latin typeface="Times New Roman" panose="02020603050405020304" pitchFamily="18" charset="0"/>
                <a:cs typeface="Times New Roman" panose="02020603050405020304" pitchFamily="18" charset="0"/>
              </a:rPr>
              <a:t>А осень так прекрасна! </a:t>
            </a:r>
          </a:p>
          <a:p>
            <a:r>
              <a:rPr lang="ru-RU" sz="2000" dirty="0" smtClean="0">
                <a:latin typeface="Times New Roman" panose="02020603050405020304" pitchFamily="18" charset="0"/>
                <a:cs typeface="Times New Roman" panose="02020603050405020304" pitchFamily="18" charset="0"/>
              </a:rPr>
              <a:t>Поэтому необходимо обращать внимание детей на красоту, которая окружает нас. Ведь природа осенью, любование ею обогащает внутренний мир ребенка, способствует развитию его познавательных и творческих способностей. Не требует дополнительных доказательств тот факт, что наиболее полно и отчетливо дети воспринимают и запоминают то, что затронуло их эмоционально, и было интересно. Поэтому считаем необходимым продолжать работу в рамках проекта, направленную на обогащение детского опыта новыми впечатлениями, знаниями об осени; формирование и  развитие умения выражать свои суждения, умозаключения, воображение, память и творчество.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7057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0" y="-270456"/>
            <a:ext cx="12192000" cy="7431110"/>
          </a:xfrm>
          <a:prstGeom prst="rect">
            <a:avLst/>
          </a:prstGeom>
          <a:noFill/>
          <a:ln w="9525">
            <a:noFill/>
            <a:miter lim="800000"/>
            <a:headEnd/>
            <a:tailEnd/>
          </a:ln>
        </p:spPr>
      </p:pic>
      <p:sp>
        <p:nvSpPr>
          <p:cNvPr id="3" name="Прямоугольник 2"/>
          <p:cNvSpPr/>
          <p:nvPr/>
        </p:nvSpPr>
        <p:spPr>
          <a:xfrm>
            <a:off x="1468192" y="1736939"/>
            <a:ext cx="9672034" cy="3046988"/>
          </a:xfrm>
          <a:prstGeom prst="rect">
            <a:avLst/>
          </a:prstGeom>
        </p:spPr>
        <p:txBody>
          <a:bodyPr wrap="square">
            <a:spAutoFit/>
          </a:bodyPr>
          <a:lstStyle/>
          <a:p>
            <a:r>
              <a:rPr lang="ru-RU" sz="2400" b="1" dirty="0" smtClean="0">
                <a:latin typeface="Times New Roman" panose="02020603050405020304" pitchFamily="18" charset="0"/>
                <a:cs typeface="Times New Roman" panose="02020603050405020304" pitchFamily="18" charset="0"/>
              </a:rPr>
              <a:t>Задачи:</a:t>
            </a:r>
          </a:p>
          <a:p>
            <a:r>
              <a:rPr lang="ru-RU" sz="2400" dirty="0" smtClean="0">
                <a:latin typeface="Times New Roman" panose="02020603050405020304" pitchFamily="18" charset="0"/>
                <a:cs typeface="Times New Roman" panose="02020603050405020304" pitchFamily="18" charset="0"/>
              </a:rPr>
              <a:t>1.Систематизация знаний о сезонных изменениях в природе осенью.</a:t>
            </a:r>
          </a:p>
          <a:p>
            <a:r>
              <a:rPr lang="ru-RU" sz="2400" dirty="0" smtClean="0">
                <a:latin typeface="Times New Roman" panose="02020603050405020304" pitchFamily="18" charset="0"/>
                <a:cs typeface="Times New Roman" panose="02020603050405020304" pitchFamily="18" charset="0"/>
              </a:rPr>
              <a:t>2.Отражение знаний об осени в различных видах деятельности: изобразительной, театрализованной, игровой.</a:t>
            </a:r>
          </a:p>
          <a:p>
            <a:r>
              <a:rPr lang="ru-RU" sz="2400" dirty="0" smtClean="0">
                <a:latin typeface="Times New Roman" panose="02020603050405020304" pitchFamily="18" charset="0"/>
                <a:cs typeface="Times New Roman" panose="02020603050405020304" pitchFamily="18" charset="0"/>
              </a:rPr>
              <a:t>3.Воспитание у детей способности любоваться осенней природой, чувствовать ее красоту.</a:t>
            </a:r>
          </a:p>
          <a:p>
            <a:r>
              <a:rPr lang="ru-RU" sz="2400" dirty="0" smtClean="0">
                <a:latin typeface="Times New Roman" panose="02020603050405020304" pitchFamily="18" charset="0"/>
                <a:cs typeface="Times New Roman" panose="02020603050405020304" pitchFamily="18" charset="0"/>
              </a:rPr>
              <a:t>4.Развитие познавательной активности, мышления, воображения, фантазии.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3396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0" y="-270456"/>
            <a:ext cx="12192000" cy="7431110"/>
          </a:xfrm>
          <a:prstGeom prst="rect">
            <a:avLst/>
          </a:prstGeom>
          <a:noFill/>
          <a:ln w="9525">
            <a:noFill/>
            <a:miter lim="800000"/>
            <a:headEnd/>
            <a:tailEnd/>
          </a:ln>
        </p:spPr>
      </p:pic>
      <p:sp>
        <p:nvSpPr>
          <p:cNvPr id="3" name="Прямоугольник 2"/>
          <p:cNvSpPr/>
          <p:nvPr/>
        </p:nvSpPr>
        <p:spPr>
          <a:xfrm>
            <a:off x="1159098" y="1231237"/>
            <a:ext cx="10895527" cy="4093428"/>
          </a:xfrm>
          <a:prstGeom prst="rect">
            <a:avLst/>
          </a:prstGeom>
        </p:spPr>
        <p:txBody>
          <a:bodyPr wrap="square">
            <a:spAutoFit/>
          </a:bodyPr>
          <a:lstStyle/>
          <a:p>
            <a:pPr algn="ctr"/>
            <a:r>
              <a:rPr lang="ru-RU" sz="2000" b="1" dirty="0" smtClean="0">
                <a:latin typeface="Times New Roman" panose="02020603050405020304" pitchFamily="18" charset="0"/>
                <a:cs typeface="Times New Roman" panose="02020603050405020304" pitchFamily="18" charset="0"/>
              </a:rPr>
              <a:t>Формы реализации проекта:</a:t>
            </a:r>
          </a:p>
          <a:p>
            <a:r>
              <a:rPr lang="ru-RU" sz="2000" dirty="0" smtClean="0">
                <a:latin typeface="Times New Roman" panose="02020603050405020304" pitchFamily="18" charset="0"/>
                <a:cs typeface="Times New Roman" panose="02020603050405020304" pitchFamily="18" charset="0"/>
              </a:rPr>
              <a:t>дидактические, с/р игры; беседы; рассматривание иллюстраций, открыток;</a:t>
            </a:r>
          </a:p>
          <a:p>
            <a:r>
              <a:rPr lang="ru-RU" sz="2000" dirty="0" smtClean="0">
                <a:latin typeface="Times New Roman" panose="02020603050405020304" pitchFamily="18" charset="0"/>
                <a:cs typeface="Times New Roman" panose="02020603050405020304" pitchFamily="18" charset="0"/>
              </a:rPr>
              <a:t>использование мультимедийных презентаций; работа с родителями.</a:t>
            </a:r>
          </a:p>
          <a:p>
            <a:endParaRPr lang="ru-RU" sz="2000" dirty="0">
              <a:latin typeface="Times New Roman" panose="02020603050405020304" pitchFamily="18" charset="0"/>
              <a:cs typeface="Times New Roman" panose="02020603050405020304" pitchFamily="18" charset="0"/>
            </a:endParaRPr>
          </a:p>
          <a:p>
            <a:r>
              <a:rPr lang="ru-RU" sz="2000" b="1" dirty="0" smtClean="0">
                <a:latin typeface="Times New Roman" panose="02020603050405020304" pitchFamily="18" charset="0"/>
                <a:cs typeface="Times New Roman" panose="02020603050405020304" pitchFamily="18" charset="0"/>
              </a:rPr>
              <a:t>Принципы реализации проекта:</a:t>
            </a:r>
          </a:p>
          <a:p>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принцип наглядности;</a:t>
            </a:r>
          </a:p>
          <a:p>
            <a:r>
              <a:rPr lang="ru-RU" sz="2000" dirty="0" smtClean="0">
                <a:latin typeface="Times New Roman" panose="02020603050405020304" pitchFamily="18" charset="0"/>
                <a:cs typeface="Times New Roman" panose="02020603050405020304" pitchFamily="18" charset="0"/>
              </a:rPr>
              <a:t>принцип доступности;</a:t>
            </a:r>
          </a:p>
          <a:p>
            <a:r>
              <a:rPr lang="ru-RU" sz="2000" dirty="0" smtClean="0">
                <a:latin typeface="Times New Roman" panose="02020603050405020304" pitchFamily="18" charset="0"/>
                <a:cs typeface="Times New Roman" panose="02020603050405020304" pitchFamily="18" charset="0"/>
              </a:rPr>
              <a:t>принцип систематичности и последовательности;</a:t>
            </a:r>
          </a:p>
          <a:p>
            <a:r>
              <a:rPr lang="ru-RU" sz="2000" dirty="0" smtClean="0">
                <a:latin typeface="Times New Roman" panose="02020603050405020304" pitchFamily="18" charset="0"/>
                <a:cs typeface="Times New Roman" panose="02020603050405020304" pitchFamily="18" charset="0"/>
              </a:rPr>
              <a:t>принцип прочности;</a:t>
            </a:r>
          </a:p>
          <a:p>
            <a:r>
              <a:rPr lang="ru-RU" sz="2000" dirty="0" smtClean="0">
                <a:latin typeface="Times New Roman" panose="02020603050405020304" pitchFamily="18" charset="0"/>
                <a:cs typeface="Times New Roman" panose="02020603050405020304" pitchFamily="18" charset="0"/>
              </a:rPr>
              <a:t>принцип целенаправленности;</a:t>
            </a:r>
          </a:p>
          <a:p>
            <a:r>
              <a:rPr lang="ru-RU" sz="2000" dirty="0" smtClean="0">
                <a:latin typeface="Times New Roman" panose="02020603050405020304" pitchFamily="18" charset="0"/>
                <a:cs typeface="Times New Roman" panose="02020603050405020304" pitchFamily="18" charset="0"/>
              </a:rPr>
              <a:t>принцип новизны;</a:t>
            </a:r>
          </a:p>
          <a:p>
            <a:r>
              <a:rPr lang="ru-RU" sz="2000" dirty="0" smtClean="0">
                <a:latin typeface="Times New Roman" panose="02020603050405020304" pitchFamily="18" charset="0"/>
                <a:cs typeface="Times New Roman" panose="02020603050405020304" pitchFamily="18" charset="0"/>
              </a:rPr>
              <a:t>принцип учета возрастно-психологических и индивидуальных особенностей ребенка</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762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0" y="-270456"/>
            <a:ext cx="12192000" cy="7431110"/>
          </a:xfrm>
          <a:prstGeom prst="rect">
            <a:avLst/>
          </a:prstGeom>
          <a:noFill/>
          <a:ln w="9525">
            <a:noFill/>
            <a:miter lim="800000"/>
            <a:headEnd/>
            <a:tailEnd/>
          </a:ln>
        </p:spPr>
      </p:pic>
      <p:sp>
        <p:nvSpPr>
          <p:cNvPr id="3" name="Прямоугольник 2"/>
          <p:cNvSpPr/>
          <p:nvPr/>
        </p:nvSpPr>
        <p:spPr>
          <a:xfrm>
            <a:off x="1519705" y="1082821"/>
            <a:ext cx="10354615" cy="4401205"/>
          </a:xfrm>
          <a:prstGeom prst="rect">
            <a:avLst/>
          </a:prstGeom>
        </p:spPr>
        <p:txBody>
          <a:bodyPr wrap="square">
            <a:spAutoFit/>
          </a:bodyPr>
          <a:lstStyle/>
          <a:p>
            <a:r>
              <a:rPr lang="ru-RU" sz="2000" b="1" dirty="0" smtClean="0"/>
              <a:t>Предполагаемый результат:</a:t>
            </a:r>
          </a:p>
          <a:p>
            <a:r>
              <a:rPr lang="ru-RU" sz="2000" dirty="0" smtClean="0"/>
              <a:t>- закрепление знаний и представлений детей об осени, её признаках и</a:t>
            </a:r>
          </a:p>
          <a:p>
            <a:r>
              <a:rPr lang="ru-RU" sz="2000" dirty="0" smtClean="0"/>
              <a:t>дарах;</a:t>
            </a:r>
          </a:p>
          <a:p>
            <a:r>
              <a:rPr lang="ru-RU" sz="2000" dirty="0" smtClean="0"/>
              <a:t>- расширение и активизация речевого запаса детей на основе углубления</a:t>
            </a:r>
          </a:p>
          <a:p>
            <a:r>
              <a:rPr lang="ru-RU" sz="2000" dirty="0" smtClean="0"/>
              <a:t>и обобщения представлений об окружающем, а также в процессе</a:t>
            </a:r>
          </a:p>
          <a:p>
            <a:r>
              <a:rPr lang="ru-RU" sz="2000" dirty="0" smtClean="0"/>
              <a:t>знакомства с рассказами, стихами, пословицами, загадками осенней</a:t>
            </a:r>
          </a:p>
          <a:p>
            <a:r>
              <a:rPr lang="ru-RU" sz="2000" dirty="0" smtClean="0"/>
              <a:t>тематики;</a:t>
            </a:r>
          </a:p>
          <a:p>
            <a:r>
              <a:rPr lang="ru-RU" sz="2000" dirty="0" smtClean="0"/>
              <a:t>- применение сформированных навыков связной речи в различных</a:t>
            </a:r>
          </a:p>
          <a:p>
            <a:r>
              <a:rPr lang="ru-RU" sz="2000" dirty="0" smtClean="0"/>
              <a:t>ситуациях общения;</a:t>
            </a:r>
          </a:p>
          <a:p>
            <a:r>
              <a:rPr lang="ru-RU" sz="2000" dirty="0" smtClean="0"/>
              <a:t>- отражение знаний, накопленных в процессе реализации проекта, в</a:t>
            </a:r>
          </a:p>
          <a:p>
            <a:r>
              <a:rPr lang="ru-RU" sz="2000" dirty="0" smtClean="0"/>
              <a:t>различных видах деятельности (изобразительной, театрализованной,</a:t>
            </a:r>
          </a:p>
          <a:p>
            <a:r>
              <a:rPr lang="ru-RU" sz="2000" dirty="0" smtClean="0"/>
              <a:t>умственной, игровой);</a:t>
            </a:r>
          </a:p>
          <a:p>
            <a:r>
              <a:rPr lang="ru-RU" sz="2000" dirty="0" smtClean="0"/>
              <a:t>- заинтересованность и активное участие родителей в образовательном</a:t>
            </a:r>
          </a:p>
          <a:p>
            <a:r>
              <a:rPr lang="ru-RU" sz="2000" dirty="0" smtClean="0"/>
              <a:t>процессе детского сада.</a:t>
            </a:r>
            <a:endParaRPr lang="ru-RU" sz="2000" dirty="0"/>
          </a:p>
        </p:txBody>
      </p:sp>
    </p:spTree>
    <p:extLst>
      <p:ext uri="{BB962C8B-B14F-4D97-AF65-F5344CB8AC3E}">
        <p14:creationId xmlns:p14="http://schemas.microsoft.com/office/powerpoint/2010/main" val="1667922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0" y="-270456"/>
            <a:ext cx="12192000" cy="7431110"/>
          </a:xfrm>
          <a:prstGeom prst="rect">
            <a:avLst/>
          </a:prstGeom>
          <a:noFill/>
          <a:ln w="9525">
            <a:noFill/>
            <a:miter lim="800000"/>
            <a:headEnd/>
            <a:tailEnd/>
          </a:ln>
        </p:spPr>
      </p:pic>
      <p:sp>
        <p:nvSpPr>
          <p:cNvPr id="3" name="Прямоугольник 2"/>
          <p:cNvSpPr/>
          <p:nvPr/>
        </p:nvSpPr>
        <p:spPr>
          <a:xfrm>
            <a:off x="1878169" y="1479517"/>
            <a:ext cx="8435662" cy="3046988"/>
          </a:xfrm>
          <a:prstGeom prst="rect">
            <a:avLst/>
          </a:prstGeom>
        </p:spPr>
        <p:txBody>
          <a:bodyPr wrap="square">
            <a:spAutoFit/>
          </a:bodyPr>
          <a:lstStyle/>
          <a:p>
            <a:pPr algn="ctr"/>
            <a:r>
              <a:rPr lang="ru-RU" sz="2400" b="1" dirty="0" smtClean="0">
                <a:latin typeface="Times New Roman" panose="02020603050405020304" pitchFamily="18" charset="0"/>
                <a:cs typeface="Times New Roman" panose="02020603050405020304" pitchFamily="18" charset="0"/>
              </a:rPr>
              <a:t>1.Подготовительный этап</a:t>
            </a:r>
          </a:p>
          <a:p>
            <a:r>
              <a:rPr lang="ru-RU" sz="2400" dirty="0" smtClean="0">
                <a:latin typeface="Times New Roman" panose="02020603050405020304" pitchFamily="18" charset="0"/>
                <a:cs typeface="Times New Roman" panose="02020603050405020304" pitchFamily="18" charset="0"/>
              </a:rPr>
              <a:t>•	Подбор методической литературы.</a:t>
            </a:r>
          </a:p>
          <a:p>
            <a:r>
              <a:rPr lang="ru-RU" sz="2400" dirty="0" smtClean="0">
                <a:latin typeface="Times New Roman" panose="02020603050405020304" pitchFamily="18" charset="0"/>
                <a:cs typeface="Times New Roman" panose="02020603050405020304" pitchFamily="18" charset="0"/>
              </a:rPr>
              <a:t>•	Разработка конспектов занятий.</a:t>
            </a:r>
          </a:p>
          <a:p>
            <a:r>
              <a:rPr lang="ru-RU" sz="2400" dirty="0" smtClean="0">
                <a:latin typeface="Times New Roman" panose="02020603050405020304" pitchFamily="18" charset="0"/>
                <a:cs typeface="Times New Roman" panose="02020603050405020304" pitchFamily="18" charset="0"/>
              </a:rPr>
              <a:t>•	Разработка конспектов целевых прогулок.</a:t>
            </a:r>
          </a:p>
          <a:p>
            <a:r>
              <a:rPr lang="ru-RU" sz="2400" dirty="0" smtClean="0">
                <a:latin typeface="Times New Roman" panose="02020603050405020304" pitchFamily="18" charset="0"/>
                <a:cs typeface="Times New Roman" panose="02020603050405020304" pitchFamily="18" charset="0"/>
              </a:rPr>
              <a:t>•	Подбор художественной литературы для детей.</a:t>
            </a:r>
          </a:p>
          <a:p>
            <a:r>
              <a:rPr lang="ru-RU" sz="2400" dirty="0" smtClean="0">
                <a:latin typeface="Times New Roman" panose="02020603050405020304" pitchFamily="18" charset="0"/>
                <a:cs typeface="Times New Roman" panose="02020603050405020304" pitchFamily="18" charset="0"/>
              </a:rPr>
              <a:t>•	Подбор дидактических, развивающих и подвижных игр.</a:t>
            </a:r>
          </a:p>
          <a:p>
            <a:r>
              <a:rPr lang="ru-RU" sz="2400" dirty="0" smtClean="0">
                <a:latin typeface="Times New Roman" panose="02020603050405020304" pitchFamily="18" charset="0"/>
                <a:cs typeface="Times New Roman" panose="02020603050405020304" pitchFamily="18" charset="0"/>
              </a:rPr>
              <a:t>•	Пополнение картотеки репродукций художников на осеннюю тематику.</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8673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0" y="-573110"/>
            <a:ext cx="12192000" cy="7431110"/>
          </a:xfrm>
          <a:prstGeom prst="rect">
            <a:avLst/>
          </a:prstGeom>
          <a:noFill/>
          <a:ln w="9525">
            <a:noFill/>
            <a:miter lim="800000"/>
            <a:headEnd/>
            <a:tailEnd/>
          </a:ln>
        </p:spPr>
      </p:pic>
      <p:sp>
        <p:nvSpPr>
          <p:cNvPr id="3" name="Прямоугольник 2"/>
          <p:cNvSpPr/>
          <p:nvPr/>
        </p:nvSpPr>
        <p:spPr>
          <a:xfrm>
            <a:off x="850006" y="658024"/>
            <a:ext cx="10844011" cy="4431983"/>
          </a:xfrm>
          <a:prstGeom prst="rect">
            <a:avLst/>
          </a:prstGeom>
        </p:spPr>
        <p:txBody>
          <a:bodyPr wrap="square">
            <a:spAutoFit/>
          </a:bodyPr>
          <a:lstStyle/>
          <a:p>
            <a:pPr algn="ctr"/>
            <a:r>
              <a:rPr lang="ru-RU" sz="2200" b="1" dirty="0" smtClean="0">
                <a:latin typeface="Times New Roman" panose="02020603050405020304" pitchFamily="18" charset="0"/>
                <a:cs typeface="Times New Roman" panose="02020603050405020304" pitchFamily="18" charset="0"/>
              </a:rPr>
              <a:t>2.Основной этап</a:t>
            </a:r>
          </a:p>
          <a:p>
            <a:pPr algn="ctr"/>
            <a:r>
              <a:rPr lang="ru-RU" sz="2000" dirty="0" smtClean="0">
                <a:latin typeface="Times New Roman" panose="02020603050405020304" pitchFamily="18" charset="0"/>
                <a:cs typeface="Times New Roman" panose="02020603050405020304" pitchFamily="18" charset="0"/>
              </a:rPr>
              <a:t>	</a:t>
            </a: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Беседы на темы:</a:t>
            </a:r>
          </a:p>
          <a:p>
            <a:r>
              <a:rPr lang="ru-RU" sz="2000" dirty="0" smtClean="0">
                <a:latin typeface="Times New Roman" panose="02020603050405020304" pitchFamily="18" charset="0"/>
                <a:cs typeface="Times New Roman" panose="02020603050405020304" pitchFamily="18" charset="0"/>
              </a:rPr>
              <a:t> « Вот и осень пришла», «Дары осени», «Признаки ранней осени», «Золотая осень», «Поздняя осень», «Какие бывают овощи?», «Деревья на нашем участке», «Звери готовятся к зиме», «Хмурая осень», «Что такое природа?», «Таблетки живут на грядке», «Лес готовится к зиме», «Листопад», «Лес в жизни человека».</a:t>
            </a:r>
          </a:p>
          <a:p>
            <a:endParaRPr lang="ru-RU" sz="2000" dirty="0" smtClean="0">
              <a:latin typeface="Times New Roman" panose="02020603050405020304" pitchFamily="18" charset="0"/>
              <a:cs typeface="Times New Roman" panose="02020603050405020304" pitchFamily="18" charset="0"/>
            </a:endParaRPr>
          </a:p>
          <a:p>
            <a:pPr algn="ctr"/>
            <a:r>
              <a:rPr lang="ru-RU" sz="2000" dirty="0" smtClean="0">
                <a:latin typeface="Times New Roman" panose="02020603050405020304" pitchFamily="18" charset="0"/>
                <a:cs typeface="Times New Roman" panose="02020603050405020304" pitchFamily="18" charset="0"/>
              </a:rPr>
              <a:t>	</a:t>
            </a:r>
            <a:r>
              <a:rPr lang="ru-RU" sz="2000" b="1" dirty="0" smtClean="0">
                <a:solidFill>
                  <a:schemeClr val="tx2">
                    <a:lumMod val="50000"/>
                  </a:schemeClr>
                </a:solidFill>
                <a:latin typeface="Times New Roman" panose="02020603050405020304" pitchFamily="18" charset="0"/>
                <a:cs typeface="Times New Roman" panose="02020603050405020304" pitchFamily="18" charset="0"/>
              </a:rPr>
              <a:t>Чтение художественной литературы: </a:t>
            </a:r>
          </a:p>
          <a:p>
            <a:r>
              <a:rPr lang="ru-RU" sz="2000" dirty="0" smtClean="0">
                <a:latin typeface="Times New Roman" panose="02020603050405020304" pitchFamily="18" charset="0"/>
                <a:cs typeface="Times New Roman" panose="02020603050405020304" pitchFamily="18" charset="0"/>
              </a:rPr>
              <a:t>В. </a:t>
            </a:r>
            <a:r>
              <a:rPr lang="ru-RU" sz="2000" dirty="0" err="1" smtClean="0">
                <a:latin typeface="Times New Roman" panose="02020603050405020304" pitchFamily="18" charset="0"/>
                <a:cs typeface="Times New Roman" panose="02020603050405020304" pitchFamily="18" charset="0"/>
              </a:rPr>
              <a:t>Сутеев</a:t>
            </a:r>
            <a:r>
              <a:rPr lang="ru-RU" sz="2000" dirty="0" smtClean="0">
                <a:latin typeface="Times New Roman" panose="02020603050405020304" pitchFamily="18" charset="0"/>
                <a:cs typeface="Times New Roman" panose="02020603050405020304" pitchFamily="18" charset="0"/>
              </a:rPr>
              <a:t> «Под грибом», «Мешок яблок»; русские народные сказки «Колосок», «Вершки-корешки»; рассказ Н. Сладкова «Осень на пороге»; стихотворение Ю. </a:t>
            </a:r>
            <a:r>
              <a:rPr lang="ru-RU" sz="2000" dirty="0" err="1" smtClean="0">
                <a:latin typeface="Times New Roman" panose="02020603050405020304" pitchFamily="18" charset="0"/>
                <a:cs typeface="Times New Roman" panose="02020603050405020304" pitchFamily="18" charset="0"/>
              </a:rPr>
              <a:t>Тувима</a:t>
            </a:r>
            <a:r>
              <a:rPr lang="ru-RU" sz="2000" dirty="0" smtClean="0">
                <a:latin typeface="Times New Roman" panose="02020603050405020304" pitchFamily="18" charset="0"/>
                <a:cs typeface="Times New Roman" panose="02020603050405020304" pitchFamily="18" charset="0"/>
              </a:rPr>
              <a:t> «Овощи», сказка Г. Юдина «Как варить компот?», В. Степанов «Был у зайца огород», К. Ушинский «История одной яблоньки», «Осенняя сказка», Я. </a:t>
            </a:r>
            <a:r>
              <a:rPr lang="ru-RU" sz="2000" dirty="0" err="1" smtClean="0">
                <a:latin typeface="Times New Roman" panose="02020603050405020304" pitchFamily="18" charset="0"/>
                <a:cs typeface="Times New Roman" panose="02020603050405020304" pitchFamily="18" charset="0"/>
              </a:rPr>
              <a:t>Тайц</a:t>
            </a:r>
            <a:r>
              <a:rPr lang="ru-RU" sz="2000" dirty="0" smtClean="0">
                <a:latin typeface="Times New Roman" panose="02020603050405020304" pitchFamily="18" charset="0"/>
                <a:cs typeface="Times New Roman" panose="02020603050405020304" pitchFamily="18" charset="0"/>
              </a:rPr>
              <a:t> «Послушный дождик», А. Майков «Осенние листья», Г. </a:t>
            </a:r>
            <a:r>
              <a:rPr lang="ru-RU" sz="2000" dirty="0" err="1" smtClean="0">
                <a:latin typeface="Times New Roman" panose="02020603050405020304" pitchFamily="18" charset="0"/>
                <a:cs typeface="Times New Roman" panose="02020603050405020304" pitchFamily="18" charset="0"/>
              </a:rPr>
              <a:t>Скребицкий</a:t>
            </a:r>
            <a:r>
              <a:rPr lang="ru-RU" sz="2000" dirty="0" smtClean="0">
                <a:latin typeface="Times New Roman" panose="02020603050405020304" pitchFamily="18" charset="0"/>
                <a:cs typeface="Times New Roman" panose="02020603050405020304" pitchFamily="18" charset="0"/>
              </a:rPr>
              <a:t> «Белка готовится к зиме», В. </a:t>
            </a:r>
            <a:r>
              <a:rPr lang="ru-RU" sz="2000" dirty="0" err="1" smtClean="0">
                <a:latin typeface="Times New Roman" panose="02020603050405020304" pitchFamily="18" charset="0"/>
                <a:cs typeface="Times New Roman" panose="02020603050405020304" pitchFamily="18" charset="0"/>
              </a:rPr>
              <a:t>Шульжик</a:t>
            </a:r>
            <a:r>
              <a:rPr lang="ru-RU" sz="2000" dirty="0" smtClean="0">
                <a:latin typeface="Times New Roman" panose="02020603050405020304" pitchFamily="18" charset="0"/>
                <a:cs typeface="Times New Roman" panose="02020603050405020304" pitchFamily="18" charset="0"/>
              </a:rPr>
              <a:t> «По грибы старик собрался», В. Бианки «Сентябрь».</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2024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913</Words>
  <Application>Microsoft Office PowerPoint</Application>
  <PresentationFormat>Широкоэкранный</PresentationFormat>
  <Paragraphs>107</Paragraphs>
  <Slides>20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vt:i4>
      </vt:variant>
    </vt:vector>
  </HeadingPairs>
  <TitlesOfParts>
    <vt:vector size="25" baseType="lpstr">
      <vt:lpstr>Arial</vt:lpstr>
      <vt:lpstr>Calibri</vt:lpstr>
      <vt:lpstr>Calibri Light</vt:lpstr>
      <vt:lpstr>Times New Roman</vt:lpstr>
      <vt:lpstr>Тема Office</vt:lpstr>
      <vt:lpstr>  Муниципальное бюджетное дошкольное  образовательное учреждение  центр развития ребенка –  детский сад №32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бюджетное дошкольное  образовательное учреждение  центр развития ребенка –  детский сад №32</dc:title>
  <dc:creator>Гульнара</dc:creator>
  <cp:lastModifiedBy>Гульнара</cp:lastModifiedBy>
  <cp:revision>19</cp:revision>
  <dcterms:created xsi:type="dcterms:W3CDTF">2017-11-25T16:19:00Z</dcterms:created>
  <dcterms:modified xsi:type="dcterms:W3CDTF">2017-11-25T20:36:46Z</dcterms:modified>
</cp:coreProperties>
</file>