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9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5" r:id="rId27"/>
    <p:sldId id="284" r:id="rId28"/>
    <p:sldId id="283" r:id="rId29"/>
    <p:sldId id="287" r:id="rId30"/>
    <p:sldId id="289" r:id="rId31"/>
    <p:sldId id="288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82" autoAdjust="0"/>
    <p:restoredTop sz="94660"/>
  </p:normalViewPr>
  <p:slideViewPr>
    <p:cSldViewPr>
      <p:cViewPr varScale="1">
        <p:scale>
          <a:sx n="88" d="100"/>
          <a:sy n="88" d="100"/>
        </p:scale>
        <p:origin x="-14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571480"/>
            <a:ext cx="7600976" cy="342902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  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МДОУ </a:t>
            </a:r>
            <a:r>
              <a:rPr lang="en-US" sz="1800" b="1" dirty="0" smtClean="0">
                <a:solidFill>
                  <a:schemeClr val="accent6">
                    <a:lumMod val="50000"/>
                  </a:schemeClr>
                </a:solidFill>
              </a:rPr>
              <a:t>“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Детский сад №210</a:t>
            </a:r>
            <a:r>
              <a:rPr lang="en-US" sz="1800" b="1" dirty="0" smtClean="0">
                <a:solidFill>
                  <a:schemeClr val="accent6">
                    <a:lumMod val="50000"/>
                  </a:schemeClr>
                </a:solidFill>
              </a:rPr>
              <a:t>”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b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г. Ярославль</a:t>
            </a:r>
            <a:b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b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    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проект</a:t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6000" b="1" u="sng" dirty="0" smtClean="0">
                <a:solidFill>
                  <a:srgbClr val="C00000"/>
                </a:solidFill>
              </a:rPr>
              <a:t>“</a:t>
            </a:r>
            <a:r>
              <a:rPr lang="ru-RU" sz="6000" b="1" u="sng" dirty="0" smtClean="0">
                <a:solidFill>
                  <a:srgbClr val="C00000"/>
                </a:solidFill>
              </a:rPr>
              <a:t>Играем в йогу</a:t>
            </a:r>
            <a:r>
              <a:rPr lang="en-US" sz="6000" b="1" u="sng" dirty="0" smtClean="0">
                <a:solidFill>
                  <a:srgbClr val="C00000"/>
                </a:solidFill>
              </a:rPr>
              <a:t>”</a:t>
            </a:r>
            <a:r>
              <a:rPr lang="ru-RU" sz="6000" b="1" u="sng" dirty="0" smtClean="0">
                <a:solidFill>
                  <a:srgbClr val="C00000"/>
                </a:solidFill>
              </a:rPr>
              <a:t/>
            </a:r>
            <a:br>
              <a:rPr lang="ru-RU" sz="6000" b="1" u="sng" dirty="0" smtClean="0">
                <a:solidFill>
                  <a:srgbClr val="C00000"/>
                </a:solidFill>
              </a:rPr>
            </a:br>
            <a:r>
              <a:rPr lang="ru-RU" sz="2700" dirty="0" smtClean="0">
                <a:solidFill>
                  <a:schemeClr val="accent6">
                    <a:lumMod val="50000"/>
                  </a:schemeClr>
                </a:solidFill>
              </a:rPr>
              <a:t>в младше-средней группе комбинированного вида</a:t>
            </a:r>
            <a:endParaRPr lang="ru-RU" sz="27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4714884"/>
            <a:ext cx="8001056" cy="1500198"/>
          </a:xfrm>
        </p:spPr>
        <p:txBody>
          <a:bodyPr>
            <a:normAutofit fontScale="85000" lnSpcReduction="20000"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подготовила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Мокеичева Елена Александровна </a:t>
            </a: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Воспитатель 1 квалификационной категории</a:t>
            </a: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   </a:t>
            </a: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  </a:t>
            </a:r>
          </a:p>
          <a:p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разминка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P41320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07017" y="928689"/>
            <a:ext cx="3238498" cy="2428873"/>
          </a:xfrm>
        </p:spPr>
      </p:pic>
      <p:pic>
        <p:nvPicPr>
          <p:cNvPr id="5" name="Рисунок 4" descr="P41320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3500438"/>
            <a:ext cx="3500430" cy="2625323"/>
          </a:xfrm>
          <a:prstGeom prst="rect">
            <a:avLst/>
          </a:prstGeom>
        </p:spPr>
      </p:pic>
      <p:pic>
        <p:nvPicPr>
          <p:cNvPr id="6" name="Рисунок 5" descr="IMG_20170421_1540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1000108"/>
            <a:ext cx="3571882" cy="47625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64294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Начинаем делать упражнения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6" name="Содержимое 5" descr="P41320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7516" y="1214438"/>
            <a:ext cx="6548967" cy="49117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Поза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</a:rPr>
              <a:t>“</a:t>
            </a:r>
            <a:r>
              <a:rPr lang="ru-RU" sz="2800" b="1" dirty="0" smtClean="0">
                <a:solidFill>
                  <a:srgbClr val="C00000"/>
                </a:solidFill>
              </a:rPr>
              <a:t>Дерево</a:t>
            </a:r>
            <a:r>
              <a:rPr lang="en-US" sz="2800" b="1" dirty="0" smtClean="0">
                <a:solidFill>
                  <a:srgbClr val="C00000"/>
                </a:solidFill>
              </a:rPr>
              <a:t>”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P40720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6248" y="1000108"/>
            <a:ext cx="4095756" cy="3071817"/>
          </a:xfrm>
        </p:spPr>
      </p:pic>
      <p:pic>
        <p:nvPicPr>
          <p:cNvPr id="5" name="Рисунок 4" descr="P4072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166" y="3429000"/>
            <a:ext cx="4286248" cy="3214685"/>
          </a:xfrm>
          <a:prstGeom prst="rect">
            <a:avLst/>
          </a:prstGeom>
        </p:spPr>
      </p:pic>
      <p:pic>
        <p:nvPicPr>
          <p:cNvPr id="6" name="Рисунок 5" descr="P42321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66087" y="919741"/>
            <a:ext cx="2786083" cy="2089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571504"/>
          </a:xfrm>
        </p:spPr>
        <p:txBody>
          <a:bodyPr/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Поза </a:t>
            </a:r>
            <a:r>
              <a:rPr lang="en-US" sz="2800" b="1" dirty="0" smtClean="0">
                <a:solidFill>
                  <a:srgbClr val="C00000"/>
                </a:solidFill>
              </a:rPr>
              <a:t>“</a:t>
            </a:r>
            <a:r>
              <a:rPr lang="ru-RU" sz="2800" b="1" dirty="0" smtClean="0">
                <a:solidFill>
                  <a:srgbClr val="C00000"/>
                </a:solidFill>
              </a:rPr>
              <a:t>Звезда</a:t>
            </a:r>
            <a:r>
              <a:rPr lang="en-US" sz="2800" b="1" dirty="0" smtClean="0">
                <a:solidFill>
                  <a:srgbClr val="C00000"/>
                </a:solidFill>
              </a:rPr>
              <a:t>”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P42321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324748" y="1532980"/>
            <a:ext cx="2548460" cy="1911345"/>
          </a:xfrm>
        </p:spPr>
      </p:pic>
      <p:pic>
        <p:nvPicPr>
          <p:cNvPr id="5" name="Рисунок 4" descr="P3312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3643314"/>
            <a:ext cx="3357586" cy="2518190"/>
          </a:xfrm>
          <a:prstGeom prst="rect">
            <a:avLst/>
          </a:prstGeom>
        </p:spPr>
      </p:pic>
      <p:pic>
        <p:nvPicPr>
          <p:cNvPr id="6" name="Рисунок 5" descr="P33120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43570" y="642918"/>
            <a:ext cx="2952739" cy="2214554"/>
          </a:xfrm>
          <a:prstGeom prst="rect">
            <a:avLst/>
          </a:prstGeom>
        </p:spPr>
      </p:pic>
      <p:pic>
        <p:nvPicPr>
          <p:cNvPr id="7" name="Рисунок 6" descr="P40720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3473" y="3357562"/>
            <a:ext cx="3429023" cy="2571768"/>
          </a:xfrm>
          <a:prstGeom prst="rect">
            <a:avLst/>
          </a:prstGeom>
        </p:spPr>
      </p:pic>
      <p:pic>
        <p:nvPicPr>
          <p:cNvPr id="8" name="Рисунок 7" descr="P40720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2910" y="928670"/>
            <a:ext cx="3143240" cy="2357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Поза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</a:rPr>
              <a:t>“</a:t>
            </a:r>
            <a:r>
              <a:rPr lang="ru-RU" sz="2800" b="1" dirty="0" smtClean="0">
                <a:solidFill>
                  <a:srgbClr val="C00000"/>
                </a:solidFill>
              </a:rPr>
              <a:t>Павлин</a:t>
            </a:r>
            <a:r>
              <a:rPr lang="en-US" sz="2800" b="1" dirty="0" smtClean="0">
                <a:solidFill>
                  <a:srgbClr val="C00000"/>
                </a:solidFill>
              </a:rPr>
              <a:t>”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P42321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5671818" y="1114737"/>
            <a:ext cx="3203044" cy="2402283"/>
          </a:xfrm>
        </p:spPr>
      </p:pic>
      <p:pic>
        <p:nvPicPr>
          <p:cNvPr id="5" name="Рисунок 4" descr="IMG_20170421_154842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1802" y="2357430"/>
            <a:ext cx="2946800" cy="3929066"/>
          </a:xfrm>
          <a:prstGeom prst="rect">
            <a:avLst/>
          </a:prstGeom>
        </p:spPr>
      </p:pic>
      <p:pic>
        <p:nvPicPr>
          <p:cNvPr id="6" name="Рисунок 5" descr="IMG_20170421_154900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1000108"/>
            <a:ext cx="2857502" cy="38100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Поза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</a:rPr>
              <a:t>“</a:t>
            </a:r>
            <a:r>
              <a:rPr lang="ru-RU" sz="2800" b="1" dirty="0" smtClean="0">
                <a:solidFill>
                  <a:srgbClr val="C00000"/>
                </a:solidFill>
              </a:rPr>
              <a:t>Павлин</a:t>
            </a:r>
            <a:r>
              <a:rPr lang="en-US" sz="2800" b="1" dirty="0" smtClean="0">
                <a:solidFill>
                  <a:srgbClr val="C00000"/>
                </a:solidFill>
              </a:rPr>
              <a:t>”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IMG_20170421_154902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72132" y="1071546"/>
            <a:ext cx="2893239" cy="3857652"/>
          </a:xfrm>
        </p:spPr>
      </p:pic>
      <p:pic>
        <p:nvPicPr>
          <p:cNvPr id="5" name="Рисунок 4" descr="IMG_20170421_154941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642918"/>
            <a:ext cx="2571768" cy="3429024"/>
          </a:xfrm>
          <a:prstGeom prst="rect">
            <a:avLst/>
          </a:prstGeom>
        </p:spPr>
      </p:pic>
      <p:pic>
        <p:nvPicPr>
          <p:cNvPr id="6" name="Рисунок 5" descr="IMG_20170421_155024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00298" y="2214554"/>
            <a:ext cx="2928958" cy="39052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Поза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</a:rPr>
              <a:t>“</a:t>
            </a:r>
            <a:r>
              <a:rPr lang="ru-RU" sz="2800" b="1" dirty="0" smtClean="0">
                <a:solidFill>
                  <a:srgbClr val="C00000"/>
                </a:solidFill>
              </a:rPr>
              <a:t>Треугольник</a:t>
            </a:r>
            <a:r>
              <a:rPr lang="en-US" sz="2800" b="1" dirty="0" smtClean="0">
                <a:solidFill>
                  <a:srgbClr val="C00000"/>
                </a:solidFill>
              </a:rPr>
              <a:t>”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6" name="Содержимое 5" descr="P42321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6015580" y="913850"/>
            <a:ext cx="2738961" cy="2054221"/>
          </a:xfrm>
        </p:spPr>
      </p:pic>
      <p:pic>
        <p:nvPicPr>
          <p:cNvPr id="7" name="Рисунок 6" descr="P41320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071546"/>
            <a:ext cx="4381499" cy="3286124"/>
          </a:xfrm>
          <a:prstGeom prst="rect">
            <a:avLst/>
          </a:prstGeom>
        </p:spPr>
      </p:pic>
      <p:pic>
        <p:nvPicPr>
          <p:cNvPr id="8" name="Рисунок 7" descr="P41320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124" y="3429000"/>
            <a:ext cx="3929058" cy="29467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Поза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</a:rPr>
              <a:t>“</a:t>
            </a:r>
            <a:r>
              <a:rPr lang="ru-RU" sz="2800" b="1" dirty="0" smtClean="0">
                <a:solidFill>
                  <a:srgbClr val="C00000"/>
                </a:solidFill>
              </a:rPr>
              <a:t>Щенок</a:t>
            </a:r>
            <a:r>
              <a:rPr lang="en-US" sz="2800" b="1" dirty="0" smtClean="0">
                <a:solidFill>
                  <a:srgbClr val="C00000"/>
                </a:solidFill>
              </a:rPr>
              <a:t>”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P42321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6158456" y="3271304"/>
            <a:ext cx="2738960" cy="2054220"/>
          </a:xfrm>
        </p:spPr>
      </p:pic>
      <p:pic>
        <p:nvPicPr>
          <p:cNvPr id="5" name="Рисунок 4" descr="P40720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000108"/>
            <a:ext cx="4429156" cy="3321867"/>
          </a:xfrm>
          <a:prstGeom prst="rect">
            <a:avLst/>
          </a:prstGeom>
        </p:spPr>
      </p:pic>
      <p:pic>
        <p:nvPicPr>
          <p:cNvPr id="6" name="Рисунок 5" descr="P40720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9322" y="642918"/>
            <a:ext cx="2571736" cy="1928802"/>
          </a:xfrm>
          <a:prstGeom prst="rect">
            <a:avLst/>
          </a:prstGeom>
        </p:spPr>
      </p:pic>
      <p:pic>
        <p:nvPicPr>
          <p:cNvPr id="7" name="Рисунок 6" descr="P40720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71736" y="3429000"/>
            <a:ext cx="3786182" cy="2839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Поза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“</a:t>
            </a:r>
            <a:r>
              <a:rPr lang="ru-RU" sz="2400" b="1" dirty="0" smtClean="0">
                <a:solidFill>
                  <a:srgbClr val="C00000"/>
                </a:solidFill>
              </a:rPr>
              <a:t>Единорог</a:t>
            </a:r>
            <a:r>
              <a:rPr lang="en-US" sz="2400" b="1" dirty="0" smtClean="0">
                <a:solidFill>
                  <a:srgbClr val="C00000"/>
                </a:solidFill>
              </a:rPr>
              <a:t>”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P42321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586292" y="842412"/>
            <a:ext cx="2167457" cy="1625593"/>
          </a:xfrm>
        </p:spPr>
      </p:pic>
      <p:pic>
        <p:nvPicPr>
          <p:cNvPr id="5" name="Рисунок 4" descr="P41320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7" y="2928934"/>
            <a:ext cx="4286281" cy="3214710"/>
          </a:xfrm>
          <a:prstGeom prst="rect">
            <a:avLst/>
          </a:prstGeom>
        </p:spPr>
      </p:pic>
      <p:pic>
        <p:nvPicPr>
          <p:cNvPr id="6" name="Рисунок 5" descr="P41320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124" y="1000108"/>
            <a:ext cx="4095778" cy="3071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928694"/>
          </a:xfrm>
        </p:spPr>
        <p:txBody>
          <a:bodyPr/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Поза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</a:rPr>
              <a:t>“</a:t>
            </a:r>
            <a:r>
              <a:rPr lang="ru-RU" sz="2800" b="1" dirty="0" smtClean="0">
                <a:solidFill>
                  <a:srgbClr val="C00000"/>
                </a:solidFill>
              </a:rPr>
              <a:t>Воин</a:t>
            </a:r>
            <a:r>
              <a:rPr lang="en-US" sz="2800" b="1" dirty="0" smtClean="0">
                <a:solidFill>
                  <a:srgbClr val="C00000"/>
                </a:solidFill>
              </a:rPr>
              <a:t>”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P42321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6360864" y="1068633"/>
            <a:ext cx="2262708" cy="1697031"/>
          </a:xfrm>
        </p:spPr>
      </p:pic>
      <p:pic>
        <p:nvPicPr>
          <p:cNvPr id="5" name="Рисунок 4" descr="IMG_20170421_155155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1285860"/>
            <a:ext cx="4071934" cy="3053951"/>
          </a:xfrm>
          <a:prstGeom prst="rect">
            <a:avLst/>
          </a:prstGeom>
        </p:spPr>
      </p:pic>
      <p:pic>
        <p:nvPicPr>
          <p:cNvPr id="6" name="Рисунок 5" descr="IMG_20170421_155145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24375" y="3214686"/>
            <a:ext cx="4095746" cy="3071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571504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“</a:t>
            </a:r>
            <a:r>
              <a:rPr lang="ru-RU" sz="2800" b="1" dirty="0" smtClean="0">
                <a:solidFill>
                  <a:srgbClr val="C00000"/>
                </a:solidFill>
              </a:rPr>
              <a:t>Играем в йогу</a:t>
            </a:r>
            <a:r>
              <a:rPr lang="en-US" sz="2800" b="1" dirty="0" smtClean="0">
                <a:solidFill>
                  <a:srgbClr val="C00000"/>
                </a:solidFill>
              </a:rPr>
              <a:t>”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2400" dirty="0" smtClean="0"/>
              <a:t>  Детская йога – это комплекс упражнений, который способствует  нормальному физическому и психическому развитию детского организма. Основная задача йоги для детей – укрепить здоровье и развить в ребёнке внимательное и уважительное отношение к своему телу. Асаны планомерно укрепляют все мышцы тела, без исключения, делают их эластичными, развивают подвижность суставов.</a:t>
            </a:r>
          </a:p>
          <a:p>
            <a:pPr>
              <a:buNone/>
            </a:pPr>
            <a:r>
              <a:rPr lang="ru-RU" sz="2400" dirty="0" smtClean="0"/>
              <a:t>Занятия йогой среди детей младшего возраста больше напоминает собой игру в животных или игру по изображению предметов. В детской йоге слово </a:t>
            </a:r>
            <a:r>
              <a:rPr lang="en-US" sz="2400" dirty="0" smtClean="0"/>
              <a:t>“</a:t>
            </a:r>
            <a:r>
              <a:rPr lang="ru-RU" sz="2400" dirty="0" smtClean="0"/>
              <a:t>асан</a:t>
            </a:r>
            <a:r>
              <a:rPr lang="en-US" sz="2400" dirty="0" smtClean="0"/>
              <a:t>”</a:t>
            </a:r>
            <a:r>
              <a:rPr lang="ru-RU" sz="2400" dirty="0" smtClean="0"/>
              <a:t> практически не употребляется. Его заменяют словом </a:t>
            </a:r>
            <a:r>
              <a:rPr lang="en-US" sz="2400" dirty="0" smtClean="0"/>
              <a:t>“</a:t>
            </a:r>
            <a:r>
              <a:rPr lang="ru-RU" sz="2400" dirty="0" smtClean="0"/>
              <a:t>поза</a:t>
            </a:r>
            <a:r>
              <a:rPr lang="en-US" sz="2400" dirty="0" smtClean="0"/>
              <a:t>”</a:t>
            </a:r>
            <a:r>
              <a:rPr lang="ru-RU" sz="2400" dirty="0" smtClean="0"/>
              <a:t>. Некоторые позы могут поначалу казаться более сложными, другие наоборот простыми. Самое главное – заниматься так, чтобы было комфортно и легко.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714380"/>
          </a:xfrm>
        </p:spPr>
        <p:txBody>
          <a:bodyPr/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Поза </a:t>
            </a:r>
            <a:r>
              <a:rPr lang="en-US" sz="2800" b="1" dirty="0" smtClean="0">
                <a:solidFill>
                  <a:srgbClr val="C00000"/>
                </a:solidFill>
              </a:rPr>
              <a:t>“</a:t>
            </a:r>
            <a:r>
              <a:rPr lang="ru-RU" sz="2800" b="1" dirty="0" smtClean="0">
                <a:solidFill>
                  <a:srgbClr val="C00000"/>
                </a:solidFill>
              </a:rPr>
              <a:t>Шарик</a:t>
            </a:r>
            <a:r>
              <a:rPr lang="en-US" sz="2800" b="1" dirty="0" smtClean="0">
                <a:solidFill>
                  <a:srgbClr val="C00000"/>
                </a:solidFill>
              </a:rPr>
              <a:t>”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IMG_20170421_154644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7620" y="2571744"/>
            <a:ext cx="4953003" cy="3714752"/>
          </a:xfrm>
          <a:prstGeom prst="rect">
            <a:avLst/>
          </a:prstGeom>
        </p:spPr>
      </p:pic>
      <p:pic>
        <p:nvPicPr>
          <p:cNvPr id="7" name="Рисунок 6" descr="IMG_20170421_154704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643050"/>
            <a:ext cx="3214710" cy="4286280"/>
          </a:xfrm>
          <a:prstGeom prst="rect">
            <a:avLst/>
          </a:prstGeom>
        </p:spPr>
      </p:pic>
      <p:pic>
        <p:nvPicPr>
          <p:cNvPr id="9" name="Содержимое 8" descr="P4232103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 rot="5400000">
            <a:off x="3460172" y="1468994"/>
            <a:ext cx="3179580" cy="238468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Поза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</a:rPr>
              <a:t>“</a:t>
            </a:r>
            <a:r>
              <a:rPr lang="ru-RU" sz="2800" b="1" dirty="0" smtClean="0">
                <a:solidFill>
                  <a:srgbClr val="C00000"/>
                </a:solidFill>
              </a:rPr>
              <a:t>Шарик</a:t>
            </a:r>
            <a:r>
              <a:rPr lang="en-US" sz="2800" b="1" dirty="0" smtClean="0">
                <a:solidFill>
                  <a:srgbClr val="C00000"/>
                </a:solidFill>
              </a:rPr>
              <a:t>”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IMG_20170421_154710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86380" y="1928802"/>
            <a:ext cx="2895607" cy="3860809"/>
          </a:xfrm>
        </p:spPr>
      </p:pic>
      <p:pic>
        <p:nvPicPr>
          <p:cNvPr id="5" name="Рисунок 4" descr="IMG_20170421_154714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1071546"/>
            <a:ext cx="3750477" cy="5000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78581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Поза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</a:rPr>
              <a:t>“</a:t>
            </a:r>
            <a:r>
              <a:rPr lang="ru-RU" sz="2800" b="1" dirty="0" smtClean="0">
                <a:solidFill>
                  <a:srgbClr val="C00000"/>
                </a:solidFill>
              </a:rPr>
              <a:t>Эму</a:t>
            </a:r>
            <a:r>
              <a:rPr lang="en-US" sz="2800" b="1" dirty="0" smtClean="0">
                <a:solidFill>
                  <a:srgbClr val="C00000"/>
                </a:solidFill>
              </a:rPr>
              <a:t>”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IMG_20170421_154421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628" y="1357298"/>
            <a:ext cx="3558790" cy="4745051"/>
          </a:xfrm>
        </p:spPr>
      </p:pic>
      <p:pic>
        <p:nvPicPr>
          <p:cNvPr id="5" name="Рисунок 4" descr="IMG_20170421_154541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1000108"/>
            <a:ext cx="2053825" cy="2738433"/>
          </a:xfrm>
          <a:prstGeom prst="rect">
            <a:avLst/>
          </a:prstGeom>
        </p:spPr>
      </p:pic>
      <p:pic>
        <p:nvPicPr>
          <p:cNvPr id="6" name="Рисунок 5" descr="IMG_20170421_154452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786" y="2071678"/>
            <a:ext cx="3143272" cy="4191030"/>
          </a:xfrm>
          <a:prstGeom prst="rect">
            <a:avLst/>
          </a:prstGeom>
        </p:spPr>
      </p:pic>
      <p:pic>
        <p:nvPicPr>
          <p:cNvPr id="7" name="Рисунок 6" descr="P42321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250001" y="1107265"/>
            <a:ext cx="2571768" cy="1928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857256"/>
          </a:xfrm>
        </p:spPr>
        <p:txBody>
          <a:bodyPr/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Поза </a:t>
            </a:r>
            <a:r>
              <a:rPr lang="en-US" sz="2800" b="1" dirty="0" smtClean="0">
                <a:solidFill>
                  <a:srgbClr val="C00000"/>
                </a:solidFill>
              </a:rPr>
              <a:t>“</a:t>
            </a:r>
            <a:r>
              <a:rPr lang="ru-RU" sz="2800" b="1" dirty="0" smtClean="0">
                <a:solidFill>
                  <a:srgbClr val="C00000"/>
                </a:solidFill>
              </a:rPr>
              <a:t>Утка</a:t>
            </a:r>
            <a:r>
              <a:rPr lang="en-US" sz="2800" b="1" dirty="0" smtClean="0">
                <a:solidFill>
                  <a:srgbClr val="C00000"/>
                </a:solidFill>
              </a:rPr>
              <a:t>”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IMG_20170421_154343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72132" y="785794"/>
            <a:ext cx="2964659" cy="3952879"/>
          </a:xfrm>
          <a:prstGeom prst="rect">
            <a:avLst/>
          </a:prstGeom>
        </p:spPr>
      </p:pic>
      <p:pic>
        <p:nvPicPr>
          <p:cNvPr id="7" name="Рисунок 6" descr="IMG_20170421_1542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7" y="2143116"/>
            <a:ext cx="5334037" cy="4000528"/>
          </a:xfrm>
          <a:prstGeom prst="rect">
            <a:avLst/>
          </a:prstGeom>
        </p:spPr>
      </p:pic>
      <p:pic>
        <p:nvPicPr>
          <p:cNvPr id="9" name="Содержимое 8" descr="P4232105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 rot="5400000">
            <a:off x="296108" y="1061158"/>
            <a:ext cx="2202913" cy="165218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Поза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</a:rPr>
              <a:t>“</a:t>
            </a:r>
            <a:r>
              <a:rPr lang="ru-RU" sz="2800" b="1" dirty="0" smtClean="0">
                <a:solidFill>
                  <a:srgbClr val="C00000"/>
                </a:solidFill>
              </a:rPr>
              <a:t>Чайка</a:t>
            </a:r>
            <a:r>
              <a:rPr lang="en-US" sz="2800" b="1" dirty="0" smtClean="0">
                <a:solidFill>
                  <a:srgbClr val="C00000"/>
                </a:solidFill>
              </a:rPr>
              <a:t>”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P42321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610107" y="890034"/>
            <a:ext cx="2548437" cy="1911328"/>
          </a:xfrm>
        </p:spPr>
      </p:pic>
      <p:pic>
        <p:nvPicPr>
          <p:cNvPr id="5" name="Рисунок 4" descr="P41320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3214686"/>
            <a:ext cx="4071966" cy="3053975"/>
          </a:xfrm>
          <a:prstGeom prst="rect">
            <a:avLst/>
          </a:prstGeom>
        </p:spPr>
      </p:pic>
      <p:pic>
        <p:nvPicPr>
          <p:cNvPr id="6" name="Рисунок 5" descr="P41320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3372" y="1214422"/>
            <a:ext cx="4405311" cy="3303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54098"/>
          </a:xfrm>
        </p:spPr>
        <p:txBody>
          <a:bodyPr/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Поза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</a:rPr>
              <a:t>“</a:t>
            </a:r>
            <a:r>
              <a:rPr lang="ru-RU" sz="2800" b="1" dirty="0" smtClean="0">
                <a:solidFill>
                  <a:srgbClr val="C00000"/>
                </a:solidFill>
              </a:rPr>
              <a:t>Чайка</a:t>
            </a:r>
            <a:r>
              <a:rPr lang="en-US" sz="2800" b="1" dirty="0" smtClean="0">
                <a:solidFill>
                  <a:srgbClr val="C00000"/>
                </a:solidFill>
              </a:rPr>
              <a:t>”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P41320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1214422"/>
            <a:ext cx="6238919" cy="467919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Поза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</a:rPr>
              <a:t>“</a:t>
            </a:r>
            <a:r>
              <a:rPr lang="ru-RU" sz="2800" b="1" dirty="0" smtClean="0">
                <a:solidFill>
                  <a:srgbClr val="C00000"/>
                </a:solidFill>
              </a:rPr>
              <a:t>Яйцо</a:t>
            </a:r>
            <a:r>
              <a:rPr lang="en-US" sz="2800" b="1" dirty="0" smtClean="0">
                <a:solidFill>
                  <a:srgbClr val="C00000"/>
                </a:solidFill>
              </a:rPr>
              <a:t>”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P41320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14876" y="3357562"/>
            <a:ext cx="3881969" cy="2911477"/>
          </a:xfrm>
        </p:spPr>
      </p:pic>
      <p:pic>
        <p:nvPicPr>
          <p:cNvPr id="5" name="Рисунок 4" descr="P41320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357298"/>
            <a:ext cx="5072098" cy="3804074"/>
          </a:xfrm>
          <a:prstGeom prst="rect">
            <a:avLst/>
          </a:prstGeom>
        </p:spPr>
      </p:pic>
      <p:pic>
        <p:nvPicPr>
          <p:cNvPr id="6" name="Рисунок 5" descr="P42321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669366" y="831436"/>
            <a:ext cx="2651148" cy="19883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571504"/>
          </a:xfrm>
        </p:spPr>
        <p:txBody>
          <a:bodyPr/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Поза </a:t>
            </a:r>
            <a:r>
              <a:rPr lang="en-US" sz="2800" b="1" dirty="0" smtClean="0">
                <a:solidFill>
                  <a:srgbClr val="C00000"/>
                </a:solidFill>
              </a:rPr>
              <a:t>“</a:t>
            </a:r>
            <a:r>
              <a:rPr lang="ru-RU" sz="2800" b="1" dirty="0" smtClean="0">
                <a:solidFill>
                  <a:srgbClr val="C00000"/>
                </a:solidFill>
              </a:rPr>
              <a:t>Яйцо</a:t>
            </a:r>
            <a:r>
              <a:rPr lang="en-US" sz="2800" b="1" dirty="0" smtClean="0">
                <a:solidFill>
                  <a:srgbClr val="C00000"/>
                </a:solidFill>
              </a:rPr>
              <a:t>”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P41320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14810" y="2786058"/>
            <a:ext cx="4560366" cy="3420275"/>
          </a:xfrm>
        </p:spPr>
      </p:pic>
      <p:pic>
        <p:nvPicPr>
          <p:cNvPr id="5" name="Рисунок 4" descr="P41320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1214422"/>
            <a:ext cx="4500593" cy="3375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428628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Поза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</a:rPr>
              <a:t>“</a:t>
            </a:r>
            <a:r>
              <a:rPr lang="ru-RU" sz="2800" b="1" dirty="0" smtClean="0">
                <a:solidFill>
                  <a:srgbClr val="C00000"/>
                </a:solidFill>
              </a:rPr>
              <a:t>Йог</a:t>
            </a:r>
            <a:r>
              <a:rPr lang="en-US" sz="2800" b="1" dirty="0" smtClean="0">
                <a:solidFill>
                  <a:srgbClr val="C00000"/>
                </a:solidFill>
              </a:rPr>
              <a:t>”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P4232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675341" y="824802"/>
            <a:ext cx="2221154" cy="1571636"/>
          </a:xfrm>
        </p:spPr>
      </p:pic>
      <p:pic>
        <p:nvPicPr>
          <p:cNvPr id="7" name="Рисунок 6" descr="P4072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3929066"/>
            <a:ext cx="3143271" cy="2357454"/>
          </a:xfrm>
          <a:prstGeom prst="rect">
            <a:avLst/>
          </a:prstGeom>
        </p:spPr>
      </p:pic>
      <p:pic>
        <p:nvPicPr>
          <p:cNvPr id="9" name="Содержимое 5" descr="P41320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2786058"/>
            <a:ext cx="4619657" cy="3464743"/>
          </a:xfrm>
          <a:prstGeom prst="rect">
            <a:avLst/>
          </a:prstGeom>
        </p:spPr>
      </p:pic>
      <p:pic>
        <p:nvPicPr>
          <p:cNvPr id="10" name="Рисунок 9" descr="P40720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43372" y="1000108"/>
            <a:ext cx="4357686" cy="3268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Поза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</a:rPr>
              <a:t>“</a:t>
            </a:r>
            <a:r>
              <a:rPr lang="ru-RU" sz="2800" b="1" dirty="0" smtClean="0">
                <a:solidFill>
                  <a:srgbClr val="C00000"/>
                </a:solidFill>
              </a:rPr>
              <a:t>Ночь</a:t>
            </a:r>
            <a:r>
              <a:rPr lang="en-US" sz="2800" b="1" dirty="0" smtClean="0">
                <a:solidFill>
                  <a:srgbClr val="C00000"/>
                </a:solidFill>
              </a:rPr>
              <a:t>”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P42321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5999442" y="858551"/>
            <a:ext cx="2296566" cy="1722425"/>
          </a:xfrm>
        </p:spPr>
      </p:pic>
      <p:pic>
        <p:nvPicPr>
          <p:cNvPr id="5" name="Рисунок 4" descr="P41320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2928934"/>
            <a:ext cx="4429124" cy="3321843"/>
          </a:xfrm>
          <a:prstGeom prst="rect">
            <a:avLst/>
          </a:prstGeom>
        </p:spPr>
      </p:pic>
      <p:pic>
        <p:nvPicPr>
          <p:cNvPr id="6" name="Рисунок 5" descr="P41320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1285860"/>
            <a:ext cx="3929058" cy="29467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357190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“</a:t>
            </a:r>
            <a:r>
              <a:rPr lang="ru-RU" sz="2800" b="1" dirty="0" smtClean="0">
                <a:solidFill>
                  <a:srgbClr val="C00000"/>
                </a:solidFill>
              </a:rPr>
              <a:t>Играем в йогу</a:t>
            </a:r>
            <a:r>
              <a:rPr lang="en-US" sz="2800" b="1" dirty="0" smtClean="0">
                <a:solidFill>
                  <a:srgbClr val="C00000"/>
                </a:solidFill>
              </a:rPr>
              <a:t>”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071546"/>
            <a:ext cx="8229600" cy="505461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u="sng" dirty="0" smtClean="0"/>
              <a:t>Актуальность</a:t>
            </a:r>
            <a:r>
              <a:rPr lang="ru-RU" sz="2400" dirty="0" smtClean="0"/>
              <a:t> заключается в том, что от недостаточной двигательной активности страдает мышечная система, снижается тонус мышц, работоспособность, выносливость, устойчивость организма к простудным заболеваниям, нарушается обмен веществ, что ведёт к ожирению.</a:t>
            </a:r>
          </a:p>
          <a:p>
            <a:pPr>
              <a:buNone/>
            </a:pPr>
            <a:r>
              <a:rPr lang="ru-RU" sz="2400" dirty="0" smtClean="0"/>
              <a:t>Неуклонный рост числа детей с нарушением зрения, сокращение двигательной активности детей из-за приоритета </a:t>
            </a:r>
            <a:r>
              <a:rPr lang="en-US" sz="2400" dirty="0" smtClean="0"/>
              <a:t>“</a:t>
            </a:r>
            <a:r>
              <a:rPr lang="ru-RU" sz="2400" dirty="0" smtClean="0"/>
              <a:t>интеллектуальных</a:t>
            </a:r>
            <a:r>
              <a:rPr lang="en-US" sz="2400" dirty="0" smtClean="0"/>
              <a:t>”</a:t>
            </a:r>
            <a:r>
              <a:rPr lang="ru-RU" sz="2400" dirty="0" smtClean="0"/>
              <a:t> занятий, увлечение детей компьютерными играми, телевидением и, как следствие, общая слабость мышц, неспособных удерживать осанку в правильном положении.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64294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“</a:t>
            </a:r>
            <a:r>
              <a:rPr lang="ru-RU" sz="2800" b="1" dirty="0" smtClean="0">
                <a:solidFill>
                  <a:srgbClr val="C00000"/>
                </a:solidFill>
              </a:rPr>
              <a:t>Играем в йогу</a:t>
            </a:r>
            <a:r>
              <a:rPr lang="en-US" sz="2800" b="1" dirty="0" smtClean="0">
                <a:solidFill>
                  <a:srgbClr val="C00000"/>
                </a:solidFill>
              </a:rPr>
              <a:t>”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Дети восприняли проект очень хорошо. Мы часто слышали от них</a:t>
            </a:r>
            <a:r>
              <a:rPr lang="en-US" sz="2400" dirty="0" smtClean="0"/>
              <a:t>: “</a:t>
            </a:r>
            <a:r>
              <a:rPr lang="ru-RU" sz="2400" dirty="0" smtClean="0"/>
              <a:t> А когда пойдём играть в йогу?</a:t>
            </a:r>
            <a:r>
              <a:rPr lang="en-US" sz="2400" dirty="0" smtClean="0"/>
              <a:t>”</a:t>
            </a:r>
            <a:r>
              <a:rPr lang="ru-RU" sz="2400" dirty="0" smtClean="0"/>
              <a:t> </a:t>
            </a:r>
          </a:p>
          <a:p>
            <a:pPr>
              <a:buNone/>
            </a:pPr>
            <a:r>
              <a:rPr lang="ru-RU" sz="2400" dirty="0" smtClean="0"/>
              <a:t>Интересные упражнения, выполняемые в статике, помогали развивать гибкость и концентрацию внимания (что особенно важно в дошкольном возрасте). Занятия йогой помогали детям поддерживать хорошую физическую форму и поднять настроение. Повысился двигательный опыт детей, они стали меньше болеть. Родители рассказывали о том, что дети дома иногда </a:t>
            </a:r>
            <a:r>
              <a:rPr lang="en-US" sz="2400" dirty="0" smtClean="0"/>
              <a:t>“</a:t>
            </a:r>
            <a:r>
              <a:rPr lang="ru-RU" sz="2400" dirty="0" smtClean="0"/>
              <a:t>играют в йогу</a:t>
            </a:r>
            <a:r>
              <a:rPr lang="en-US" sz="2400" dirty="0" smtClean="0"/>
              <a:t>”</a:t>
            </a:r>
            <a:r>
              <a:rPr lang="ru-RU" sz="2400" dirty="0" smtClean="0"/>
              <a:t>.</a:t>
            </a:r>
          </a:p>
          <a:p>
            <a:pPr>
              <a:buNone/>
            </a:pPr>
            <a:r>
              <a:rPr lang="ru-RU" sz="2400" dirty="0" smtClean="0"/>
              <a:t> Делая анализ работы по проекту, мы пришли к выводу о продолжении этой деятельности в следующем году.</a:t>
            </a:r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214446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Спасибо за внимание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loveyog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1698629"/>
            <a:ext cx="6429478" cy="4427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143008"/>
          </a:xfrm>
        </p:spPr>
        <p:txBody>
          <a:bodyPr>
            <a:normAutofit/>
          </a:bodyPr>
          <a:lstStyle/>
          <a:p>
            <a:pPr algn="l"/>
            <a:r>
              <a:rPr lang="ru-RU" sz="2800" b="1" u="sng" dirty="0" smtClean="0"/>
              <a:t>Цель</a:t>
            </a:r>
            <a:r>
              <a:rPr lang="en-US" sz="2800" b="1" u="sng" dirty="0" smtClean="0"/>
              <a:t>: </a:t>
            </a:r>
            <a:r>
              <a:rPr lang="ru-RU" sz="2800" u="sng" dirty="0" smtClean="0"/>
              <a:t>развитие двигательной активности детей, как фактора, влияющего на здоровый образ жизни.</a:t>
            </a:r>
            <a:endParaRPr lang="ru-RU" sz="2800" u="sng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448311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u="sng" dirty="0" smtClean="0"/>
              <a:t>Задачи</a:t>
            </a:r>
            <a:r>
              <a:rPr lang="en-US" sz="2400" b="1" u="sng" dirty="0" smtClean="0"/>
              <a:t>: </a:t>
            </a:r>
            <a:endParaRPr lang="ru-RU" sz="2400" b="1" u="sng" dirty="0" smtClean="0"/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Учить детей правильно и красиво выполнять упражнения йоги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 smtClean="0"/>
              <a:t>Развивать координацию движений, физическую выносливость и гибкость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 smtClean="0"/>
              <a:t>Вырабатывать правильную осанку, развивая опорно-двигательный аппарат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 smtClean="0"/>
              <a:t>Укреплять мышцы глаз, используя зрительную гимнастику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 smtClean="0"/>
              <a:t>Совершенствовать основные виды движений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 smtClean="0"/>
              <a:t>Учить правильному дыханию, умению сосредотачиваться и расслабляться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 smtClean="0"/>
              <a:t>Привлечь родителей к приобретению набора карточек </a:t>
            </a:r>
            <a:r>
              <a:rPr lang="en-US" sz="2000" dirty="0" smtClean="0"/>
              <a:t>“</a:t>
            </a:r>
            <a:r>
              <a:rPr lang="ru-RU" sz="2000" dirty="0" smtClean="0"/>
              <a:t>Йога-азбука</a:t>
            </a:r>
            <a:r>
              <a:rPr lang="en-US" sz="2000" dirty="0" smtClean="0"/>
              <a:t>”</a:t>
            </a:r>
            <a:r>
              <a:rPr lang="ru-RU" sz="2000" dirty="0" smtClean="0"/>
              <a:t> и ковриков для йоги</a:t>
            </a:r>
          </a:p>
          <a:p>
            <a:pPr marL="514350" indent="-514350">
              <a:buFont typeface="+mj-lt"/>
              <a:buAutoNum type="arabicPeriod"/>
            </a:pP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1357322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u="sng" dirty="0" smtClean="0"/>
              <a:t>Тип проекта </a:t>
            </a:r>
            <a:r>
              <a:rPr lang="en-US" sz="2400" u="sng" dirty="0" smtClean="0"/>
              <a:t>“</a:t>
            </a:r>
            <a:r>
              <a:rPr lang="ru-RU" sz="2400" u="sng" dirty="0" smtClean="0"/>
              <a:t>Играем в йогу</a:t>
            </a:r>
            <a:r>
              <a:rPr lang="en-US" sz="2400" u="sng" dirty="0" smtClean="0"/>
              <a:t>”:</a:t>
            </a:r>
            <a:r>
              <a:rPr lang="ru-RU" sz="2400" u="sng" dirty="0" smtClean="0"/>
              <a:t> </a:t>
            </a:r>
            <a:r>
              <a:rPr lang="ru-RU" sz="2400" b="1" u="sng" dirty="0" smtClean="0"/>
              <a:t>здоровьесберегающий</a:t>
            </a:r>
            <a:br>
              <a:rPr lang="ru-RU" sz="2400" b="1" u="sng" dirty="0" smtClean="0"/>
            </a:br>
            <a:r>
              <a:rPr lang="ru-RU" sz="2400" dirty="0" smtClean="0"/>
              <a:t>проект  среднесрочный (2 – 3 месяца)</a:t>
            </a:r>
            <a:br>
              <a:rPr lang="ru-RU" sz="2400" dirty="0" smtClean="0"/>
            </a:br>
            <a:r>
              <a:rPr lang="ru-RU" sz="2700" dirty="0" smtClean="0"/>
              <a:t>участники</a:t>
            </a:r>
            <a:r>
              <a:rPr lang="ru-RU" sz="2400" dirty="0" smtClean="0"/>
              <a:t> проекта</a:t>
            </a:r>
            <a:r>
              <a:rPr lang="en-US" sz="2400" dirty="0" smtClean="0"/>
              <a:t>:</a:t>
            </a:r>
            <a:r>
              <a:rPr lang="ru-RU" sz="2400" dirty="0" smtClean="0"/>
              <a:t> дети 3-4 лет, педагоги, родители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00240"/>
            <a:ext cx="8229600" cy="412592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u="sng" dirty="0" smtClean="0"/>
              <a:t>Предполагаемый результат</a:t>
            </a:r>
          </a:p>
          <a:p>
            <a:r>
              <a:rPr lang="ru-RU" sz="2400" dirty="0" smtClean="0"/>
              <a:t>Дети умеют выполнять позы </a:t>
            </a:r>
            <a:r>
              <a:rPr lang="en-US" sz="2400" dirty="0" smtClean="0"/>
              <a:t>“</a:t>
            </a:r>
            <a:r>
              <a:rPr lang="ru-RU" sz="2400" dirty="0" smtClean="0"/>
              <a:t>Йоги - Азбуки</a:t>
            </a:r>
            <a:r>
              <a:rPr lang="en-US" sz="2400" dirty="0" smtClean="0"/>
              <a:t>”</a:t>
            </a:r>
            <a:endParaRPr lang="ru-RU" sz="2400" dirty="0" smtClean="0"/>
          </a:p>
          <a:p>
            <a:r>
              <a:rPr lang="ru-RU" sz="2400" dirty="0" smtClean="0"/>
              <a:t>У детей развиты координация движений, гибкость</a:t>
            </a:r>
          </a:p>
          <a:p>
            <a:r>
              <a:rPr lang="ru-RU" sz="2400" dirty="0" smtClean="0"/>
              <a:t>Укреплён опорно-двигательный аппарат, что позволяет формировать правильную осанку</a:t>
            </a:r>
          </a:p>
          <a:p>
            <a:r>
              <a:rPr lang="ru-RU" sz="2400" dirty="0" smtClean="0"/>
              <a:t>Повышена двигательная активность детей</a:t>
            </a:r>
          </a:p>
          <a:p>
            <a:pPr>
              <a:buNone/>
            </a:pPr>
            <a:r>
              <a:rPr lang="ru-RU" sz="2400" u="sng" dirty="0" smtClean="0"/>
              <a:t>Конечный результат (продукт)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Отчётная презентация </a:t>
            </a:r>
            <a:r>
              <a:rPr lang="en-US" sz="2400" dirty="0" smtClean="0"/>
              <a:t>“</a:t>
            </a:r>
            <a:r>
              <a:rPr lang="ru-RU" sz="2400" dirty="0" smtClean="0"/>
              <a:t>Играем в йогу</a:t>
            </a:r>
            <a:r>
              <a:rPr lang="en-US" sz="2400" dirty="0" smtClean="0"/>
              <a:t>”</a:t>
            </a:r>
            <a:endParaRPr lang="ru-RU" sz="2400" dirty="0" smtClean="0"/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Фоторепортаж о проделанной работе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785818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“</a:t>
            </a:r>
            <a:r>
              <a:rPr lang="ru-RU" sz="3200" b="1" dirty="0" smtClean="0">
                <a:solidFill>
                  <a:srgbClr val="C00000"/>
                </a:solidFill>
              </a:rPr>
              <a:t>Играем в йогу</a:t>
            </a:r>
            <a:r>
              <a:rPr lang="en-US" sz="3200" b="1" dirty="0" smtClean="0">
                <a:solidFill>
                  <a:srgbClr val="C00000"/>
                </a:solidFill>
              </a:rPr>
              <a:t>”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Проект </a:t>
            </a:r>
            <a:r>
              <a:rPr lang="en-US" sz="2400" dirty="0" smtClean="0"/>
              <a:t>“</a:t>
            </a:r>
            <a:r>
              <a:rPr lang="ru-RU" sz="2400" dirty="0" smtClean="0"/>
              <a:t>Играем в йогу</a:t>
            </a:r>
            <a:r>
              <a:rPr lang="en-US" sz="2400" dirty="0" smtClean="0"/>
              <a:t>”</a:t>
            </a:r>
            <a:r>
              <a:rPr lang="ru-RU" sz="2400" dirty="0" smtClean="0"/>
              <a:t> проводился с детьми 3-4 </a:t>
            </a:r>
            <a:r>
              <a:rPr lang="ru-RU" sz="2400" dirty="0" smtClean="0"/>
              <a:t>лет, в </a:t>
            </a:r>
            <a:r>
              <a:rPr lang="ru-RU" sz="2400" smtClean="0"/>
              <a:t>вечернее время. </a:t>
            </a:r>
            <a:r>
              <a:rPr lang="ru-RU" sz="2400" dirty="0" smtClean="0"/>
              <a:t>Занятия в этом возрасте длятся в среднем 10-15 минут. Дети с помощью воспитателя раскладывали и убирали коврики. Каждое занятие обязательно начиналось с разминки. На каждом из них брались 1-2 новые позы, в зависимости от их сложности, а также повторялись 2-3 уже изученные. Для поддержания интереса была подобранна музыка для занятий йогой. Во время тренировок использовалась зрительная гимнастика, так как большинство детей моей группы с ослабленным зрением. В конце каждого занятия выполнялась поза </a:t>
            </a:r>
            <a:r>
              <a:rPr lang="en-US" sz="2400" dirty="0" smtClean="0"/>
              <a:t>“</a:t>
            </a:r>
            <a:r>
              <a:rPr lang="ru-RU" sz="2400" dirty="0" smtClean="0"/>
              <a:t>ночь</a:t>
            </a:r>
            <a:r>
              <a:rPr lang="en-US" sz="2400" dirty="0" smtClean="0"/>
              <a:t>”</a:t>
            </a:r>
            <a:r>
              <a:rPr lang="ru-RU" sz="2400" dirty="0" smtClean="0"/>
              <a:t> для расслабления.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НАБОР КАРТОЧЕК </a:t>
            </a:r>
            <a:r>
              <a:rPr lang="en-US" sz="2400" b="1" dirty="0" smtClean="0">
                <a:solidFill>
                  <a:srgbClr val="C00000"/>
                </a:solidFill>
              </a:rPr>
              <a:t>”</a:t>
            </a:r>
            <a:r>
              <a:rPr lang="ru-RU" sz="2800" b="1" dirty="0" smtClean="0">
                <a:solidFill>
                  <a:srgbClr val="C00000"/>
                </a:solidFill>
              </a:rPr>
              <a:t>Йога-азбука</a:t>
            </a:r>
            <a:r>
              <a:rPr lang="en-US" sz="2400" b="1" dirty="0" smtClean="0">
                <a:solidFill>
                  <a:srgbClr val="C00000"/>
                </a:solidFill>
              </a:rPr>
              <a:t>”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P42320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1142984"/>
            <a:ext cx="6510870" cy="488315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98903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Подготовка                                                                   (раскладываем коврики)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IMG_20170421_1538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4414" y="1344992"/>
            <a:ext cx="6374894" cy="478117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построение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P41320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1214422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Йог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Йога</Template>
  <TotalTime>564</TotalTime>
  <Words>643</Words>
  <Application>Microsoft Office PowerPoint</Application>
  <PresentationFormat>Экран (4:3)</PresentationFormat>
  <Paragraphs>62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Йога</vt:lpstr>
      <vt:lpstr>   МДОУ “Детский сад №210”  г. Ярославль        проект “Играем в йогу” в младше-средней группе комбинированного вида</vt:lpstr>
      <vt:lpstr>“Играем в йогу”</vt:lpstr>
      <vt:lpstr>“Играем в йогу”</vt:lpstr>
      <vt:lpstr>Цель: развитие двигательной активности детей, как фактора, влияющего на здоровый образ жизни.</vt:lpstr>
      <vt:lpstr> Тип проекта “Играем в йогу”: здоровьесберегающий проект  среднесрочный (2 – 3 месяца) участники проекта: дети 3-4 лет, педагоги, родители  </vt:lpstr>
      <vt:lpstr>“Играем в йогу”</vt:lpstr>
      <vt:lpstr>НАБОР КАРТОЧЕК ”Йога-азбука”</vt:lpstr>
      <vt:lpstr>Подготовка                                                                   (раскладываем коврики)</vt:lpstr>
      <vt:lpstr>построение</vt:lpstr>
      <vt:lpstr>разминка</vt:lpstr>
      <vt:lpstr>Начинаем делать упражнения</vt:lpstr>
      <vt:lpstr>Поза “Дерево”</vt:lpstr>
      <vt:lpstr>Поза “Звезда”</vt:lpstr>
      <vt:lpstr>Поза “Павлин”</vt:lpstr>
      <vt:lpstr>Поза “Павлин”</vt:lpstr>
      <vt:lpstr>Поза “Треугольник”</vt:lpstr>
      <vt:lpstr>Поза “Щенок”</vt:lpstr>
      <vt:lpstr>Поза “Единорог”</vt:lpstr>
      <vt:lpstr>Поза “Воин”</vt:lpstr>
      <vt:lpstr>Поза “Шарик”</vt:lpstr>
      <vt:lpstr>Поза “Шарик”</vt:lpstr>
      <vt:lpstr>Поза “Эму”</vt:lpstr>
      <vt:lpstr>Поза “Утка”</vt:lpstr>
      <vt:lpstr>Поза “Чайка”</vt:lpstr>
      <vt:lpstr>Поза “Чайка”</vt:lpstr>
      <vt:lpstr>Поза “Яйцо”</vt:lpstr>
      <vt:lpstr>Поза “Яйцо”</vt:lpstr>
      <vt:lpstr>Поза “Йог”</vt:lpstr>
      <vt:lpstr>Поза “Ночь” </vt:lpstr>
      <vt:lpstr>“Играем в йогу”</vt:lpstr>
      <vt:lpstr>Спасибо за внимание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МДОУ “Детский сад №210”                                                                                      г.  Ярославль                                                                                             Проект “Играем в йогу”</dc:title>
  <dc:creator>User</dc:creator>
  <cp:lastModifiedBy>User</cp:lastModifiedBy>
  <cp:revision>64</cp:revision>
  <dcterms:created xsi:type="dcterms:W3CDTF">2017-03-14T20:24:39Z</dcterms:created>
  <dcterms:modified xsi:type="dcterms:W3CDTF">2017-07-13T19:45:58Z</dcterms:modified>
</cp:coreProperties>
</file>