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86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3" r:id="rId20"/>
    <p:sldId id="284" r:id="rId21"/>
    <p:sldId id="279" r:id="rId22"/>
    <p:sldId id="285" r:id="rId23"/>
    <p:sldId id="287" r:id="rId24"/>
    <p:sldId id="25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CB0F-043D-4CFB-8CFB-BDA76329222C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340F-1C4F-4E40-8615-2F4DFB7D7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pictures-hd8.ru/img/articles/Oct/09/05c79afc920b5d76b5a342a2bf001a99/2.jpg" TargetMode="External"/><Relationship Id="rId13" Type="http://schemas.openxmlformats.org/officeDocument/2006/relationships/hyperlink" Target="http://www.nepsite.ru/upload/iblock/b59/b593cab770101c62b8694bb3bb05e94b.png" TargetMode="External"/><Relationship Id="rId3" Type="http://schemas.openxmlformats.org/officeDocument/2006/relationships/image" Target="../media/image11.jpeg"/><Relationship Id="rId7" Type="http://schemas.openxmlformats.org/officeDocument/2006/relationships/hyperlink" Target="http://festival.1september.ru/articles/622614/img12.jpg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content.cdninstagram.com/t51.2885-19/11374570_843212322424729_1320084322_a.jpg" TargetMode="External"/><Relationship Id="rId11" Type="http://schemas.openxmlformats.org/officeDocument/2006/relationships/hyperlink" Target="http://biblvsoh1.ucoz.ru/_si/0/83226484.jpg" TargetMode="External"/><Relationship Id="rId5" Type="http://schemas.openxmlformats.org/officeDocument/2006/relationships/image" Target="../media/image7.jpeg"/><Relationship Id="rId15" Type="http://schemas.openxmlformats.org/officeDocument/2006/relationships/image" Target="../media/image14.png"/><Relationship Id="rId10" Type="http://schemas.openxmlformats.org/officeDocument/2006/relationships/image" Target="../media/image13.jpeg"/><Relationship Id="rId4" Type="http://schemas.openxmlformats.org/officeDocument/2006/relationships/hyperlink" Target="http://blog.bnkomi.ru/content/post/28238/0001%D0%A0%D0%AD%D0%A1.jpg" TargetMode="External"/><Relationship Id="rId9" Type="http://schemas.openxmlformats.org/officeDocument/2006/relationships/image" Target="../media/image12.png"/><Relationship Id="rId14" Type="http://schemas.openxmlformats.org/officeDocument/2006/relationships/hyperlink" Target="http://proxy.whoisaaronbrown.com/proxy/http:/img0.liveinternet.ru/images/attach/c/5/85/905/85905784_3422645_ChoubinetteDesigns_MagicalAutumnNight_El_12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785794"/>
            <a:ext cx="443717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Знатоки </a:t>
            </a:r>
          </a:p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Коми </a:t>
            </a:r>
            <a:r>
              <a:rPr lang="ru-RU" sz="7200" b="1" dirty="0" smtClean="0">
                <a:ln w="180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края</a:t>
            </a:r>
            <a:endParaRPr lang="ru-RU" sz="7200" b="1" cap="none" spc="0" dirty="0">
              <a:ln w="18000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306" y="3071810"/>
            <a:ext cx="34083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</a:rPr>
              <a:t>Интерактивная игра</a:t>
            </a:r>
            <a:endParaRPr lang="ru-RU" sz="2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0" y="6500810"/>
            <a:ext cx="2286016" cy="357190"/>
          </a:xfrm>
          <a:prstGeom prst="rect">
            <a:avLst/>
          </a:prstGeom>
          <a:noFill/>
        </p:spPr>
      </p:pic>
      <p:pic>
        <p:nvPicPr>
          <p:cNvPr id="7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2285984" y="6500810"/>
            <a:ext cx="2286016" cy="357190"/>
          </a:xfrm>
          <a:prstGeom prst="rect">
            <a:avLst/>
          </a:prstGeom>
          <a:noFill/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4572000" y="6500810"/>
            <a:ext cx="2286016" cy="357190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6857984" y="6500810"/>
            <a:ext cx="2286016" cy="3571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45589" y="4786322"/>
            <a:ext cx="37984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i="1" dirty="0" smtClean="0"/>
              <a:t>Игру составила</a:t>
            </a:r>
          </a:p>
          <a:p>
            <a:pPr algn="r"/>
            <a:r>
              <a:rPr lang="ru-RU" b="1" i="1" dirty="0" smtClean="0"/>
              <a:t>Теребенина Л.А</a:t>
            </a:r>
            <a:r>
              <a:rPr lang="ru-RU" i="1" dirty="0" smtClean="0"/>
              <a:t>.,</a:t>
            </a:r>
          </a:p>
          <a:p>
            <a:pPr algn="r"/>
            <a:r>
              <a:rPr lang="ru-RU" i="1" dirty="0" smtClean="0"/>
              <a:t>учитель коми языка</a:t>
            </a:r>
          </a:p>
          <a:p>
            <a:pPr algn="r"/>
            <a:r>
              <a:rPr lang="ru-RU" i="1" dirty="0" smtClean="0"/>
              <a:t>МБОУ «СОШ №2 им. Г.В. Кравченко»</a:t>
            </a:r>
          </a:p>
          <a:p>
            <a:pPr algn="r"/>
            <a:r>
              <a:rPr lang="ru-RU" i="1" dirty="0" smtClean="0"/>
              <a:t>г. Вуктыл Республика Коми</a:t>
            </a:r>
          </a:p>
          <a:p>
            <a:pPr algn="r"/>
            <a:r>
              <a:rPr lang="ru-RU" i="1" dirty="0" smtClean="0"/>
              <a:t>2016г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3554" name="AutoShape 2" descr="http://proxy.whoisaaronbrown.com/proxy/http:/img0.liveinternet.ru/images/attach/c/5/85/905/85905784_3422645_ChoubinetteDesigns_MagicalAutumnNight_El_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://proxy.whoisaaronbrown.com/proxy/http:/img0.liveinternet.ru/images/attach/c/5/85/905/85905784_3422645_ChoubinetteDesigns_MagicalAutumnNight_El_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://proxy.whoisaaronbrown.com/proxy/http:/img0.liveinternet.ru/images/attach/c/5/85/905/85905784_3422645_ChoubinetteDesigns_MagicalAutumnNight_El_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9" name="Picture 7" descr="C:\Users\1\Downloads\85905784_3422645_ChoubinetteDesigns_MagicalAutumnNight_El_12.png"/>
          <p:cNvPicPr>
            <a:picLocks noChangeAspect="1" noChangeArrowheads="1"/>
          </p:cNvPicPr>
          <p:nvPr/>
        </p:nvPicPr>
        <p:blipFill>
          <a:blip r:embed="rId3" cstate="print"/>
          <a:srcRect l="1392"/>
          <a:stretch>
            <a:fillRect/>
          </a:stretch>
        </p:blipFill>
        <p:spPr bwMode="auto">
          <a:xfrm rot="20548385">
            <a:off x="-12078" y="2343277"/>
            <a:ext cx="3592595" cy="2371537"/>
          </a:xfrm>
          <a:prstGeom prst="rect">
            <a:avLst/>
          </a:prstGeom>
          <a:noFill/>
        </p:spPr>
      </p:pic>
      <p:pic>
        <p:nvPicPr>
          <p:cNvPr id="5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71612"/>
            <a:ext cx="3312448" cy="2247814"/>
          </a:xfrm>
          <a:prstGeom prst="rect">
            <a:avLst/>
          </a:prstGeom>
          <a:noFill/>
        </p:spPr>
      </p:pic>
      <p:pic>
        <p:nvPicPr>
          <p:cNvPr id="14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0" y="0"/>
            <a:ext cx="2286016" cy="357190"/>
          </a:xfrm>
          <a:prstGeom prst="rect">
            <a:avLst/>
          </a:prstGeom>
          <a:noFill/>
        </p:spPr>
      </p:pic>
      <p:pic>
        <p:nvPicPr>
          <p:cNvPr id="15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2285984" y="0"/>
            <a:ext cx="2286016" cy="357190"/>
          </a:xfrm>
          <a:prstGeom prst="rect">
            <a:avLst/>
          </a:prstGeom>
          <a:noFill/>
        </p:spPr>
      </p:pic>
      <p:pic>
        <p:nvPicPr>
          <p:cNvPr id="16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4572000" y="0"/>
            <a:ext cx="2286016" cy="357190"/>
          </a:xfrm>
          <a:prstGeom prst="rect">
            <a:avLst/>
          </a:prstGeom>
          <a:noFill/>
        </p:spPr>
      </p:pic>
      <p:pic>
        <p:nvPicPr>
          <p:cNvPr id="17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6857984" y="0"/>
            <a:ext cx="2286016" cy="357190"/>
          </a:xfrm>
          <a:prstGeom prst="rect">
            <a:avLst/>
          </a:prstGeom>
          <a:noFill/>
        </p:spPr>
      </p:pic>
      <p:pic>
        <p:nvPicPr>
          <p:cNvPr id="23561" name="Picture 9" descr="http://biblvsoh1.ucoz.ru/_si/0/8322648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741099"/>
            <a:ext cx="2500330" cy="2871103"/>
          </a:xfrm>
          <a:prstGeom prst="rect">
            <a:avLst/>
          </a:prstGeom>
          <a:noFill/>
        </p:spPr>
      </p:pic>
      <p:pic>
        <p:nvPicPr>
          <p:cNvPr id="23565" name="Picture 13" descr="http://www.nepsite.ru/upload/iblock/b59/b593cab770101c62b8694bb3bb05e94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424" y="357166"/>
            <a:ext cx="154395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000232" y="428604"/>
            <a:ext cx="650774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У нас даже звери и птицы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говорят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по-коми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Летает ворона над городом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и кричит: «Кар».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Что это обозначает?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4744" y="0"/>
            <a:ext cx="2488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8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28662" y="3143248"/>
            <a:ext cx="2007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караул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3714752"/>
            <a:ext cx="1731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город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4286256"/>
            <a:ext cx="20394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привет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4744" y="0"/>
            <a:ext cx="2488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9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1" y="642918"/>
            <a:ext cx="64649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Во второй половине 18 века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«земляным яблоком»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 Коми крае называли …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71538" y="3143248"/>
            <a:ext cx="1696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брюкву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4744" y="3714752"/>
            <a:ext cx="113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репу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6446" y="4286256"/>
            <a:ext cx="2312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картофель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10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3042" y="571480"/>
            <a:ext cx="73096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Раньше коми не выходили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на улицу, пока не завяжут пояс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или на платье, или на рубашку,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или на штаны. Почему?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3643314"/>
            <a:ext cx="2286016" cy="114300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00100" y="3000372"/>
            <a:ext cx="16594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Боялись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сглаза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3240" y="3571876"/>
            <a:ext cx="24449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Хотели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понравиться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7884" y="4143380"/>
            <a:ext cx="22090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Чтоб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не продуло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11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1071546"/>
            <a:ext cx="63223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Что наши предки называли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«Каменный пояс»?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472" y="2571744"/>
            <a:ext cx="2428892" cy="150019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143248"/>
            <a:ext cx="2643206" cy="150019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43636" y="4214818"/>
            <a:ext cx="2500330" cy="14287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42910" y="2500306"/>
            <a:ext cx="22733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Камни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на верёвке-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поясе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0430" y="3286124"/>
            <a:ext cx="21401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Уральские 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горы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0826" y="4357694"/>
            <a:ext cx="18427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Твёрдый </a:t>
            </a: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пояс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12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2796" y="714356"/>
            <a:ext cx="53108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Как называется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коми детский журнал?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48" y="3000372"/>
            <a:ext cx="2286016" cy="107157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500438"/>
            <a:ext cx="2428892" cy="114300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357454" cy="114300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28662" y="3143248"/>
            <a:ext cx="2037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Би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кинь»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116" y="3714752"/>
            <a:ext cx="2478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«Парма гор»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4429132"/>
            <a:ext cx="2268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</a:rPr>
              <a:t>Чушканз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13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394" y="714356"/>
            <a:ext cx="6537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Что обозначает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 переводе на русский язык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слово «ВА»?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214414" y="3071810"/>
            <a:ext cx="1425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река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868" y="3714752"/>
            <a:ext cx="1467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вода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60" y="4286256"/>
            <a:ext cx="1754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ручей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14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5082" y="714356"/>
            <a:ext cx="73663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Что обозначает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название национального парка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Югыд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ва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»?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71538" y="3000372"/>
            <a:ext cx="16135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Вкусная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вода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868" y="3571876"/>
            <a:ext cx="14061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Чистая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вода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2198" y="4143380"/>
            <a:ext cx="16225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Светлая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вода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15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7270" y="714356"/>
            <a:ext cx="47019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Сколько городов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 республике Коми?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428728" y="3143248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1934" y="371475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388" y="4286256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16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9889" y="714356"/>
            <a:ext cx="45366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Что добывают 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 Инте и в Воркуте?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00100" y="3143248"/>
            <a:ext cx="177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tx2">
                    <a:lumMod val="50000"/>
                  </a:schemeClr>
                </a:solidFill>
              </a:rPr>
              <a:t>биару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116" y="3714752"/>
            <a:ext cx="2169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из </a:t>
            </a:r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шом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60" y="4286256"/>
            <a:ext cx="1838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bg2">
                    <a:lumMod val="25000"/>
                  </a:schemeClr>
                </a:solidFill>
              </a:rPr>
              <a:t>мусир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252164" y="4643446"/>
            <a:ext cx="21793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Каменный </a:t>
            </a:r>
          </a:p>
          <a:p>
            <a:pPr algn="ctr"/>
            <a:r>
              <a:rPr lang="ru-RU" sz="3200" b="1" dirty="0" smtClean="0"/>
              <a:t>уголь</a:t>
            </a:r>
            <a:endParaRPr lang="ru-RU" sz="3200" b="1" dirty="0"/>
          </a:p>
        </p:txBody>
      </p:sp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17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4799" y="714356"/>
            <a:ext cx="45068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Что добывают 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 Ухте и в Вуктыле?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00100" y="3143248"/>
            <a:ext cx="177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tx2">
                    <a:lumMod val="50000"/>
                  </a:schemeClr>
                </a:solidFill>
              </a:rPr>
              <a:t>биару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116" y="3714752"/>
            <a:ext cx="2169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из </a:t>
            </a:r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шом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60" y="4286256"/>
            <a:ext cx="1838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bg2">
                    <a:lumMod val="25000"/>
                  </a:schemeClr>
                </a:solidFill>
              </a:rPr>
              <a:t>мусир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428728" y="2428868"/>
            <a:ext cx="715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Газ</a:t>
            </a:r>
            <a:endParaRPr lang="ru-RU" sz="3200" b="1" dirty="0"/>
          </a:p>
        </p:txBody>
      </p:sp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0" y="6500810"/>
            <a:ext cx="2286016" cy="357190"/>
          </a:xfrm>
          <a:prstGeom prst="rect">
            <a:avLst/>
          </a:prstGeom>
          <a:noFill/>
        </p:spPr>
      </p:pic>
      <p:pic>
        <p:nvPicPr>
          <p:cNvPr id="7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2285984" y="6500810"/>
            <a:ext cx="2286016" cy="357190"/>
          </a:xfrm>
          <a:prstGeom prst="rect">
            <a:avLst/>
          </a:prstGeom>
          <a:noFill/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4572000" y="6500810"/>
            <a:ext cx="2286016" cy="357190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6857984" y="6500810"/>
            <a:ext cx="2286016" cy="357190"/>
          </a:xfrm>
          <a:prstGeom prst="rect">
            <a:avLst/>
          </a:prstGeom>
          <a:noFill/>
        </p:spPr>
      </p:pic>
      <p:sp>
        <p:nvSpPr>
          <p:cNvPr id="23554" name="AutoShape 2" descr="http://proxy.whoisaaronbrown.com/proxy/http:/img0.liveinternet.ru/images/attach/c/5/85/905/85905784_3422645_ChoubinetteDesigns_MagicalAutumnNight_El_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://proxy.whoisaaronbrown.com/proxy/http:/img0.liveinternet.ru/images/attach/c/5/85/905/85905784_3422645_ChoubinetteDesigns_MagicalAutumnNight_El_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://proxy.whoisaaronbrown.com/proxy/http:/img0.liveinternet.ru/images/attach/c/5/85/905/85905784_3422645_ChoubinetteDesigns_MagicalAutumnNight_El_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9" name="Picture 7" descr="C:\Users\1\Downloads\85905784_3422645_ChoubinetteDesigns_MagicalAutumnNight_El_12.png"/>
          <p:cNvPicPr>
            <a:picLocks noChangeAspect="1" noChangeArrowheads="1"/>
          </p:cNvPicPr>
          <p:nvPr/>
        </p:nvPicPr>
        <p:blipFill>
          <a:blip r:embed="rId3" cstate="print"/>
          <a:srcRect l="1392"/>
          <a:stretch>
            <a:fillRect/>
          </a:stretch>
        </p:blipFill>
        <p:spPr bwMode="auto">
          <a:xfrm rot="20548385">
            <a:off x="44298" y="2459411"/>
            <a:ext cx="3394875" cy="2241018"/>
          </a:xfrm>
          <a:prstGeom prst="rect">
            <a:avLst/>
          </a:prstGeom>
          <a:noFill/>
        </p:spPr>
      </p:pic>
      <p:pic>
        <p:nvPicPr>
          <p:cNvPr id="5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14488"/>
            <a:ext cx="3207175" cy="2176376"/>
          </a:xfrm>
          <a:prstGeom prst="rect">
            <a:avLst/>
          </a:prstGeom>
          <a:noFill/>
        </p:spPr>
      </p:pic>
      <p:pic>
        <p:nvPicPr>
          <p:cNvPr id="14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0" y="0"/>
            <a:ext cx="2286016" cy="357190"/>
          </a:xfrm>
          <a:prstGeom prst="rect">
            <a:avLst/>
          </a:prstGeom>
          <a:noFill/>
        </p:spPr>
      </p:pic>
      <p:pic>
        <p:nvPicPr>
          <p:cNvPr id="15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2285984" y="0"/>
            <a:ext cx="2286016" cy="357190"/>
          </a:xfrm>
          <a:prstGeom prst="rect">
            <a:avLst/>
          </a:prstGeom>
          <a:noFill/>
        </p:spPr>
      </p:pic>
      <p:pic>
        <p:nvPicPr>
          <p:cNvPr id="16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4572000" y="0"/>
            <a:ext cx="2286016" cy="357190"/>
          </a:xfrm>
          <a:prstGeom prst="rect">
            <a:avLst/>
          </a:prstGeom>
          <a:noFill/>
        </p:spPr>
      </p:pic>
      <p:pic>
        <p:nvPicPr>
          <p:cNvPr id="17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6857984" y="0"/>
            <a:ext cx="2286016" cy="35719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428992" y="428604"/>
            <a:ext cx="2478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Правила игры.</a:t>
            </a:r>
            <a:endParaRPr lang="ru-RU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29569" y="928670"/>
            <a:ext cx="61144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игре участвуют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2 команды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которые по очереди отвечают на вопросы.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За каждый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правильный ответ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команда получает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1 балл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Побеждает команда,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набравшая наибольшее количество баллов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28992" y="3500438"/>
            <a:ext cx="3918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Условные обозначения:</a:t>
            </a:r>
            <a:endParaRPr lang="ru-RU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08" y="4357694"/>
            <a:ext cx="192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Щелчком на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3108" y="4929198"/>
            <a:ext cx="1921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Щелчком на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5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4429132"/>
            <a:ext cx="680617" cy="461864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4691114" y="4357694"/>
            <a:ext cx="4452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- появляется правильный ответ.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00348" y="4929198"/>
            <a:ext cx="4443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переход на следующий слайд.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8" name="Picture 10" descr="https://scontent.cdninstagram.com/t51.2885-19/11374570_843212322424729_1320084322_a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929198"/>
            <a:ext cx="571504" cy="571504"/>
          </a:xfrm>
          <a:prstGeom prst="rect">
            <a:avLst/>
          </a:prstGeom>
          <a:noFill/>
        </p:spPr>
      </p:pic>
      <p:sp>
        <p:nvSpPr>
          <p:cNvPr id="29" name="Скругленный прямоугольник 28">
            <a:hlinkClick r:id="" action="ppaction://hlinkshowjump?jump=nextslide"/>
          </p:cNvPr>
          <p:cNvSpPr/>
          <p:nvPr/>
        </p:nvSpPr>
        <p:spPr>
          <a:xfrm>
            <a:off x="3286116" y="5786454"/>
            <a:ext cx="3143272" cy="64294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Начать игру</a:t>
            </a: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18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1938" y="714356"/>
            <a:ext cx="36325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Что добывают 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 Усинске?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00100" y="3143248"/>
            <a:ext cx="177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tx2">
                    <a:lumMod val="50000"/>
                  </a:schemeClr>
                </a:solidFill>
              </a:rPr>
              <a:t>биару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116" y="3714752"/>
            <a:ext cx="2169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из </a:t>
            </a:r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шом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60" y="4286256"/>
            <a:ext cx="1838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bg2">
                    <a:lumMod val="25000"/>
                  </a:schemeClr>
                </a:solidFill>
              </a:rPr>
              <a:t>мусир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428728" y="242886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286512" y="3571876"/>
            <a:ext cx="1287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Нефть</a:t>
            </a:r>
            <a:endParaRPr lang="ru-RU" sz="3200" b="1" dirty="0"/>
          </a:p>
        </p:txBody>
      </p:sp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19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9134" y="714356"/>
            <a:ext cx="63182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Назови порядок цветов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на флаге Республики Коми.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00364" y="2571744"/>
            <a:ext cx="2786082" cy="107157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00364" y="3643314"/>
            <a:ext cx="2786082" cy="107157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00364" y="4714884"/>
            <a:ext cx="2857520" cy="107157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500826" y="2000240"/>
            <a:ext cx="1101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tx2">
                    <a:lumMod val="50000"/>
                  </a:schemeClr>
                </a:solidFill>
              </a:rPr>
              <a:t>лӧз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2198" y="2571744"/>
            <a:ext cx="2094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еджыд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3286124"/>
            <a:ext cx="2768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bg2">
                    <a:lumMod val="25000"/>
                  </a:schemeClr>
                </a:solidFill>
              </a:rPr>
              <a:t>турунвиж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29479 0.09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-0.30764 0.075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3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-0.00903 L -0.28646 0.326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10549" y="0"/>
            <a:ext cx="26965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</a:t>
            </a:r>
            <a:r>
              <a:rPr lang="ru-RU" sz="3200" b="1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20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571480"/>
            <a:ext cx="62973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Соотнесите цвет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на флаге Республики Коми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 его значением.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00364" y="2643182"/>
            <a:ext cx="2786082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00364" y="3643314"/>
            <a:ext cx="2786082" cy="107157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00364" y="4714884"/>
            <a:ext cx="2857520" cy="107157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929058" y="2714620"/>
            <a:ext cx="1101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tx2">
                    <a:lumMod val="50000"/>
                  </a:schemeClr>
                </a:solidFill>
              </a:rPr>
              <a:t>лӧз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4857760"/>
            <a:ext cx="2094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еджыд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0364" y="3714752"/>
            <a:ext cx="2768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bg2">
                    <a:lumMod val="25000"/>
                  </a:schemeClr>
                </a:solidFill>
              </a:rPr>
              <a:t>турунвиж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429388" y="3857628"/>
            <a:ext cx="1092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енэж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643834" y="3857628"/>
            <a:ext cx="1055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небо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0826" y="4857760"/>
            <a:ext cx="829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вӧр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715272" y="4857760"/>
            <a:ext cx="779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лес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9388" y="2857496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лым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43834" y="2857496"/>
            <a:ext cx="93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снег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29" name="Прямая со стрелкой 28"/>
          <p:cNvCxnSpPr>
            <a:stCxn id="14" idx="3"/>
          </p:cNvCxnSpPr>
          <p:nvPr/>
        </p:nvCxnSpPr>
        <p:spPr>
          <a:xfrm>
            <a:off x="5786446" y="3143248"/>
            <a:ext cx="714380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1" idx="3"/>
          </p:cNvCxnSpPr>
          <p:nvPr/>
        </p:nvCxnSpPr>
        <p:spPr>
          <a:xfrm>
            <a:off x="5769199" y="4130251"/>
            <a:ext cx="803065" cy="941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8" idx="3"/>
          </p:cNvCxnSpPr>
          <p:nvPr/>
        </p:nvCxnSpPr>
        <p:spPr>
          <a:xfrm flipV="1">
            <a:off x="5857884" y="3286124"/>
            <a:ext cx="642942" cy="19645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1285860"/>
            <a:ext cx="433240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Подведём</a:t>
            </a:r>
          </a:p>
          <a:p>
            <a:pPr algn="ctr"/>
            <a:r>
              <a:rPr lang="ru-RU" sz="7200" b="1" dirty="0" smtClean="0">
                <a:ln w="180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 </a:t>
            </a:r>
            <a:r>
              <a:rPr lang="ru-RU" sz="7200" b="1" cap="none" spc="0" dirty="0" smtClean="0">
                <a:ln w="180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игры</a:t>
            </a:r>
            <a:endParaRPr lang="ru-RU" sz="7200" b="1" cap="none" spc="0" dirty="0">
              <a:ln w="18000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0" y="6500810"/>
            <a:ext cx="2286016" cy="357190"/>
          </a:xfrm>
          <a:prstGeom prst="rect">
            <a:avLst/>
          </a:prstGeom>
          <a:noFill/>
        </p:spPr>
      </p:pic>
      <p:pic>
        <p:nvPicPr>
          <p:cNvPr id="7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2285984" y="6500810"/>
            <a:ext cx="2286016" cy="357190"/>
          </a:xfrm>
          <a:prstGeom prst="rect">
            <a:avLst/>
          </a:prstGeom>
          <a:noFill/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4572000" y="6500810"/>
            <a:ext cx="2286016" cy="357190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6857984" y="6500810"/>
            <a:ext cx="2286016" cy="357190"/>
          </a:xfrm>
          <a:prstGeom prst="rect">
            <a:avLst/>
          </a:prstGeom>
          <a:noFill/>
        </p:spPr>
      </p:pic>
      <p:sp>
        <p:nvSpPr>
          <p:cNvPr id="23554" name="AutoShape 2" descr="http://proxy.whoisaaronbrown.com/proxy/http:/img0.liveinternet.ru/images/attach/c/5/85/905/85905784_3422645_ChoubinetteDesigns_MagicalAutumnNight_El_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://proxy.whoisaaronbrown.com/proxy/http:/img0.liveinternet.ru/images/attach/c/5/85/905/85905784_3422645_ChoubinetteDesigns_MagicalAutumnNight_El_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://proxy.whoisaaronbrown.com/proxy/http:/img0.liveinternet.ru/images/attach/c/5/85/905/85905784_3422645_ChoubinetteDesigns_MagicalAutumnNight_El_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9" name="Picture 7" descr="C:\Users\1\Downloads\85905784_3422645_ChoubinetteDesigns_MagicalAutumnNight_El_12.png"/>
          <p:cNvPicPr>
            <a:picLocks noChangeAspect="1" noChangeArrowheads="1"/>
          </p:cNvPicPr>
          <p:nvPr/>
        </p:nvPicPr>
        <p:blipFill>
          <a:blip r:embed="rId3" cstate="print"/>
          <a:srcRect l="1392"/>
          <a:stretch>
            <a:fillRect/>
          </a:stretch>
        </p:blipFill>
        <p:spPr bwMode="auto">
          <a:xfrm rot="20548385">
            <a:off x="-12078" y="2343277"/>
            <a:ext cx="3592595" cy="2371537"/>
          </a:xfrm>
          <a:prstGeom prst="rect">
            <a:avLst/>
          </a:prstGeom>
          <a:noFill/>
        </p:spPr>
      </p:pic>
      <p:pic>
        <p:nvPicPr>
          <p:cNvPr id="5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71612"/>
            <a:ext cx="3312448" cy="2247814"/>
          </a:xfrm>
          <a:prstGeom prst="rect">
            <a:avLst/>
          </a:prstGeom>
          <a:noFill/>
        </p:spPr>
      </p:pic>
      <p:pic>
        <p:nvPicPr>
          <p:cNvPr id="14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0" y="0"/>
            <a:ext cx="2286016" cy="357190"/>
          </a:xfrm>
          <a:prstGeom prst="rect">
            <a:avLst/>
          </a:prstGeom>
          <a:noFill/>
        </p:spPr>
      </p:pic>
      <p:pic>
        <p:nvPicPr>
          <p:cNvPr id="15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2285984" y="0"/>
            <a:ext cx="2286016" cy="357190"/>
          </a:xfrm>
          <a:prstGeom prst="rect">
            <a:avLst/>
          </a:prstGeom>
          <a:noFill/>
        </p:spPr>
      </p:pic>
      <p:pic>
        <p:nvPicPr>
          <p:cNvPr id="16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4572000" y="0"/>
            <a:ext cx="2286016" cy="357190"/>
          </a:xfrm>
          <a:prstGeom prst="rect">
            <a:avLst/>
          </a:prstGeom>
          <a:noFill/>
        </p:spPr>
      </p:pic>
      <p:pic>
        <p:nvPicPr>
          <p:cNvPr id="17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81522" r="9524" b="4891"/>
          <a:stretch>
            <a:fillRect/>
          </a:stretch>
        </p:blipFill>
        <p:spPr bwMode="auto">
          <a:xfrm>
            <a:off x="6857984" y="0"/>
            <a:ext cx="2286016" cy="357190"/>
          </a:xfrm>
          <a:prstGeom prst="rect">
            <a:avLst/>
          </a:prstGeom>
          <a:noFill/>
        </p:spPr>
      </p:pic>
      <p:pic>
        <p:nvPicPr>
          <p:cNvPr id="23561" name="Picture 9" descr="http://biblvsoh1.ucoz.ru/_si/0/8322648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643570" y="3714752"/>
            <a:ext cx="2714644" cy="2871103"/>
          </a:xfrm>
          <a:prstGeom prst="rect">
            <a:avLst/>
          </a:prstGeom>
          <a:noFill/>
        </p:spPr>
      </p:pic>
      <p:pic>
        <p:nvPicPr>
          <p:cNvPr id="20" name="Picture 10" descr="https://scontent.cdninstagram.com/t51.2885-19/11374570_843212322424729_1320084322_a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214290"/>
            <a:ext cx="1000100" cy="100010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 rot="20901894">
            <a:off x="2023822" y="3933750"/>
            <a:ext cx="37863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Управляющая кнопка: сведения 21">
            <a:hlinkClick r:id="" action="ppaction://hlinkshowjump?jump=nextslide" highlightClick="1"/>
          </p:cNvPr>
          <p:cNvSpPr/>
          <p:nvPr/>
        </p:nvSpPr>
        <p:spPr>
          <a:xfrm>
            <a:off x="0" y="6143644"/>
            <a:ext cx="571472" cy="428628"/>
          </a:xfrm>
          <a:prstGeom prst="actionButtonInformatio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4291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1028" name="Picture 4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714356"/>
            <a:ext cx="541220" cy="474212"/>
          </a:xfrm>
          <a:prstGeom prst="rect">
            <a:avLst/>
          </a:prstGeom>
          <a:noFill/>
        </p:spPr>
      </p:pic>
      <p:pic>
        <p:nvPicPr>
          <p:cNvPr id="1030" name="Picture 6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1285860"/>
            <a:ext cx="428628" cy="42862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135729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http://blog.bnkomi.ru/content/post/28238/0001%D0%A0%D0%AD%D0%A1.jpg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32" name="Picture 8" descr="https://scontent.cdninstagram.com/t51.2885-19/11374570_843212322424729_1320084322_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1785926"/>
            <a:ext cx="500066" cy="50006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71448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https://scontent.cdninstagram.com/t51.2885-19/11374570_843212322424729_1320084322_a.jpg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928934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92867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http://festival.1september.ru/articles/622614/img12.jpg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235743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http://pictures-hd8.ru/img/articles/Oct/09/05c79afc920b5d76b5a342a2bf001a99/2.jpg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7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58214" y="2357430"/>
            <a:ext cx="575344" cy="390426"/>
          </a:xfrm>
          <a:prstGeom prst="rect">
            <a:avLst/>
          </a:prstGeom>
          <a:noFill/>
        </p:spPr>
      </p:pic>
      <p:pic>
        <p:nvPicPr>
          <p:cNvPr id="1026" name="Picture 2" descr="http://biblvsoh1.ucoz.ru/_si/0/8322648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00562" y="2714620"/>
            <a:ext cx="373275" cy="42862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0" y="2714620"/>
            <a:ext cx="4443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1"/>
              </a:rPr>
              <a:t>http://biblvsoh1.ucoz.ru/_</a:t>
            </a:r>
            <a:r>
              <a:rPr lang="en-US" dirty="0" smtClean="0">
                <a:hlinkClick r:id="rId11"/>
              </a:rPr>
              <a:t>si/0/83226484.jpg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6" descr="http://www.nepsite.ru/upload/iblock/b59/b593cab770101c62b8694bb3bb05e94b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86776" y="3643314"/>
            <a:ext cx="608995" cy="676268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0" y="378619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3"/>
              </a:rPr>
              <a:t>http://</a:t>
            </a:r>
            <a:r>
              <a:rPr lang="en-US" dirty="0" smtClean="0">
                <a:hlinkClick r:id="rId13"/>
              </a:rPr>
              <a:t>www.nepsite.ru/upload/iblock/b59/b593cab770101c62b8694bb3bb05e94b.png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314324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4"/>
              </a:rPr>
              <a:t>http://proxy.whoisaaronbrown.com/proxy/http://</a:t>
            </a:r>
            <a:r>
              <a:rPr lang="en-US" dirty="0" smtClean="0">
                <a:hlinkClick r:id="rId14"/>
              </a:rPr>
              <a:t>img0.liveinternet.ru/images/attach/c/5/85/905/85905784_3422645_ChoubinetteDesigns_MagicalAutumnNight_El_12.png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" name="Picture 7" descr="C:\Users\1\Downloads\85905784_3422645_ChoubinetteDesigns_MagicalAutumnNight_El_12.png"/>
          <p:cNvPicPr>
            <a:picLocks noChangeAspect="1" noChangeArrowheads="1"/>
          </p:cNvPicPr>
          <p:nvPr/>
        </p:nvPicPr>
        <p:blipFill>
          <a:blip r:embed="rId15" cstate="print"/>
          <a:srcRect l="1392"/>
          <a:stretch>
            <a:fillRect/>
          </a:stretch>
        </p:blipFill>
        <p:spPr bwMode="auto">
          <a:xfrm rot="20548385">
            <a:off x="7621224" y="3444248"/>
            <a:ext cx="640909" cy="42307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643174" y="214290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Ссылки: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4744" y="0"/>
            <a:ext cx="24881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1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714356"/>
            <a:ext cx="60873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Сколько лет исполнилось 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Республике Коми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 2016 году?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00100" y="3143248"/>
            <a:ext cx="1821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85 лет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3714752"/>
            <a:ext cx="1821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90 лет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60" y="4286256"/>
            <a:ext cx="1821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95 лет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29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4744" y="0"/>
            <a:ext cx="2488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2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4109" y="714356"/>
            <a:ext cx="57682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Как раньше называлась  </a:t>
            </a:r>
          </a:p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аша Республика?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00100" y="3143248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3714752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60" y="4286256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3000372"/>
            <a:ext cx="22479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Коми </a:t>
            </a:r>
          </a:p>
          <a:p>
            <a:pPr algn="ctr"/>
            <a:r>
              <a:rPr lang="ru-RU" sz="3200" b="1" dirty="0" smtClean="0"/>
              <a:t>Республика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86182" y="3571876"/>
            <a:ext cx="12464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Коми </a:t>
            </a:r>
          </a:p>
          <a:p>
            <a:pPr algn="ctr"/>
            <a:r>
              <a:rPr lang="ru-RU" sz="3200" b="1" dirty="0" smtClean="0"/>
              <a:t>АССР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72198" y="4357694"/>
            <a:ext cx="1730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Коми </a:t>
            </a:r>
            <a:r>
              <a:rPr lang="ru-RU" sz="3200" b="1" dirty="0" err="1"/>
              <a:t>м</a:t>
            </a:r>
            <a:r>
              <a:rPr lang="ru-RU" sz="3200" b="1" dirty="0" err="1" smtClean="0"/>
              <a:t>у</a:t>
            </a:r>
            <a:endParaRPr lang="ru-RU" sz="3200" b="1" dirty="0"/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4744" y="0"/>
            <a:ext cx="2488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3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2849" y="714356"/>
            <a:ext cx="39907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акое название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раньше было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у столицы Коми?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28662" y="3000372"/>
            <a:ext cx="20589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Усть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Кулом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868" y="3571876"/>
            <a:ext cx="15029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</a:rPr>
              <a:t>Усть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</a:p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      Уса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7884" y="4143380"/>
            <a:ext cx="21541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</a:rPr>
              <a:t>Усть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</a:rPr>
              <a:t>Сысольск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6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4744" y="0"/>
            <a:ext cx="2488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4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3166" y="714356"/>
            <a:ext cx="49701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Какая зона занимает </a:t>
            </a:r>
          </a:p>
          <a:p>
            <a:pPr algn="ctr"/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бо́льшую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часть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нашего края?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54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142976" y="3214686"/>
            <a:ext cx="1449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Тундра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116" y="3714752"/>
            <a:ext cx="2372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Лесотундра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7950" y="4357694"/>
            <a:ext cx="1139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Тайга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6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4744" y="0"/>
            <a:ext cx="2488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5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0246" y="714356"/>
            <a:ext cx="60959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Стефан Пермский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создал коми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анбур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– это …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6314" y="2928934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000760" y="4286256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3000372"/>
            <a:ext cx="1369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азбука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408547"/>
            <a:ext cx="4500594" cy="3054085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4744" y="0"/>
            <a:ext cx="2488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</a:t>
            </a:r>
            <a:r>
              <a:rPr lang="ru-RU" sz="3200" b="1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232" y="714356"/>
            <a:ext cx="58380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Сколько букв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было тогда и сколько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букв сейчас, в наши дни?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3071810"/>
            <a:ext cx="214314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3643314"/>
            <a:ext cx="2143140" cy="100013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4214818"/>
            <a:ext cx="2143140" cy="10001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00100" y="3143248"/>
            <a:ext cx="2056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25 и 33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3714752"/>
            <a:ext cx="2056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26 и 35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4286256"/>
            <a:ext cx="2056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24 и 33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0" y="6191244"/>
            <a:ext cx="2500299" cy="666756"/>
          </a:xfrm>
          <a:prstGeom prst="rect">
            <a:avLst/>
          </a:prstGeom>
          <a:noFill/>
        </p:spPr>
      </p:pic>
      <p:pic>
        <p:nvPicPr>
          <p:cNvPr id="38920" name="Picture 8" descr="http://blog.bnkomi.ru/content/post/28238/0001%D0%A0%D0%AD%D0%A1.jpg"/>
          <p:cNvPicPr>
            <a:picLocks noChangeAspect="1" noChangeArrowheads="1"/>
          </p:cNvPicPr>
          <p:nvPr/>
        </p:nvPicPr>
        <p:blipFill>
          <a:blip r:embed="rId3" cstate="print"/>
          <a:srcRect b="6249"/>
          <a:stretch>
            <a:fillRect/>
          </a:stretch>
        </p:blipFill>
        <p:spPr bwMode="auto">
          <a:xfrm>
            <a:off x="0" y="0"/>
            <a:ext cx="235745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4857752" y="6191244"/>
            <a:ext cx="2500299" cy="666756"/>
          </a:xfrm>
          <a:prstGeom prst="rect">
            <a:avLst/>
          </a:prstGeom>
          <a:noFill/>
        </p:spPr>
      </p:pic>
      <p:pic>
        <p:nvPicPr>
          <p:cNvPr id="9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9524" b="29348"/>
          <a:stretch>
            <a:fillRect/>
          </a:stretch>
        </p:blipFill>
        <p:spPr bwMode="auto">
          <a:xfrm>
            <a:off x="2428860" y="6191244"/>
            <a:ext cx="2500299" cy="666756"/>
          </a:xfrm>
          <a:prstGeom prst="rect">
            <a:avLst/>
          </a:prstGeom>
          <a:noFill/>
        </p:spPr>
      </p:pic>
      <p:pic>
        <p:nvPicPr>
          <p:cNvPr id="10" name="Picture 6" descr="http://festival.1september.ru/articles/622614/img12.jpg"/>
          <p:cNvPicPr>
            <a:picLocks noChangeAspect="1" noChangeArrowheads="1"/>
          </p:cNvPicPr>
          <p:nvPr/>
        </p:nvPicPr>
        <p:blipFill>
          <a:blip r:embed="rId2" cstate="print"/>
          <a:srcRect l="14285" t="48913" r="24762" b="29348"/>
          <a:stretch>
            <a:fillRect/>
          </a:stretch>
        </p:blipFill>
        <p:spPr bwMode="auto">
          <a:xfrm>
            <a:off x="7143768" y="6191244"/>
            <a:ext cx="2000232" cy="66675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4744" y="0"/>
            <a:ext cx="2488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 № 7</a:t>
            </a:r>
            <a:endParaRPr lang="ru-RU" sz="3200" b="1" cap="none" spc="0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6" y="500042"/>
            <a:ext cx="690368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Какие слова употребляются 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и в русском, и в коми языках,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но значение разное?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Сделайте перевод этих слов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на русский язык.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71802" y="3643314"/>
            <a:ext cx="2286016" cy="25003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14678" y="3643314"/>
            <a:ext cx="636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ты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" descr="http://pictures-hd8.ru/img/articles/Oct/09/05c79afc920b5d76b5a342a2bf001a99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312448" cy="2247814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5715008" y="3643314"/>
            <a:ext cx="2357454" cy="25717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57554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4857760"/>
            <a:ext cx="679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вы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86116" y="5500702"/>
            <a:ext cx="6303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он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15008" y="3571876"/>
            <a:ext cx="854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пой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15008" y="4214818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мой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15008" y="4857760"/>
            <a:ext cx="907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ешь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5008" y="5500702"/>
            <a:ext cx="8402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пей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14744" y="3643314"/>
            <a:ext cx="16706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«озеро»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72264" y="4214818"/>
            <a:ext cx="1503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«бобр»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8922" name="Picture 10" descr="https://scontent.cdninstagram.com/t51.2885-19/11374570_843212322424729_1320084322_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0"/>
            <a:ext cx="1000100" cy="10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514</Words>
  <Application>Microsoft Office PowerPoint</Application>
  <PresentationFormat>Экран (4:3)</PresentationFormat>
  <Paragraphs>199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44</cp:revision>
  <dcterms:created xsi:type="dcterms:W3CDTF">2016-12-24T19:18:05Z</dcterms:created>
  <dcterms:modified xsi:type="dcterms:W3CDTF">2016-12-25T19:32:46Z</dcterms:modified>
</cp:coreProperties>
</file>