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53A-145D-47EA-ADF0-D65155817BF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1328-6D74-4AD3-9A47-A4B5D1ED4F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элементов дистанционного обучения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 образовательного процесса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педагогов – родителей - воспитанников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571744"/>
            <a:ext cx="80010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«Фрукты» </a:t>
            </a: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(игровые упражнения на развитие дыхания, координации речи с движением, </a:t>
            </a: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общих речевых навыков, пальчиковая гимнастика)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5357826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кв.кат.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Ступаченко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60007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13582212_78-p-fon-dlya-doshkolnoi-prezentatsii-80.png"/>
          <p:cNvPicPr>
            <a:picLocks noChangeAspect="1"/>
          </p:cNvPicPr>
          <p:nvPr/>
        </p:nvPicPr>
        <p:blipFill>
          <a:blip r:embed="rId3"/>
          <a:srcRect l="1476" t="77084" r="54696"/>
          <a:stretch>
            <a:fillRect/>
          </a:stretch>
        </p:blipFill>
        <p:spPr>
          <a:xfrm>
            <a:off x="2500298" y="3786190"/>
            <a:ext cx="4000528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для родителей и детей старшего возраста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ОО Речевое развитие 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«Фрукты»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информационно-познавательная консультация для родителей. </a:t>
            </a:r>
          </a:p>
          <a:p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дистанционного обучения получение качественного дошкольного образования в период самоизоляции и прочих вынужденных мер.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благоприятные условия для развития детей с учетом их возрастных и индивидуальных особенностей;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Обеспечить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повышения компетентности родителей в вопросах развития и образования, охраны и укрепления здоровья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детей;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•Познакомить родителей с приемами развития речи детей старшего дошкольного возраста.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3" cstate="print"/>
          <a:srcRect t="50000" b="2370"/>
          <a:stretch>
            <a:fillRect/>
          </a:stretch>
        </p:blipFill>
        <p:spPr>
          <a:xfrm>
            <a:off x="1428728" y="5715016"/>
            <a:ext cx="3062506" cy="857256"/>
          </a:xfrm>
          <a:prstGeom prst="rect">
            <a:avLst/>
          </a:prstGeom>
        </p:spPr>
      </p:pic>
      <p:pic>
        <p:nvPicPr>
          <p:cNvPr id="6" name="Рисунок 5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 cstate="print"/>
          <a:srcRect t="3792" b="50000"/>
          <a:stretch>
            <a:fillRect/>
          </a:stretch>
        </p:blipFill>
        <p:spPr>
          <a:xfrm>
            <a:off x="4429124" y="5715016"/>
            <a:ext cx="3205382" cy="87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42852"/>
            <a:ext cx="85725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на развитие дыхания</a:t>
            </a:r>
          </a:p>
          <a:p>
            <a:pPr indent="457200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Правильное речевое дыхание обеспечивает нормальное звукообразование, создает условия для поддержания громкости речи, четкого соблюдения пауз, сохранения плавности речи и интонационной выразительности. Логопеды дошкольных учреждений уделяют пристальное внимание формированию речевого дыхания у детей как базы для правильного развития не только звукопроизношения, но и всей речи в целом.</a:t>
            </a:r>
          </a:p>
          <a:p>
            <a:pPr indent="457200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проведению дыхательной гимнастики: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Перед проведением дыхательной гимнастики необходимо проветрить помещение, если в доме имеется увлажнитель воздуха, воспользоваться им.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Дыхательную гимнастику не рекомендуется проводить после плотного ужина или обеда. Лучше, чтобы между занятиями и последним приемом пищи прошел хотя бы час, еще лучше, если занятия проводятся натощак.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Упражнения рекомендуется выполнять в свободной одежде, которая не стесняет движения.</a:t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Необходимо следить за тем, чтобы во время выполнения упражнений не напрягались мышцы рук, шеи, груди.</a:t>
            </a:r>
          </a:p>
          <a:p>
            <a:pPr indent="457200"/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92919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 дыхательных упражнений в игровой форме вызывает у ребенка положительный эмоциональный настрой, снимает напряжение и способствует формированию практических умений.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3" cstate="print"/>
          <a:srcRect t="50000" b="2370"/>
          <a:stretch>
            <a:fillRect/>
          </a:stretch>
        </p:blipFill>
        <p:spPr>
          <a:xfrm>
            <a:off x="1643042" y="5857892"/>
            <a:ext cx="3062506" cy="857256"/>
          </a:xfrm>
          <a:prstGeom prst="rect">
            <a:avLst/>
          </a:prstGeom>
        </p:spPr>
      </p:pic>
      <p:pic>
        <p:nvPicPr>
          <p:cNvPr id="14" name="Рисунок 13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 cstate="print"/>
          <a:srcRect t="3792" b="50000"/>
          <a:stretch>
            <a:fillRect/>
          </a:stretch>
        </p:blipFill>
        <p:spPr>
          <a:xfrm>
            <a:off x="4643438" y="5857892"/>
            <a:ext cx="3205382" cy="8704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857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F:\17515319_w640_h640_nastolnaya-igra-prozhorlivy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F:\17515319_w640_h640_nastolnaya-igra-prozhorlivy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42852"/>
            <a:ext cx="8858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Нетрадиционное оборудование и тренажёры для дыхательных упражнений можно сделать своими руками, они не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требуют больших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материальных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1285860"/>
            <a:ext cx="7572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«Забей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 фруктам!»</a:t>
            </a:r>
          </a:p>
          <a:p>
            <a:pPr algn="ctr"/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(Фрукты можно изготовить совместно с ребенком, например вырезать, подойдет коробка из-под сока. Из салфетки скатайте шарик и возьмите трубочку)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Выдувание через трубочку воздушной струи не только способствует формированию плавного, продолжительного выдоха, но и укрепляет мышцы губ.</a:t>
            </a:r>
          </a:p>
          <a:p>
            <a:endParaRPr lang="ru-RU" dirty="0"/>
          </a:p>
        </p:txBody>
      </p:sp>
      <p:pic>
        <p:nvPicPr>
          <p:cNvPr id="14" name="Рисунок 13" descr="detsad-1015695-1504110249.jpg"/>
          <p:cNvPicPr>
            <a:picLocks noChangeAspect="1"/>
          </p:cNvPicPr>
          <p:nvPr/>
        </p:nvPicPr>
        <p:blipFill>
          <a:blip r:embed="rId3"/>
          <a:srcRect t="20395" r="4444" b="28289"/>
          <a:stretch>
            <a:fillRect/>
          </a:stretch>
        </p:blipFill>
        <p:spPr>
          <a:xfrm>
            <a:off x="714348" y="3286124"/>
            <a:ext cx="7797704" cy="2357454"/>
          </a:xfrm>
          <a:prstGeom prst="rect">
            <a:avLst/>
          </a:prstGeom>
        </p:spPr>
      </p:pic>
      <p:sp>
        <p:nvSpPr>
          <p:cNvPr id="15" name="Блок-схема: узел 14"/>
          <p:cNvSpPr/>
          <p:nvPr/>
        </p:nvSpPr>
        <p:spPr>
          <a:xfrm>
            <a:off x="3214678" y="5715016"/>
            <a:ext cx="314324" cy="2857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500430" y="6072206"/>
            <a:ext cx="314324" cy="2857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357686" y="6072206"/>
            <a:ext cx="314324" cy="2857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857752" y="5500702"/>
            <a:ext cx="314324" cy="2857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-285784" y="5857892"/>
            <a:ext cx="4143404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592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координацию речи с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движением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8605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выше двигательная активность ребенка, тем лучше развивается его речь. </a:t>
            </a:r>
          </a:p>
          <a:p>
            <a:pPr indent="457200"/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Существует немало способов, позволяющих добиться чёткой координации речи с движением.  И наиболее известный и действенный из них – это игра. Именно игры являются преобладающим методом развития умения согласовывать речь с движением для дошкольников.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500174"/>
            <a:ext cx="84296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«САДОВНИК»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вчера в саду гуляли,                 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(Ребенок шагает на месте.)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смородину сажали.                           (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Изображает,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выкапывает яму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сажает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нее куст.)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Яблони белили мы                            (Движение правой рукой вверх – вниз)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Известью, белилами.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Починили мы забор,                         (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Имитирует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удары молотком.)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Завели  мы разговор:                       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(Ребенок и взрослый стоят лицом друг к другу, 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ребенок  делает шаг вперед,)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Ты скажи,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Садовник наш,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нам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награду дашь?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-Дам в награду                   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(На каждое название фруктов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загибают по одному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пальцу на правой руке.) руке.)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Слив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лиловых,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Груш медовых,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Самых крупных,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Спелых яблок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Вишен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Целый  килограмм.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что вам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награду дам!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56f6e55d5bf72.jpg"/>
          <p:cNvPicPr>
            <a:picLocks noChangeAspect="1"/>
          </p:cNvPicPr>
          <p:nvPr/>
        </p:nvPicPr>
        <p:blipFill>
          <a:blip r:embed="rId3" cstate="print"/>
          <a:srcRect l="58940" t="69792" r="14242" b="2083"/>
          <a:stretch>
            <a:fillRect/>
          </a:stretch>
        </p:blipFill>
        <p:spPr>
          <a:xfrm>
            <a:off x="428596" y="4714884"/>
            <a:ext cx="571504" cy="514354"/>
          </a:xfrm>
          <a:prstGeom prst="rect">
            <a:avLst/>
          </a:prstGeom>
        </p:spPr>
      </p:pic>
      <p:pic>
        <p:nvPicPr>
          <p:cNvPr id="11" name="Рисунок 10" descr="img_56f6e55d5bf72.jpg"/>
          <p:cNvPicPr>
            <a:picLocks noChangeAspect="1"/>
          </p:cNvPicPr>
          <p:nvPr/>
        </p:nvPicPr>
        <p:blipFill>
          <a:blip r:embed="rId4"/>
          <a:srcRect l="58940" t="69792" r="14242" b="2083"/>
          <a:stretch>
            <a:fillRect/>
          </a:stretch>
        </p:blipFill>
        <p:spPr>
          <a:xfrm>
            <a:off x="3214678" y="5357826"/>
            <a:ext cx="1428760" cy="1285885"/>
          </a:xfrm>
          <a:prstGeom prst="rect">
            <a:avLst/>
          </a:prstGeom>
        </p:spPr>
      </p:pic>
      <p:pic>
        <p:nvPicPr>
          <p:cNvPr id="12" name="Рисунок 11" descr="img_56f6e55d5bf72.jpg"/>
          <p:cNvPicPr>
            <a:picLocks noChangeAspect="1"/>
          </p:cNvPicPr>
          <p:nvPr/>
        </p:nvPicPr>
        <p:blipFill>
          <a:blip r:embed="rId4"/>
          <a:srcRect l="63409" t="4166" r="3515" b="71875"/>
          <a:stretch>
            <a:fillRect/>
          </a:stretch>
        </p:blipFill>
        <p:spPr>
          <a:xfrm>
            <a:off x="6286512" y="2571744"/>
            <a:ext cx="1953674" cy="1214446"/>
          </a:xfrm>
          <a:prstGeom prst="rect">
            <a:avLst/>
          </a:prstGeom>
        </p:spPr>
      </p:pic>
      <p:pic>
        <p:nvPicPr>
          <p:cNvPr id="13" name="Рисунок 12" descr="img_56f6e55d5bf72.jpg"/>
          <p:cNvPicPr>
            <a:picLocks noChangeAspect="1"/>
          </p:cNvPicPr>
          <p:nvPr/>
        </p:nvPicPr>
        <p:blipFill>
          <a:blip r:embed="rId5" cstate="print"/>
          <a:srcRect t="31250" r="70561" b="39583"/>
          <a:stretch>
            <a:fillRect/>
          </a:stretch>
        </p:blipFill>
        <p:spPr>
          <a:xfrm>
            <a:off x="7858148" y="1643050"/>
            <a:ext cx="924229" cy="785818"/>
          </a:xfrm>
          <a:prstGeom prst="rect">
            <a:avLst/>
          </a:prstGeom>
        </p:spPr>
      </p:pic>
      <p:pic>
        <p:nvPicPr>
          <p:cNvPr id="15" name="Рисунок 14" descr="img_56f6e55d5bf72.jpg"/>
          <p:cNvPicPr>
            <a:picLocks noChangeAspect="1"/>
          </p:cNvPicPr>
          <p:nvPr/>
        </p:nvPicPr>
        <p:blipFill>
          <a:blip r:embed="rId5" cstate="print"/>
          <a:srcRect t="31250" r="70561" b="39583"/>
          <a:stretch>
            <a:fillRect/>
          </a:stretch>
        </p:blipFill>
        <p:spPr>
          <a:xfrm>
            <a:off x="1928794" y="3929066"/>
            <a:ext cx="924229" cy="785818"/>
          </a:xfrm>
          <a:prstGeom prst="rect">
            <a:avLst/>
          </a:prstGeom>
        </p:spPr>
      </p:pic>
      <p:pic>
        <p:nvPicPr>
          <p:cNvPr id="16" name="Рисунок 15" descr="ec10200e23ce692456c96.jpg"/>
          <p:cNvPicPr>
            <a:picLocks noChangeAspect="1"/>
          </p:cNvPicPr>
          <p:nvPr/>
        </p:nvPicPr>
        <p:blipFill>
          <a:blip r:embed="rId6"/>
          <a:srcRect t="41667" r="79688" b="5555"/>
          <a:stretch>
            <a:fillRect/>
          </a:stretch>
        </p:blipFill>
        <p:spPr>
          <a:xfrm>
            <a:off x="7000892" y="4429132"/>
            <a:ext cx="1571636" cy="22970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pdYZoqWwA0jxzi.jpg"/>
          <p:cNvPicPr>
            <a:picLocks noChangeAspect="1"/>
          </p:cNvPicPr>
          <p:nvPr/>
        </p:nvPicPr>
        <p:blipFill>
          <a:blip r:embed="rId3"/>
          <a:srcRect l="2343" t="5208" r="2343" b="2083"/>
          <a:stretch>
            <a:fillRect/>
          </a:stretch>
        </p:blipFill>
        <p:spPr>
          <a:xfrm>
            <a:off x="357158" y="428604"/>
            <a:ext cx="8421658" cy="61436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oto_60738.jpg"/>
          <p:cNvPicPr>
            <a:picLocks noChangeAspect="1"/>
          </p:cNvPicPr>
          <p:nvPr/>
        </p:nvPicPr>
        <p:blipFill>
          <a:blip r:embed="rId3"/>
          <a:srcRect l="3124" t="3282" r="53126" b="52951"/>
          <a:stretch>
            <a:fillRect/>
          </a:stretch>
        </p:blipFill>
        <p:spPr>
          <a:xfrm>
            <a:off x="142844" y="214290"/>
            <a:ext cx="5100673" cy="3643338"/>
          </a:xfrm>
          <a:prstGeom prst="rect">
            <a:avLst/>
          </a:prstGeom>
        </p:spPr>
      </p:pic>
      <p:pic>
        <p:nvPicPr>
          <p:cNvPr id="7" name="Рисунок 6" descr="foto_60738.jpg"/>
          <p:cNvPicPr>
            <a:picLocks noChangeAspect="1"/>
          </p:cNvPicPr>
          <p:nvPr/>
        </p:nvPicPr>
        <p:blipFill>
          <a:blip r:embed="rId3"/>
          <a:srcRect l="53125" t="4046" r="4687" b="53282"/>
          <a:stretch>
            <a:fillRect/>
          </a:stretch>
        </p:blipFill>
        <p:spPr>
          <a:xfrm>
            <a:off x="4429124" y="3500438"/>
            <a:ext cx="4352223" cy="3143272"/>
          </a:xfrm>
          <a:prstGeom prst="rect">
            <a:avLst/>
          </a:prstGeom>
        </p:spPr>
      </p:pic>
      <p:pic>
        <p:nvPicPr>
          <p:cNvPr id="9" name="Рисунок 8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4714876" y="2071678"/>
            <a:ext cx="4205514" cy="1235774"/>
          </a:xfrm>
          <a:prstGeom prst="rect">
            <a:avLst/>
          </a:prstGeom>
        </p:spPr>
      </p:pic>
      <p:pic>
        <p:nvPicPr>
          <p:cNvPr id="10" name="Рисунок 9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142844" y="5429264"/>
            <a:ext cx="4205514" cy="12357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/>
          <a:srcRect t="6250" r="4687" b="2083"/>
          <a:stretch>
            <a:fillRect/>
          </a:stretch>
        </p:blipFill>
        <p:spPr>
          <a:xfrm>
            <a:off x="1000100" y="1643050"/>
            <a:ext cx="7358082" cy="5058717"/>
          </a:xfrm>
          <a:prstGeom prst="rect">
            <a:avLst/>
          </a:prstGeom>
        </p:spPr>
      </p:pic>
      <p:pic>
        <p:nvPicPr>
          <p:cNvPr id="6" name="Рисунок 5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/>
          <a:srcRect t="53068" b="3984"/>
          <a:stretch>
            <a:fillRect/>
          </a:stretch>
        </p:blipFill>
        <p:spPr>
          <a:xfrm>
            <a:off x="4643438" y="642918"/>
            <a:ext cx="3962400" cy="1000132"/>
          </a:xfrm>
          <a:prstGeom prst="rect">
            <a:avLst/>
          </a:prstGeom>
        </p:spPr>
      </p:pic>
      <p:pic>
        <p:nvPicPr>
          <p:cNvPr id="5" name="Рисунок 4" descr="37117547-ten-happy-cartoon-kids-colored-in-a-doodle-style-pencil-imitation-no-gradients-isolated.jpg"/>
          <p:cNvPicPr>
            <a:picLocks noChangeAspect="1"/>
          </p:cNvPicPr>
          <p:nvPr/>
        </p:nvPicPr>
        <p:blipFill>
          <a:blip r:embed="rId4"/>
          <a:srcRect t="6136" b="50000"/>
          <a:stretch>
            <a:fillRect/>
          </a:stretch>
        </p:blipFill>
        <p:spPr>
          <a:xfrm>
            <a:off x="714348" y="642918"/>
            <a:ext cx="3962400" cy="10214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5.jpg"/>
          <p:cNvPicPr>
            <a:picLocks noChangeAspect="1"/>
          </p:cNvPicPr>
          <p:nvPr/>
        </p:nvPicPr>
        <p:blipFill>
          <a:blip r:embed="rId3"/>
          <a:srcRect l="2343" t="6250" r="3125" b="3125"/>
          <a:stretch>
            <a:fillRect/>
          </a:stretch>
        </p:blipFill>
        <p:spPr>
          <a:xfrm>
            <a:off x="357158" y="439822"/>
            <a:ext cx="8429684" cy="6061012"/>
          </a:xfrm>
          <a:prstGeom prst="rect">
            <a:avLst/>
          </a:prstGeom>
        </p:spPr>
      </p:pic>
      <p:pic>
        <p:nvPicPr>
          <p:cNvPr id="4" name="Рисунок 3" descr="dayk30o-98f6c16f-32c3-4b65-bb17-a54e93f46f0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643314"/>
            <a:ext cx="2214554" cy="2214554"/>
          </a:xfrm>
          <a:prstGeom prst="rect">
            <a:avLst/>
          </a:prstGeom>
        </p:spPr>
      </p:pic>
      <p:pic>
        <p:nvPicPr>
          <p:cNvPr id="5" name="Рисунок 4" descr="dayk30o-98f6c16f-32c3-4b65-bb17-a54e93f46f0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71876"/>
            <a:ext cx="2357430" cy="2357430"/>
          </a:xfrm>
          <a:prstGeom prst="rect">
            <a:avLst/>
          </a:prstGeom>
        </p:spPr>
      </p:pic>
      <p:pic>
        <p:nvPicPr>
          <p:cNvPr id="6" name="Рисунок 5" descr="f4f196296b091e7c47fb86852d9653f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214686"/>
            <a:ext cx="2786058" cy="2786058"/>
          </a:xfrm>
          <a:prstGeom prst="rect">
            <a:avLst/>
          </a:prstGeom>
        </p:spPr>
      </p:pic>
      <p:pic>
        <p:nvPicPr>
          <p:cNvPr id="7" name="Рисунок 6" descr="f4f196296b091e7c47fb86852d9653f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000372"/>
            <a:ext cx="3071810" cy="30718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328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30</cp:revision>
  <dcterms:created xsi:type="dcterms:W3CDTF">2021-10-27T13:04:34Z</dcterms:created>
  <dcterms:modified xsi:type="dcterms:W3CDTF">2021-10-27T18:36:51Z</dcterms:modified>
</cp:coreProperties>
</file>